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9" r:id="rId1"/>
  </p:sldMasterIdLst>
  <p:sldIdLst>
    <p:sldId id="256" r:id="rId2"/>
    <p:sldId id="282" r:id="rId3"/>
    <p:sldId id="283" r:id="rId4"/>
    <p:sldId id="299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303" r:id="rId21"/>
    <p:sldId id="304" r:id="rId22"/>
    <p:sldId id="305" r:id="rId23"/>
    <p:sldId id="267" r:id="rId24"/>
    <p:sldId id="278" r:id="rId25"/>
    <p:sldId id="268" r:id="rId26"/>
    <p:sldId id="270" r:id="rId27"/>
    <p:sldId id="279" r:id="rId28"/>
    <p:sldId id="275" r:id="rId29"/>
    <p:sldId id="276" r:id="rId30"/>
    <p:sldId id="280" r:id="rId31"/>
    <p:sldId id="281" r:id="rId32"/>
    <p:sldId id="300" r:id="rId33"/>
    <p:sldId id="301" r:id="rId34"/>
    <p:sldId id="302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53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382" autoAdjust="0"/>
    <p:restoredTop sz="94660"/>
  </p:normalViewPr>
  <p:slideViewPr>
    <p:cSldViewPr snapToGrid="0">
      <p:cViewPr varScale="1">
        <p:scale>
          <a:sx n="68" d="100"/>
          <a:sy n="68" d="100"/>
        </p:scale>
        <p:origin x="27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chemeClr val="tx1"/>
                </a:solidFill>
              </a:defRPr>
            </a:lvl1pPr>
          </a:lstStyle>
          <a:p>
            <a:r>
              <a:rPr lang="sr-Latn-CS"/>
              <a:t>Kliknite i uredite naslov mastera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r-Latn-CS"/>
              <a:t>Kliknite i uredite stil podnaslova mastera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EEF9091-158E-4BD2-B5A4-1C3E131C4C27}" type="datetimeFigureOut">
              <a:rPr lang="en-GB" smtClean="0"/>
              <a:pPr/>
              <a:t>22/11/2016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6B32AED-BDD8-4239-ABB6-12DF086FEFCC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2640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/>
              <a:t>Kliknite i uredite naslov mastera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Latn-CS"/>
              <a:t>Kliknite i uredite tekst</a:t>
            </a:r>
          </a:p>
          <a:p>
            <a:pPr lvl="1"/>
            <a:r>
              <a:rPr lang="sr-Latn-CS"/>
              <a:t>Drugi nivo</a:t>
            </a:r>
          </a:p>
          <a:p>
            <a:pPr lvl="2"/>
            <a:r>
              <a:rPr lang="sr-Latn-CS"/>
              <a:t>Treći nivo</a:t>
            </a:r>
          </a:p>
          <a:p>
            <a:pPr lvl="3"/>
            <a:r>
              <a:rPr lang="sr-Latn-CS"/>
              <a:t>Četvrti nivo</a:t>
            </a:r>
          </a:p>
          <a:p>
            <a:pPr lvl="4"/>
            <a:r>
              <a:rPr lang="sr-Latn-C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F9091-158E-4BD2-B5A4-1C3E131C4C27}" type="datetimeFigureOut">
              <a:rPr lang="en-GB" smtClean="0"/>
              <a:pPr/>
              <a:t>22/11/2016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32AED-BDD8-4239-ABB6-12DF086FEFC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750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sr-Latn-CS"/>
              <a:t>Kliknite i uredite naslov mastera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sr-Latn-CS"/>
              <a:t>Kliknite i uredite tekst</a:t>
            </a:r>
          </a:p>
          <a:p>
            <a:pPr lvl="1"/>
            <a:r>
              <a:rPr lang="sr-Latn-CS"/>
              <a:t>Drugi nivo</a:t>
            </a:r>
          </a:p>
          <a:p>
            <a:pPr lvl="2"/>
            <a:r>
              <a:rPr lang="sr-Latn-CS"/>
              <a:t>Treći nivo</a:t>
            </a:r>
          </a:p>
          <a:p>
            <a:pPr lvl="3"/>
            <a:r>
              <a:rPr lang="sr-Latn-CS"/>
              <a:t>Četvrti nivo</a:t>
            </a:r>
          </a:p>
          <a:p>
            <a:pPr lvl="4"/>
            <a:r>
              <a:rPr lang="sr-Latn-C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F9091-158E-4BD2-B5A4-1C3E131C4C27}" type="datetimeFigureOut">
              <a:rPr lang="en-GB" smtClean="0"/>
              <a:pPr/>
              <a:t>22/11/2016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32AED-BDD8-4239-ABB6-12DF086FEFC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333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CS"/>
              <a:t>Kliknite i uredite tekst</a:t>
            </a:r>
          </a:p>
          <a:p>
            <a:pPr lvl="1"/>
            <a:r>
              <a:rPr lang="sr-Latn-CS"/>
              <a:t>Drugi nivo</a:t>
            </a:r>
          </a:p>
          <a:p>
            <a:pPr lvl="2"/>
            <a:r>
              <a:rPr lang="sr-Latn-CS"/>
              <a:t>Treći nivo</a:t>
            </a:r>
          </a:p>
          <a:p>
            <a:pPr lvl="3"/>
            <a:r>
              <a:rPr lang="sr-Latn-CS"/>
              <a:t>Četvrti nivo</a:t>
            </a:r>
          </a:p>
          <a:p>
            <a:pPr lvl="4"/>
            <a:r>
              <a:rPr lang="sr-Latn-C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F9091-158E-4BD2-B5A4-1C3E131C4C27}" type="datetimeFigureOut">
              <a:rPr lang="en-GB" smtClean="0"/>
              <a:pPr/>
              <a:t>22/11/2016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32AED-BDD8-4239-ABB6-12DF086FEFC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8275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sr-Latn-C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CS"/>
              <a:t>Kliknite i uredite tekst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F9091-158E-4BD2-B5A4-1C3E131C4C27}" type="datetimeFigureOut">
              <a:rPr lang="en-GB" smtClean="0"/>
              <a:pPr/>
              <a:t>22/11/2016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32AED-BDD8-4239-ABB6-12DF086FEFCC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7923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r-Latn-CS"/>
              <a:t>Kliknite i uredite tekst</a:t>
            </a:r>
          </a:p>
          <a:p>
            <a:pPr lvl="1"/>
            <a:r>
              <a:rPr lang="sr-Latn-CS"/>
              <a:t>Drugi nivo</a:t>
            </a:r>
          </a:p>
          <a:p>
            <a:pPr lvl="2"/>
            <a:r>
              <a:rPr lang="sr-Latn-CS"/>
              <a:t>Treći nivo</a:t>
            </a:r>
          </a:p>
          <a:p>
            <a:pPr lvl="3"/>
            <a:r>
              <a:rPr lang="sr-Latn-CS"/>
              <a:t>Četvrti nivo</a:t>
            </a:r>
          </a:p>
          <a:p>
            <a:pPr lvl="4"/>
            <a:r>
              <a:rPr lang="sr-Latn-CS"/>
              <a:t>Peti nivo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r-Latn-CS"/>
              <a:t>Kliknite i uredite tekst</a:t>
            </a:r>
          </a:p>
          <a:p>
            <a:pPr lvl="1"/>
            <a:r>
              <a:rPr lang="sr-Latn-CS"/>
              <a:t>Drugi nivo</a:t>
            </a:r>
          </a:p>
          <a:p>
            <a:pPr lvl="2"/>
            <a:r>
              <a:rPr lang="sr-Latn-CS"/>
              <a:t>Treći nivo</a:t>
            </a:r>
          </a:p>
          <a:p>
            <a:pPr lvl="3"/>
            <a:r>
              <a:rPr lang="sr-Latn-CS"/>
              <a:t>Četvrti nivo</a:t>
            </a:r>
          </a:p>
          <a:p>
            <a:pPr lvl="4"/>
            <a:r>
              <a:rPr lang="sr-Latn-CS"/>
              <a:t>Peti nivo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F9091-158E-4BD2-B5A4-1C3E131C4C27}" type="datetimeFigureOut">
              <a:rPr lang="en-GB" smtClean="0"/>
              <a:pPr/>
              <a:t>22/11/2016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32AED-BDD8-4239-ABB6-12DF086FEFC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156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/>
              <a:t>Kliknite i uredite tekst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r-Latn-CS"/>
              <a:t>Kliknite i uredite tekst</a:t>
            </a:r>
          </a:p>
          <a:p>
            <a:pPr lvl="1"/>
            <a:r>
              <a:rPr lang="sr-Latn-CS"/>
              <a:t>Drugi nivo</a:t>
            </a:r>
          </a:p>
          <a:p>
            <a:pPr lvl="2"/>
            <a:r>
              <a:rPr lang="sr-Latn-CS"/>
              <a:t>Treći nivo</a:t>
            </a:r>
          </a:p>
          <a:p>
            <a:pPr lvl="3"/>
            <a:r>
              <a:rPr lang="sr-Latn-CS"/>
              <a:t>Četvrti nivo</a:t>
            </a:r>
          </a:p>
          <a:p>
            <a:pPr lvl="4"/>
            <a:r>
              <a:rPr lang="sr-Latn-CS"/>
              <a:t>Peti nivo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/>
              <a:t>Kliknite i uredite tekst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r-Latn-CS"/>
              <a:t>Kliknite i uredite tekst</a:t>
            </a:r>
          </a:p>
          <a:p>
            <a:pPr lvl="1"/>
            <a:r>
              <a:rPr lang="sr-Latn-CS"/>
              <a:t>Drugi nivo</a:t>
            </a:r>
          </a:p>
          <a:p>
            <a:pPr lvl="2"/>
            <a:r>
              <a:rPr lang="sr-Latn-CS"/>
              <a:t>Treći nivo</a:t>
            </a:r>
          </a:p>
          <a:p>
            <a:pPr lvl="3"/>
            <a:r>
              <a:rPr lang="sr-Latn-CS"/>
              <a:t>Četvrti nivo</a:t>
            </a:r>
          </a:p>
          <a:p>
            <a:pPr lvl="4"/>
            <a:r>
              <a:rPr lang="sr-Latn-CS"/>
              <a:t>Peti nivo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F9091-158E-4BD2-B5A4-1C3E131C4C27}" type="datetimeFigureOut">
              <a:rPr lang="en-GB" smtClean="0"/>
              <a:pPr/>
              <a:t>22/11/2016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32AED-BDD8-4239-ABB6-12DF086FEFC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6833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/>
              <a:t>Kliknite i uredite naslov mastera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F9091-158E-4BD2-B5A4-1C3E131C4C27}" type="datetimeFigureOut">
              <a:rPr lang="en-GB" smtClean="0"/>
              <a:pPr/>
              <a:t>22/11/2016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32AED-BDD8-4239-ABB6-12DF086FEFC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657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F9091-158E-4BD2-B5A4-1C3E131C4C27}" type="datetimeFigureOut">
              <a:rPr lang="en-GB" smtClean="0"/>
              <a:pPr/>
              <a:t>22/11/2016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32AED-BDD8-4239-ABB6-12DF086FEFC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7870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sr-Latn-CS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r-Latn-CS"/>
              <a:t>Kliknite i uredite tekst</a:t>
            </a:r>
          </a:p>
          <a:p>
            <a:pPr lvl="1"/>
            <a:r>
              <a:rPr lang="sr-Latn-CS"/>
              <a:t>Drugi nivo</a:t>
            </a:r>
          </a:p>
          <a:p>
            <a:pPr lvl="2"/>
            <a:r>
              <a:rPr lang="sr-Latn-CS"/>
              <a:t>Treći nivo</a:t>
            </a:r>
          </a:p>
          <a:p>
            <a:pPr lvl="3"/>
            <a:r>
              <a:rPr lang="sr-Latn-CS"/>
              <a:t>Četvrti nivo</a:t>
            </a:r>
          </a:p>
          <a:p>
            <a:pPr lvl="4"/>
            <a:r>
              <a:rPr lang="sr-Latn-CS"/>
              <a:t>Peti nivo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/>
              <a:t>Kliknite i uredite tekst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F9091-158E-4BD2-B5A4-1C3E131C4C27}" type="datetimeFigureOut">
              <a:rPr lang="en-GB" smtClean="0"/>
              <a:pPr/>
              <a:t>22/11/2016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32AED-BDD8-4239-ABB6-12DF086FEFC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278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sr-Latn-CS"/>
              <a:t>Kliknite i uredite naslov mastera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r-Latn-CS"/>
              <a:t>Kliknite na ikonu i dodajte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/>
              <a:t>Kliknite i uredite tekst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F9091-158E-4BD2-B5A4-1C3E131C4C27}" type="datetimeFigureOut">
              <a:rPr lang="en-GB" smtClean="0"/>
              <a:pPr/>
              <a:t>22/11/2016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32AED-BDD8-4239-ABB6-12DF086FEFC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872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C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CS"/>
              <a:t>Kliknite i uredite tekst</a:t>
            </a:r>
          </a:p>
          <a:p>
            <a:pPr lvl="1"/>
            <a:r>
              <a:rPr lang="sr-Latn-CS"/>
              <a:t>Drugi nivo</a:t>
            </a:r>
          </a:p>
          <a:p>
            <a:pPr lvl="2"/>
            <a:r>
              <a:rPr lang="sr-Latn-CS"/>
              <a:t>Treći nivo</a:t>
            </a:r>
          </a:p>
          <a:p>
            <a:pPr lvl="3"/>
            <a:r>
              <a:rPr lang="sr-Latn-CS"/>
              <a:t>Četvrti nivo</a:t>
            </a:r>
          </a:p>
          <a:p>
            <a:pPr lvl="4"/>
            <a:r>
              <a:rPr lang="sr-Latn-C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4EEF9091-158E-4BD2-B5A4-1C3E131C4C27}" type="datetimeFigureOut">
              <a:rPr lang="en-GB" smtClean="0"/>
              <a:pPr/>
              <a:t>22/11/2016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06B32AED-BDD8-4239-ABB6-12DF086FEFC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045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7200" dirty="0">
                <a:solidFill>
                  <a:schemeClr val="accent2"/>
                </a:solidFill>
              </a:rPr>
              <a:t>OPAŽANJE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VEŽBE</a:t>
            </a:r>
          </a:p>
        </p:txBody>
      </p:sp>
    </p:spTree>
    <p:extLst>
      <p:ext uri="{BB962C8B-B14F-4D97-AF65-F5344CB8AC3E}">
        <p14:creationId xmlns:p14="http://schemas.microsoft.com/office/powerpoint/2010/main" val="1180333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chemeClr val="accent2"/>
                </a:solidFill>
              </a:rPr>
              <a:t>Opažanje dubine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400" dirty="0" err="1"/>
              <a:t>Kako</a:t>
            </a:r>
            <a:r>
              <a:rPr lang="en-GB" sz="2400" dirty="0"/>
              <a:t> je </a:t>
            </a:r>
            <a:r>
              <a:rPr lang="en-GB" sz="2400" dirty="0" err="1"/>
              <a:t>moguće</a:t>
            </a:r>
            <a:r>
              <a:rPr lang="en-GB" sz="2400" dirty="0"/>
              <a:t> </a:t>
            </a:r>
            <a:r>
              <a:rPr lang="en-GB" sz="2400" dirty="0" err="1"/>
              <a:t>opažanje</a:t>
            </a:r>
            <a:r>
              <a:rPr lang="en-GB" sz="2400" dirty="0"/>
              <a:t> 3D </a:t>
            </a:r>
            <a:r>
              <a:rPr lang="en-GB" sz="2400" dirty="0" err="1"/>
              <a:t>sveta</a:t>
            </a:r>
            <a:r>
              <a:rPr lang="en-GB" sz="2400" dirty="0"/>
              <a:t> </a:t>
            </a:r>
            <a:r>
              <a:rPr lang="en-GB" sz="2400" dirty="0" err="1"/>
              <a:t>kada</a:t>
            </a:r>
            <a:r>
              <a:rPr lang="en-GB" sz="2400" dirty="0"/>
              <a:t> </a:t>
            </a:r>
            <a:r>
              <a:rPr lang="en-GB" sz="2400" dirty="0" err="1"/>
              <a:t>na</a:t>
            </a:r>
            <a:r>
              <a:rPr lang="en-GB" sz="2400" dirty="0"/>
              <a:t> </a:t>
            </a:r>
            <a:r>
              <a:rPr lang="en-GB" sz="2400" dirty="0" err="1"/>
              <a:t>mrežnjači</a:t>
            </a:r>
            <a:r>
              <a:rPr lang="en-GB" sz="2400" dirty="0"/>
              <a:t> </a:t>
            </a:r>
            <a:r>
              <a:rPr lang="en-GB" sz="2400" dirty="0" err="1"/>
              <a:t>postoji</a:t>
            </a:r>
            <a:r>
              <a:rPr lang="en-GB" sz="2400" dirty="0"/>
              <a:t> 2D </a:t>
            </a:r>
            <a:r>
              <a:rPr lang="en-GB" sz="2400" dirty="0" err="1"/>
              <a:t>reprezentacija</a:t>
            </a:r>
            <a:r>
              <a:rPr lang="en-GB" sz="2400" dirty="0"/>
              <a:t>?</a:t>
            </a:r>
          </a:p>
          <a:p>
            <a:r>
              <a:rPr lang="en-GB" sz="2400" dirty="0" err="1"/>
              <a:t>Znakovi</a:t>
            </a:r>
            <a:r>
              <a:rPr lang="en-GB" sz="2400" dirty="0"/>
              <a:t> </a:t>
            </a:r>
            <a:r>
              <a:rPr lang="en-GB" sz="2400" dirty="0" err="1"/>
              <a:t>dubine</a:t>
            </a:r>
            <a:r>
              <a:rPr lang="en-GB" sz="2400" dirty="0"/>
              <a:t> </a:t>
            </a:r>
            <a:r>
              <a:rPr lang="en-GB" sz="2400" dirty="0" err="1"/>
              <a:t>pomažu</a:t>
            </a:r>
            <a:r>
              <a:rPr lang="en-GB" sz="2400" dirty="0"/>
              <a:t> da se </a:t>
            </a:r>
            <a:r>
              <a:rPr lang="en-GB" sz="2400" dirty="0" err="1"/>
              <a:t>odredi</a:t>
            </a:r>
            <a:r>
              <a:rPr lang="en-GB" sz="2400" dirty="0"/>
              <a:t> </a:t>
            </a:r>
            <a:r>
              <a:rPr lang="en-GB" sz="2400" dirty="0" err="1"/>
              <a:t>udaljenost</a:t>
            </a:r>
            <a:r>
              <a:rPr lang="en-GB" sz="2400" dirty="0"/>
              <a:t> </a:t>
            </a:r>
            <a:r>
              <a:rPr lang="en-GB" sz="2400" dirty="0" err="1"/>
              <a:t>objekata</a:t>
            </a:r>
            <a:r>
              <a:rPr lang="en-GB" sz="2400" dirty="0"/>
              <a:t> u </a:t>
            </a:r>
            <a:r>
              <a:rPr lang="en-GB" sz="2400" dirty="0" err="1"/>
              <a:t>spoljašnjem</a:t>
            </a:r>
            <a:r>
              <a:rPr lang="en-GB" sz="2400" dirty="0"/>
              <a:t> </a:t>
            </a:r>
            <a:r>
              <a:rPr lang="en-GB" sz="2400" dirty="0" err="1"/>
              <a:t>svetu</a:t>
            </a:r>
            <a:endParaRPr lang="en-GB" sz="2400" dirty="0"/>
          </a:p>
          <a:p>
            <a:r>
              <a:rPr lang="sl-SI" sz="2400" dirty="0"/>
              <a:t>Da li se opažanje dubine uči ili je urođeno?</a:t>
            </a:r>
          </a:p>
          <a:p>
            <a:r>
              <a:rPr lang="sl-SI" sz="2400" dirty="0"/>
              <a:t>Stara hipoteza: opažanje dubine se uči kroz povezivanje znakova dubine sa taktilno-kinestetičkim senzacijama</a:t>
            </a:r>
          </a:p>
          <a:p>
            <a:r>
              <a:rPr lang="sl-SI" sz="2400" dirty="0"/>
              <a:t>Torndajkov eksperiment – pilići gajeni u mraku biće sposobni da opažaju dubinu (visinu)</a:t>
            </a:r>
          </a:p>
          <a:p>
            <a:r>
              <a:rPr lang="sl-SI" sz="2400" dirty="0"/>
              <a:t>Gibsonova i Vok – eksperiment sa “vizuelnom provalijom”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688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>
                <a:solidFill>
                  <a:schemeClr val="accent2"/>
                </a:solidFill>
              </a:rPr>
              <a:t>Opažanje</a:t>
            </a:r>
            <a:r>
              <a:rPr lang="en-GB" b="1" dirty="0">
                <a:solidFill>
                  <a:schemeClr val="accent2"/>
                </a:solidFill>
              </a:rPr>
              <a:t> </a:t>
            </a:r>
            <a:r>
              <a:rPr lang="en-GB" b="1" dirty="0" err="1">
                <a:solidFill>
                  <a:schemeClr val="accent2"/>
                </a:solidFill>
              </a:rPr>
              <a:t>dubine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400" dirty="0" err="1"/>
              <a:t>Monokularni</a:t>
            </a:r>
            <a:r>
              <a:rPr lang="en-GB" sz="2400" dirty="0"/>
              <a:t> </a:t>
            </a:r>
            <a:r>
              <a:rPr lang="en-GB" sz="2400" dirty="0" err="1"/>
              <a:t>znakovi</a:t>
            </a:r>
            <a:r>
              <a:rPr lang="en-GB" sz="2400" dirty="0"/>
              <a:t> </a:t>
            </a:r>
            <a:r>
              <a:rPr lang="en-GB" sz="2400" dirty="0" err="1"/>
              <a:t>dubine</a:t>
            </a:r>
            <a:endParaRPr lang="en-GB" sz="2400" dirty="0"/>
          </a:p>
          <a:p>
            <a:pPr lvl="1"/>
            <a:r>
              <a:rPr lang="en-GB" sz="2400" dirty="0" err="1"/>
              <a:t>Linearna</a:t>
            </a:r>
            <a:r>
              <a:rPr lang="en-GB" sz="2400" dirty="0"/>
              <a:t> </a:t>
            </a:r>
            <a:r>
              <a:rPr lang="en-GB" sz="2400" dirty="0" err="1"/>
              <a:t>perspektiva</a:t>
            </a:r>
            <a:r>
              <a:rPr lang="en-GB" sz="2400" dirty="0"/>
              <a:t> – </a:t>
            </a:r>
            <a:r>
              <a:rPr lang="en-GB" sz="2400" dirty="0" err="1"/>
              <a:t>međusobno</a:t>
            </a:r>
            <a:r>
              <a:rPr lang="en-GB" sz="2400" dirty="0"/>
              <a:t> </a:t>
            </a:r>
            <a:r>
              <a:rPr lang="en-GB" sz="2400" dirty="0" err="1"/>
              <a:t>paralelne</a:t>
            </a:r>
            <a:r>
              <a:rPr lang="en-GB" sz="2400" dirty="0"/>
              <a:t> </a:t>
            </a:r>
            <a:r>
              <a:rPr lang="en-GB" sz="2400" dirty="0" err="1"/>
              <a:t>linije</a:t>
            </a:r>
            <a:r>
              <a:rPr lang="en-GB" sz="2400" dirty="0"/>
              <a:t> </a:t>
            </a:r>
            <a:r>
              <a:rPr lang="en-GB" sz="2400" dirty="0" err="1"/>
              <a:t>teže</a:t>
            </a:r>
            <a:r>
              <a:rPr lang="en-GB" sz="2400" dirty="0"/>
              <a:t> da se </a:t>
            </a:r>
            <a:r>
              <a:rPr lang="en-GB" sz="2400" dirty="0" err="1"/>
              <a:t>sjedine</a:t>
            </a:r>
            <a:r>
              <a:rPr lang="en-GB" sz="2400" dirty="0"/>
              <a:t> u </a:t>
            </a:r>
            <a:r>
              <a:rPr lang="en-GB" sz="2400" dirty="0" err="1"/>
              <a:t>jednoj</a:t>
            </a:r>
            <a:r>
              <a:rPr lang="en-GB" sz="2400" dirty="0"/>
              <a:t> </a:t>
            </a:r>
            <a:r>
              <a:rPr lang="en-GB" sz="2400" dirty="0" err="1"/>
              <a:t>tački</a:t>
            </a:r>
            <a:r>
              <a:rPr lang="en-GB" sz="2400" dirty="0"/>
              <a:t> </a:t>
            </a:r>
            <a:r>
              <a:rPr lang="en-GB" sz="2400" dirty="0" err="1"/>
              <a:t>na</a:t>
            </a:r>
            <a:r>
              <a:rPr lang="en-GB" sz="2400" dirty="0"/>
              <a:t> </a:t>
            </a:r>
            <a:r>
              <a:rPr lang="en-GB" sz="2400" dirty="0" err="1"/>
              <a:t>horizontu</a:t>
            </a:r>
            <a:r>
              <a:rPr lang="en-GB" sz="2400" dirty="0"/>
              <a:t> (</a:t>
            </a:r>
            <a:r>
              <a:rPr lang="en-GB" sz="2400" dirty="0" err="1"/>
              <a:t>šine</a:t>
            </a:r>
            <a:r>
              <a:rPr lang="en-GB" sz="2400" dirty="0"/>
              <a:t>)</a:t>
            </a:r>
          </a:p>
          <a:p>
            <a:pPr lvl="1"/>
            <a:r>
              <a:rPr lang="en-GB" sz="2400" dirty="0" err="1"/>
              <a:t>Preklapanje</a:t>
            </a:r>
            <a:r>
              <a:rPr lang="en-GB" sz="2400" dirty="0"/>
              <a:t> – </a:t>
            </a:r>
            <a:r>
              <a:rPr lang="en-GB" sz="2400" dirty="0" err="1"/>
              <a:t>objekat</a:t>
            </a:r>
            <a:r>
              <a:rPr lang="en-GB" sz="2400" dirty="0"/>
              <a:t> </a:t>
            </a:r>
            <a:r>
              <a:rPr lang="en-GB" sz="2400" dirty="0" err="1"/>
              <a:t>koji</a:t>
            </a:r>
            <a:r>
              <a:rPr lang="en-GB" sz="2400" dirty="0"/>
              <a:t> </a:t>
            </a:r>
            <a:r>
              <a:rPr lang="en-GB" sz="2400" dirty="0" err="1"/>
              <a:t>delimično</a:t>
            </a:r>
            <a:r>
              <a:rPr lang="en-GB" sz="2400" dirty="0"/>
              <a:t> </a:t>
            </a:r>
            <a:r>
              <a:rPr lang="en-GB" sz="2400" dirty="0" err="1"/>
              <a:t>prekriva</a:t>
            </a:r>
            <a:r>
              <a:rPr lang="en-GB" sz="2400" dirty="0"/>
              <a:t> </a:t>
            </a:r>
            <a:r>
              <a:rPr lang="en-GB" sz="2400" dirty="0" err="1"/>
              <a:t>drugi</a:t>
            </a:r>
            <a:r>
              <a:rPr lang="en-GB" sz="2400" dirty="0"/>
              <a:t> </a:t>
            </a:r>
            <a:r>
              <a:rPr lang="en-GB" sz="2400" dirty="0" err="1"/>
              <a:t>objekat</a:t>
            </a:r>
            <a:r>
              <a:rPr lang="en-GB" sz="2400" dirty="0"/>
              <a:t> se </a:t>
            </a:r>
            <a:r>
              <a:rPr lang="en-GB" sz="2400" dirty="0" err="1"/>
              <a:t>opaža</a:t>
            </a:r>
            <a:r>
              <a:rPr lang="en-GB" sz="2400" dirty="0"/>
              <a:t> </a:t>
            </a:r>
            <a:r>
              <a:rPr lang="en-GB" sz="2400" dirty="0" err="1"/>
              <a:t>kao</a:t>
            </a:r>
            <a:r>
              <a:rPr lang="en-GB" sz="2400" dirty="0"/>
              <a:t> </a:t>
            </a:r>
            <a:r>
              <a:rPr lang="en-GB" sz="2400" dirty="0" err="1"/>
              <a:t>bliži</a:t>
            </a:r>
            <a:endParaRPr lang="en-GB" sz="2400" dirty="0"/>
          </a:p>
          <a:p>
            <a:pPr lvl="1"/>
            <a:r>
              <a:rPr lang="en-GB" sz="2400" dirty="0" err="1"/>
              <a:t>Relativna</a:t>
            </a:r>
            <a:r>
              <a:rPr lang="en-GB" sz="2400" dirty="0"/>
              <a:t> </a:t>
            </a:r>
            <a:r>
              <a:rPr lang="en-GB" sz="2400" dirty="0" err="1"/>
              <a:t>veličina</a:t>
            </a:r>
            <a:r>
              <a:rPr lang="en-GB" sz="2400" dirty="0"/>
              <a:t> – </a:t>
            </a:r>
            <a:r>
              <a:rPr lang="en-GB" sz="2400" dirty="0" err="1"/>
              <a:t>veći</a:t>
            </a:r>
            <a:r>
              <a:rPr lang="en-GB" sz="2400" dirty="0"/>
              <a:t> od </a:t>
            </a:r>
            <a:r>
              <a:rPr lang="en-GB" sz="2400" dirty="0" err="1"/>
              <a:t>dva</a:t>
            </a:r>
            <a:r>
              <a:rPr lang="en-GB" sz="2400" dirty="0"/>
              <a:t> </a:t>
            </a:r>
            <a:r>
              <a:rPr lang="en-GB" sz="2400" dirty="0" err="1"/>
              <a:t>objekta</a:t>
            </a:r>
            <a:r>
              <a:rPr lang="en-GB" sz="2400" dirty="0"/>
              <a:t> se </a:t>
            </a:r>
            <a:r>
              <a:rPr lang="en-GB" sz="2400" dirty="0" err="1"/>
              <a:t>opaža</a:t>
            </a:r>
            <a:r>
              <a:rPr lang="en-GB" sz="2400" dirty="0"/>
              <a:t> </a:t>
            </a:r>
            <a:r>
              <a:rPr lang="en-GB" sz="2400" dirty="0" err="1"/>
              <a:t>kao</a:t>
            </a:r>
            <a:r>
              <a:rPr lang="en-GB" sz="2400" dirty="0"/>
              <a:t> </a:t>
            </a:r>
            <a:r>
              <a:rPr lang="en-GB" sz="2400" dirty="0" err="1"/>
              <a:t>bliži</a:t>
            </a:r>
            <a:endParaRPr lang="en-GB" sz="2400" dirty="0"/>
          </a:p>
          <a:p>
            <a:pPr lvl="1"/>
            <a:r>
              <a:rPr lang="en-GB" sz="2400" dirty="0" err="1"/>
              <a:t>Relativna</a:t>
            </a:r>
            <a:r>
              <a:rPr lang="en-GB" sz="2400" dirty="0"/>
              <a:t> </a:t>
            </a:r>
            <a:r>
              <a:rPr lang="en-GB" sz="2400" dirty="0" err="1"/>
              <a:t>visina</a:t>
            </a:r>
            <a:r>
              <a:rPr lang="en-GB" sz="2400" dirty="0"/>
              <a:t> – </a:t>
            </a:r>
            <a:r>
              <a:rPr lang="en-GB" sz="2400" dirty="0" err="1"/>
              <a:t>viši</a:t>
            </a:r>
            <a:r>
              <a:rPr lang="en-GB" sz="2400" dirty="0"/>
              <a:t> od </a:t>
            </a:r>
            <a:r>
              <a:rPr lang="en-GB" sz="2400" dirty="0" err="1"/>
              <a:t>dva</a:t>
            </a:r>
            <a:r>
              <a:rPr lang="en-GB" sz="2400" dirty="0"/>
              <a:t> </a:t>
            </a:r>
            <a:r>
              <a:rPr lang="en-GB" sz="2400" dirty="0" err="1"/>
              <a:t>objekta</a:t>
            </a:r>
            <a:r>
              <a:rPr lang="en-GB" sz="2400" dirty="0"/>
              <a:t> se </a:t>
            </a:r>
            <a:r>
              <a:rPr lang="en-GB" sz="2400" dirty="0" err="1"/>
              <a:t>opaža</a:t>
            </a:r>
            <a:r>
              <a:rPr lang="en-GB" sz="2400" dirty="0"/>
              <a:t> </a:t>
            </a:r>
            <a:r>
              <a:rPr lang="en-GB" sz="2400" dirty="0" err="1"/>
              <a:t>kao</a:t>
            </a:r>
            <a:r>
              <a:rPr lang="en-GB" sz="2400" dirty="0"/>
              <a:t> </a:t>
            </a:r>
            <a:r>
              <a:rPr lang="en-GB" sz="2400" dirty="0" err="1"/>
              <a:t>bliži</a:t>
            </a:r>
            <a:endParaRPr lang="en-GB" sz="2400" dirty="0"/>
          </a:p>
          <a:p>
            <a:pPr lvl="1"/>
            <a:r>
              <a:rPr lang="en-GB" sz="2400" dirty="0" err="1"/>
              <a:t>Svetlost</a:t>
            </a:r>
            <a:r>
              <a:rPr lang="en-GB" sz="2400" dirty="0"/>
              <a:t> </a:t>
            </a:r>
            <a:r>
              <a:rPr lang="en-GB" sz="2400" dirty="0" err="1"/>
              <a:t>i</a:t>
            </a:r>
            <a:r>
              <a:rPr lang="en-GB" sz="2400" dirty="0"/>
              <a:t> </a:t>
            </a:r>
            <a:r>
              <a:rPr lang="en-GB" sz="2400" dirty="0" err="1"/>
              <a:t>senke</a:t>
            </a:r>
            <a:r>
              <a:rPr lang="en-GB" sz="2400" dirty="0"/>
              <a:t> – </a:t>
            </a:r>
            <a:r>
              <a:rPr lang="en-GB" sz="2400" dirty="0" err="1"/>
              <a:t>bačena</a:t>
            </a:r>
            <a:r>
              <a:rPr lang="en-GB" sz="2400" dirty="0"/>
              <a:t> </a:t>
            </a:r>
            <a:r>
              <a:rPr lang="en-GB" sz="2400" dirty="0" err="1"/>
              <a:t>i</a:t>
            </a:r>
            <a:r>
              <a:rPr lang="en-GB" sz="2400" dirty="0"/>
              <a:t> </a:t>
            </a:r>
            <a:r>
              <a:rPr lang="en-GB" sz="2400" dirty="0" err="1"/>
              <a:t>vezana</a:t>
            </a:r>
            <a:r>
              <a:rPr lang="en-GB" sz="2400" dirty="0"/>
              <a:t> </a:t>
            </a:r>
            <a:r>
              <a:rPr lang="en-GB" sz="2400" dirty="0" err="1"/>
              <a:t>senka</a:t>
            </a:r>
            <a:endParaRPr lang="en-GB" sz="2400" dirty="0"/>
          </a:p>
          <a:p>
            <a:pPr lvl="2"/>
            <a:r>
              <a:rPr lang="en-GB" sz="2000" dirty="0" err="1"/>
              <a:t>Bačena</a:t>
            </a:r>
            <a:r>
              <a:rPr lang="en-GB" sz="2000" dirty="0"/>
              <a:t> </a:t>
            </a:r>
            <a:r>
              <a:rPr lang="en-GB" sz="2000" dirty="0" err="1"/>
              <a:t>senka</a:t>
            </a:r>
            <a:r>
              <a:rPr lang="en-GB" sz="2000" dirty="0"/>
              <a:t> </a:t>
            </a:r>
            <a:r>
              <a:rPr lang="en-GB" sz="2000" dirty="0" err="1"/>
              <a:t>potiče</a:t>
            </a:r>
            <a:r>
              <a:rPr lang="en-GB" sz="2000" dirty="0"/>
              <a:t> od </a:t>
            </a:r>
            <a:r>
              <a:rPr lang="en-GB" sz="2000" dirty="0" err="1"/>
              <a:t>objekta</a:t>
            </a:r>
            <a:r>
              <a:rPr lang="en-GB" sz="2000" dirty="0"/>
              <a:t>, </a:t>
            </a:r>
            <a:r>
              <a:rPr lang="en-GB" sz="2000" dirty="0" err="1"/>
              <a:t>pada</a:t>
            </a:r>
            <a:r>
              <a:rPr lang="en-GB" sz="2000" dirty="0"/>
              <a:t>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/>
              <a:t>pozadinu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govori</a:t>
            </a:r>
            <a:r>
              <a:rPr lang="en-GB" sz="2000" dirty="0"/>
              <a:t> o </a:t>
            </a:r>
            <a:r>
              <a:rPr lang="en-GB" sz="2000" dirty="0" err="1"/>
              <a:t>udaljenosti</a:t>
            </a:r>
            <a:endParaRPr lang="en-GB" sz="2000" dirty="0"/>
          </a:p>
          <a:p>
            <a:pPr lvl="2"/>
            <a:r>
              <a:rPr lang="en-GB" sz="2000" dirty="0" err="1"/>
              <a:t>Vezana</a:t>
            </a:r>
            <a:r>
              <a:rPr lang="en-GB" sz="2000" dirty="0"/>
              <a:t> </a:t>
            </a:r>
            <a:r>
              <a:rPr lang="en-GB" sz="2000" dirty="0" err="1"/>
              <a:t>senka</a:t>
            </a:r>
            <a:r>
              <a:rPr lang="en-GB" sz="2000" dirty="0"/>
              <a:t> je </a:t>
            </a:r>
            <a:r>
              <a:rPr lang="en-GB" sz="2000" dirty="0" err="1"/>
              <a:t>ona</a:t>
            </a:r>
            <a:r>
              <a:rPr lang="en-GB" sz="2000" dirty="0"/>
              <a:t> </a:t>
            </a:r>
            <a:r>
              <a:rPr lang="en-GB" sz="2000" dirty="0" err="1"/>
              <a:t>koja</a:t>
            </a:r>
            <a:r>
              <a:rPr lang="en-GB" sz="2000" dirty="0"/>
              <a:t> </a:t>
            </a:r>
            <a:r>
              <a:rPr lang="en-GB" sz="2000" dirty="0" err="1"/>
              <a:t>postoji</a:t>
            </a:r>
            <a:r>
              <a:rPr lang="en-GB" sz="2000" dirty="0"/>
              <a:t>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/>
              <a:t>samom</a:t>
            </a:r>
            <a:r>
              <a:rPr lang="en-GB" sz="2000" dirty="0"/>
              <a:t> </a:t>
            </a:r>
            <a:r>
              <a:rPr lang="en-GB" sz="2000" dirty="0" err="1"/>
              <a:t>objektu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govori</a:t>
            </a:r>
            <a:r>
              <a:rPr lang="en-GB" sz="2000" dirty="0"/>
              <a:t> o </a:t>
            </a:r>
            <a:r>
              <a:rPr lang="en-GB" sz="2000" dirty="0" err="1"/>
              <a:t>reljefu</a:t>
            </a:r>
            <a:r>
              <a:rPr lang="en-GB" sz="2000" dirty="0"/>
              <a:t> </a:t>
            </a:r>
            <a:r>
              <a:rPr lang="en-GB" sz="2000" dirty="0" err="1"/>
              <a:t>predmeta</a:t>
            </a:r>
            <a:endParaRPr lang="en-GB" sz="2000" dirty="0"/>
          </a:p>
          <a:p>
            <a:pPr lvl="1"/>
            <a:r>
              <a:rPr lang="en-GB" sz="2400" dirty="0" err="1"/>
              <a:t>Gradijent</a:t>
            </a:r>
            <a:r>
              <a:rPr lang="en-GB" sz="2400" dirty="0"/>
              <a:t> </a:t>
            </a:r>
            <a:r>
              <a:rPr lang="en-GB" sz="2400" dirty="0" err="1"/>
              <a:t>teksture</a:t>
            </a:r>
            <a:r>
              <a:rPr lang="en-GB" sz="2400" dirty="0"/>
              <a:t> – </a:t>
            </a:r>
            <a:r>
              <a:rPr lang="en-GB" sz="2400" dirty="0" err="1"/>
              <a:t>na</a:t>
            </a:r>
            <a:r>
              <a:rPr lang="en-GB" sz="2400" dirty="0"/>
              <a:t> </a:t>
            </a:r>
            <a:r>
              <a:rPr lang="en-GB" sz="2400" dirty="0" err="1"/>
              <a:t>opažanje</a:t>
            </a:r>
            <a:r>
              <a:rPr lang="en-GB" sz="2400" dirty="0"/>
              <a:t> </a:t>
            </a:r>
            <a:r>
              <a:rPr lang="en-GB" sz="2400" dirty="0" err="1"/>
              <a:t>dubine</a:t>
            </a:r>
            <a:r>
              <a:rPr lang="en-GB" sz="2400" dirty="0"/>
              <a:t> </a:t>
            </a:r>
            <a:r>
              <a:rPr lang="en-GB" sz="2400" dirty="0" err="1"/>
              <a:t>utiče</a:t>
            </a:r>
            <a:r>
              <a:rPr lang="en-GB" sz="2400" dirty="0"/>
              <a:t> </a:t>
            </a:r>
            <a:r>
              <a:rPr lang="en-GB" sz="2400" dirty="0" err="1"/>
              <a:t>broj</a:t>
            </a:r>
            <a:r>
              <a:rPr lang="en-GB" sz="2400" dirty="0"/>
              <a:t> </a:t>
            </a:r>
            <a:r>
              <a:rPr lang="en-GB" sz="2400" dirty="0" err="1"/>
              <a:t>i</a:t>
            </a:r>
            <a:r>
              <a:rPr lang="en-GB" sz="2400" dirty="0"/>
              <a:t> </a:t>
            </a:r>
            <a:r>
              <a:rPr lang="en-GB" sz="2400" dirty="0" err="1"/>
              <a:t>gustina</a:t>
            </a:r>
            <a:r>
              <a:rPr lang="en-GB" sz="2400" dirty="0"/>
              <a:t> </a:t>
            </a:r>
            <a:r>
              <a:rPr lang="en-GB" sz="2400" dirty="0" err="1"/>
              <a:t>elemenata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838540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>
                <a:solidFill>
                  <a:schemeClr val="accent2"/>
                </a:solidFill>
              </a:rPr>
              <a:t>Opažanje</a:t>
            </a:r>
            <a:r>
              <a:rPr lang="en-GB" b="1" dirty="0">
                <a:solidFill>
                  <a:schemeClr val="accent2"/>
                </a:solidFill>
              </a:rPr>
              <a:t> </a:t>
            </a:r>
            <a:r>
              <a:rPr lang="en-GB" b="1" dirty="0" err="1">
                <a:solidFill>
                  <a:schemeClr val="accent2"/>
                </a:solidFill>
              </a:rPr>
              <a:t>dubine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err="1"/>
              <a:t>Binokularni</a:t>
            </a:r>
            <a:r>
              <a:rPr lang="en-GB" sz="2400" dirty="0"/>
              <a:t> </a:t>
            </a:r>
            <a:r>
              <a:rPr lang="en-GB" sz="2400" dirty="0" err="1"/>
              <a:t>znakovi</a:t>
            </a:r>
            <a:r>
              <a:rPr lang="en-GB" sz="2400" dirty="0"/>
              <a:t> </a:t>
            </a:r>
            <a:r>
              <a:rPr lang="en-GB" sz="2400" dirty="0" err="1"/>
              <a:t>dubine</a:t>
            </a:r>
            <a:r>
              <a:rPr lang="en-GB" sz="2400" dirty="0"/>
              <a:t> – </a:t>
            </a:r>
            <a:r>
              <a:rPr lang="en-GB" sz="2400" dirty="0" err="1"/>
              <a:t>oni</a:t>
            </a:r>
            <a:r>
              <a:rPr lang="en-GB" sz="2400" dirty="0"/>
              <a:t> </a:t>
            </a:r>
            <a:r>
              <a:rPr lang="en-GB" sz="2400" dirty="0" err="1"/>
              <a:t>koji</a:t>
            </a:r>
            <a:r>
              <a:rPr lang="en-GB" sz="2400" dirty="0"/>
              <a:t> </a:t>
            </a:r>
            <a:r>
              <a:rPr lang="en-GB" sz="2400" dirty="0" err="1"/>
              <a:t>deluju</a:t>
            </a:r>
            <a:r>
              <a:rPr lang="en-GB" sz="2400" dirty="0"/>
              <a:t> </a:t>
            </a:r>
            <a:r>
              <a:rPr lang="en-GB" sz="2400" dirty="0" err="1"/>
              <a:t>kada</a:t>
            </a:r>
            <a:r>
              <a:rPr lang="en-GB" sz="2400" dirty="0"/>
              <a:t> se </a:t>
            </a:r>
            <a:r>
              <a:rPr lang="en-GB" sz="2400" dirty="0" err="1"/>
              <a:t>posmatranje</a:t>
            </a:r>
            <a:r>
              <a:rPr lang="en-GB" sz="2400" dirty="0"/>
              <a:t> </a:t>
            </a:r>
            <a:r>
              <a:rPr lang="en-GB" sz="2400" dirty="0" err="1"/>
              <a:t>vrši</a:t>
            </a:r>
            <a:r>
              <a:rPr lang="en-GB" sz="2400" dirty="0"/>
              <a:t> </a:t>
            </a:r>
            <a:r>
              <a:rPr lang="en-GB" sz="2400" dirty="0" err="1"/>
              <a:t>sa</a:t>
            </a:r>
            <a:r>
              <a:rPr lang="en-GB" sz="2400" dirty="0"/>
              <a:t> </a:t>
            </a:r>
            <a:r>
              <a:rPr lang="en-GB" sz="2400" dirty="0" err="1"/>
              <a:t>oba</a:t>
            </a:r>
            <a:r>
              <a:rPr lang="en-GB" sz="2400" dirty="0"/>
              <a:t> </a:t>
            </a:r>
            <a:r>
              <a:rPr lang="en-GB" sz="2400" dirty="0" err="1"/>
              <a:t>oka</a:t>
            </a:r>
            <a:r>
              <a:rPr lang="en-GB" sz="2400" dirty="0"/>
              <a:t>:</a:t>
            </a:r>
          </a:p>
          <a:p>
            <a:pPr lvl="1"/>
            <a:r>
              <a:rPr lang="en-GB" sz="2400" dirty="0" err="1"/>
              <a:t>Retinalna</a:t>
            </a:r>
            <a:r>
              <a:rPr lang="en-GB" sz="2400" dirty="0"/>
              <a:t> </a:t>
            </a:r>
            <a:r>
              <a:rPr lang="en-GB" sz="2400" dirty="0" err="1"/>
              <a:t>disparatnost</a:t>
            </a:r>
            <a:r>
              <a:rPr lang="en-GB" sz="2400" dirty="0"/>
              <a:t> – </a:t>
            </a:r>
            <a:r>
              <a:rPr lang="en-GB" sz="2400" dirty="0" err="1"/>
              <a:t>iz</a:t>
            </a:r>
            <a:r>
              <a:rPr lang="en-GB" sz="2400" dirty="0"/>
              <a:t> </a:t>
            </a:r>
            <a:r>
              <a:rPr lang="en-GB" sz="2400" dirty="0" err="1"/>
              <a:t>dve</a:t>
            </a:r>
            <a:r>
              <a:rPr lang="en-GB" sz="2400" dirty="0"/>
              <a:t> </a:t>
            </a:r>
            <a:r>
              <a:rPr lang="en-GB" sz="2400" dirty="0" err="1"/>
              <a:t>istovremene</a:t>
            </a:r>
            <a:r>
              <a:rPr lang="en-GB" sz="2400" dirty="0"/>
              <a:t> (</a:t>
            </a:r>
            <a:r>
              <a:rPr lang="en-GB" sz="2400" dirty="0" err="1"/>
              <a:t>ali</a:t>
            </a:r>
            <a:r>
              <a:rPr lang="en-GB" sz="2400" dirty="0"/>
              <a:t> </a:t>
            </a:r>
            <a:r>
              <a:rPr lang="en-GB" sz="2400" dirty="0" err="1"/>
              <a:t>donekle</a:t>
            </a:r>
            <a:r>
              <a:rPr lang="en-GB" sz="2400" dirty="0"/>
              <a:t> </a:t>
            </a:r>
            <a:r>
              <a:rPr lang="en-GB" sz="2400" dirty="0" err="1"/>
              <a:t>različite</a:t>
            </a:r>
            <a:r>
              <a:rPr lang="en-GB" sz="2400" dirty="0"/>
              <a:t>) </a:t>
            </a:r>
            <a:r>
              <a:rPr lang="en-GB" sz="2400" dirty="0" err="1"/>
              <a:t>slike</a:t>
            </a:r>
            <a:r>
              <a:rPr lang="en-GB" sz="2400" dirty="0"/>
              <a:t> od </a:t>
            </a:r>
            <a:r>
              <a:rPr lang="en-GB" sz="2400" dirty="0" err="1"/>
              <a:t>kojih</a:t>
            </a:r>
            <a:r>
              <a:rPr lang="en-GB" sz="2400" dirty="0"/>
              <a:t> je </a:t>
            </a:r>
            <a:r>
              <a:rPr lang="en-GB" sz="2400" dirty="0" err="1"/>
              <a:t>svaka</a:t>
            </a:r>
            <a:r>
              <a:rPr lang="en-GB" sz="2400" dirty="0"/>
              <a:t> </a:t>
            </a:r>
            <a:r>
              <a:rPr lang="en-GB" sz="2400" dirty="0" err="1"/>
              <a:t>dvodimenzionalna</a:t>
            </a:r>
            <a:r>
              <a:rPr lang="en-GB" sz="2400" dirty="0"/>
              <a:t> </a:t>
            </a:r>
            <a:r>
              <a:rPr lang="en-GB" sz="2400" dirty="0" err="1"/>
              <a:t>nastaje</a:t>
            </a:r>
            <a:r>
              <a:rPr lang="en-GB" sz="2400" dirty="0"/>
              <a:t> </a:t>
            </a:r>
            <a:r>
              <a:rPr lang="en-GB" sz="2400" dirty="0" err="1"/>
              <a:t>utisak</a:t>
            </a:r>
            <a:r>
              <a:rPr lang="en-GB" sz="2400" dirty="0"/>
              <a:t> </a:t>
            </a:r>
            <a:r>
              <a:rPr lang="en-GB" sz="2400" dirty="0" err="1"/>
              <a:t>dubine</a:t>
            </a:r>
            <a:endParaRPr lang="en-GB" sz="2400" dirty="0"/>
          </a:p>
          <a:p>
            <a:pPr lvl="1"/>
            <a:r>
              <a:rPr lang="en-GB" sz="2400" dirty="0" err="1"/>
              <a:t>Konvergencija</a:t>
            </a:r>
            <a:r>
              <a:rPr lang="en-GB" sz="2400" dirty="0"/>
              <a:t> – </a:t>
            </a:r>
            <a:r>
              <a:rPr lang="en-GB" sz="2400" dirty="0" err="1"/>
              <a:t>usmeravanje</a:t>
            </a:r>
            <a:r>
              <a:rPr lang="en-GB" sz="2400" dirty="0"/>
              <a:t> </a:t>
            </a:r>
            <a:r>
              <a:rPr lang="en-GB" sz="2400" dirty="0" err="1"/>
              <a:t>očnih</a:t>
            </a:r>
            <a:r>
              <a:rPr lang="en-GB" sz="2400" dirty="0"/>
              <a:t> </a:t>
            </a:r>
            <a:r>
              <a:rPr lang="en-GB" sz="2400" dirty="0" err="1"/>
              <a:t>jabučica</a:t>
            </a:r>
            <a:r>
              <a:rPr lang="en-GB" sz="2400" dirty="0"/>
              <a:t> </a:t>
            </a:r>
            <a:r>
              <a:rPr lang="en-GB" sz="2400" dirty="0" err="1"/>
              <a:t>pri</a:t>
            </a:r>
            <a:r>
              <a:rPr lang="en-GB" sz="2400" dirty="0"/>
              <a:t> </a:t>
            </a:r>
            <a:r>
              <a:rPr lang="en-GB" sz="2400" dirty="0" err="1"/>
              <a:t>čemu</a:t>
            </a:r>
            <a:r>
              <a:rPr lang="en-GB" sz="2400" dirty="0"/>
              <a:t> se </a:t>
            </a:r>
            <a:r>
              <a:rPr lang="en-GB" sz="2400" dirty="0" err="1"/>
              <a:t>ose</a:t>
            </a:r>
            <a:r>
              <a:rPr lang="en-GB" sz="2400" dirty="0"/>
              <a:t> </a:t>
            </a:r>
            <a:r>
              <a:rPr lang="en-GB" sz="2400" dirty="0" err="1"/>
              <a:t>jabučica</a:t>
            </a:r>
            <a:r>
              <a:rPr lang="en-GB" sz="2400" dirty="0"/>
              <a:t> </a:t>
            </a:r>
            <a:r>
              <a:rPr lang="en-GB" sz="2400" dirty="0" err="1"/>
              <a:t>seku</a:t>
            </a:r>
            <a:r>
              <a:rPr lang="en-GB" sz="2400" dirty="0"/>
              <a:t> </a:t>
            </a:r>
            <a:r>
              <a:rPr lang="en-GB" sz="2400" dirty="0" err="1"/>
              <a:t>na</a:t>
            </a:r>
            <a:r>
              <a:rPr lang="en-GB" sz="2400" dirty="0"/>
              <a:t> </a:t>
            </a:r>
            <a:r>
              <a:rPr lang="en-GB" sz="2400" dirty="0" err="1"/>
              <a:t>objektu</a:t>
            </a:r>
            <a:r>
              <a:rPr lang="en-GB" sz="2400" dirty="0"/>
              <a:t> </a:t>
            </a:r>
            <a:r>
              <a:rPr lang="en-GB" sz="2400" dirty="0" err="1"/>
              <a:t>koji</a:t>
            </a:r>
            <a:r>
              <a:rPr lang="en-GB" sz="2400" dirty="0"/>
              <a:t> se </a:t>
            </a:r>
            <a:r>
              <a:rPr lang="en-GB" sz="2400" dirty="0" err="1"/>
              <a:t>posmatra</a:t>
            </a:r>
            <a:r>
              <a:rPr lang="en-GB" sz="2400" dirty="0"/>
              <a:t>. </a:t>
            </a:r>
            <a:r>
              <a:rPr lang="en-GB" sz="2400" dirty="0" err="1"/>
              <a:t>Utisak</a:t>
            </a:r>
            <a:r>
              <a:rPr lang="en-GB" sz="2400" dirty="0"/>
              <a:t> </a:t>
            </a:r>
            <a:r>
              <a:rPr lang="en-GB" sz="2400" dirty="0" err="1"/>
              <a:t>dubine</a:t>
            </a:r>
            <a:r>
              <a:rPr lang="en-GB" sz="2400" dirty="0"/>
              <a:t> se </a:t>
            </a:r>
            <a:r>
              <a:rPr lang="en-GB" sz="2400" dirty="0" err="1"/>
              <a:t>stiče</a:t>
            </a:r>
            <a:r>
              <a:rPr lang="en-GB" sz="2400" dirty="0"/>
              <a:t> </a:t>
            </a:r>
            <a:r>
              <a:rPr lang="en-GB" sz="2400" dirty="0" err="1"/>
              <a:t>samo</a:t>
            </a:r>
            <a:r>
              <a:rPr lang="en-GB" sz="2400" dirty="0"/>
              <a:t> </a:t>
            </a:r>
            <a:r>
              <a:rPr lang="en-GB" sz="2400" dirty="0" err="1"/>
              <a:t>kod</a:t>
            </a:r>
            <a:r>
              <a:rPr lang="en-GB" sz="2400" dirty="0"/>
              <a:t> </a:t>
            </a:r>
            <a:r>
              <a:rPr lang="en-GB" sz="2400" dirty="0" err="1"/>
              <a:t>objekata</a:t>
            </a:r>
            <a:r>
              <a:rPr lang="en-GB" sz="2400" dirty="0"/>
              <a:t> </a:t>
            </a:r>
            <a:r>
              <a:rPr lang="en-GB" sz="2400" dirty="0" err="1"/>
              <a:t>koji</a:t>
            </a:r>
            <a:r>
              <a:rPr lang="en-GB" sz="2400" dirty="0"/>
              <a:t> </a:t>
            </a:r>
            <a:r>
              <a:rPr lang="en-GB" sz="2400" dirty="0" err="1"/>
              <a:t>su</a:t>
            </a:r>
            <a:r>
              <a:rPr lang="en-GB" sz="2400" dirty="0"/>
              <a:t> </a:t>
            </a:r>
            <a:r>
              <a:rPr lang="en-GB" sz="2400" dirty="0" err="1"/>
              <a:t>na</a:t>
            </a:r>
            <a:r>
              <a:rPr lang="en-GB" sz="2400" dirty="0"/>
              <a:t> </a:t>
            </a:r>
            <a:r>
              <a:rPr lang="en-GB" sz="2400" dirty="0" err="1"/>
              <a:t>manjoj</a:t>
            </a:r>
            <a:r>
              <a:rPr lang="en-GB" sz="2400" dirty="0"/>
              <a:t> </a:t>
            </a:r>
            <a:r>
              <a:rPr lang="en-GB" sz="2400" dirty="0" err="1"/>
              <a:t>udaljenosti</a:t>
            </a:r>
            <a:endParaRPr lang="en-GB" sz="2400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1536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K</a:t>
            </a:r>
            <a:r>
              <a:rPr lang="sr-Latn-RS" b="1" dirty="0" err="1">
                <a:solidFill>
                  <a:schemeClr val="accent2"/>
                </a:solidFill>
              </a:rPr>
              <a:t>onstelacioni</a:t>
            </a:r>
            <a:r>
              <a:rPr lang="sr-Latn-RS" b="1" dirty="0">
                <a:solidFill>
                  <a:schemeClr val="accent2"/>
                </a:solidFill>
              </a:rPr>
              <a:t> faktori opažanja </a:t>
            </a:r>
            <a:br>
              <a:rPr lang="en-GB" b="1" dirty="0">
                <a:solidFill>
                  <a:schemeClr val="accent2"/>
                </a:solidFill>
              </a:rPr>
            </a:br>
            <a:r>
              <a:rPr lang="sr-Latn-RS" b="1" dirty="0">
                <a:solidFill>
                  <a:schemeClr val="accent2"/>
                </a:solidFill>
              </a:rPr>
              <a:t>(zakoni grupisanja draži)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800" dirty="0"/>
              <a:t>B</a:t>
            </a:r>
            <a:r>
              <a:rPr lang="sr-Latn-RS" sz="2800" dirty="0" err="1"/>
              <a:t>lizina</a:t>
            </a:r>
            <a:endParaRPr lang="sr-Latn-RS" sz="2800" dirty="0"/>
          </a:p>
          <a:p>
            <a:pPr lvl="1"/>
            <a:r>
              <a:rPr lang="en-US" sz="2800" dirty="0"/>
              <a:t>S</a:t>
            </a:r>
            <a:r>
              <a:rPr lang="sr-Latn-RS" sz="2800" dirty="0"/>
              <a:t>ličnost</a:t>
            </a:r>
          </a:p>
          <a:p>
            <a:pPr lvl="1"/>
            <a:r>
              <a:rPr lang="en-US" sz="2800" dirty="0"/>
              <a:t>Z</a:t>
            </a:r>
            <a:r>
              <a:rPr lang="sr-Latn-RS" sz="2800" dirty="0" err="1"/>
              <a:t>atvorenost</a:t>
            </a:r>
            <a:r>
              <a:rPr lang="sr-Latn-RS" sz="2800" dirty="0"/>
              <a:t> </a:t>
            </a:r>
          </a:p>
          <a:p>
            <a:pPr lvl="1"/>
            <a:r>
              <a:rPr lang="en-US" sz="2800" dirty="0"/>
              <a:t>D</a:t>
            </a:r>
            <a:r>
              <a:rPr lang="sr-Latn-RS" sz="2800" dirty="0"/>
              <a:t>obra forma</a:t>
            </a:r>
          </a:p>
          <a:p>
            <a:pPr lvl="1"/>
            <a:r>
              <a:rPr lang="en-US" sz="2800" dirty="0"/>
              <a:t>Z</a:t>
            </a:r>
            <a:r>
              <a:rPr lang="sr-Latn-RS" sz="2800" dirty="0" err="1"/>
              <a:t>ajednička</a:t>
            </a:r>
            <a:r>
              <a:rPr lang="sr-Latn-RS" sz="2800" dirty="0"/>
              <a:t> sudbina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39684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N\Downloads\Gestalt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01756" y="1023582"/>
            <a:ext cx="7339988" cy="49404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694622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chemeClr val="accent2"/>
                </a:solidFill>
              </a:rPr>
              <a:t>Figura i pozadina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194833"/>
            <a:ext cx="5029200" cy="2246376"/>
          </a:xfrm>
        </p:spPr>
        <p:txBody>
          <a:bodyPr>
            <a:normAutofit/>
          </a:bodyPr>
          <a:lstStyle/>
          <a:p>
            <a:r>
              <a:rPr lang="sr-Latn-RS" sz="2400" dirty="0"/>
              <a:t>Keler: eksperiment sa kokoškama – dominacija celovite situacije u opažanju</a:t>
            </a:r>
            <a:endParaRPr lang="en-US" sz="2400" dirty="0"/>
          </a:p>
        </p:txBody>
      </p:sp>
      <p:pic>
        <p:nvPicPr>
          <p:cNvPr id="4" name="Picture 3" descr="percepcija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8994" y="2057400"/>
            <a:ext cx="2969406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431856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chemeClr val="accent2"/>
                </a:solidFill>
              </a:rPr>
              <a:t>Osobenosti figure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U</a:t>
            </a:r>
            <a:r>
              <a:rPr lang="sr-Latn-RS" sz="2400" dirty="0"/>
              <a:t>glavnom zauzima manji deo prostora u opažajnom polju</a:t>
            </a:r>
          </a:p>
          <a:p>
            <a:r>
              <a:rPr lang="en-US" sz="2400" dirty="0"/>
              <a:t>Z</a:t>
            </a:r>
            <a:r>
              <a:rPr lang="sr-Latn-RS" sz="2400" dirty="0"/>
              <a:t>atvorena je granicama koje pripadaju njoj, a ne pozadini</a:t>
            </a:r>
          </a:p>
          <a:p>
            <a:r>
              <a:rPr lang="en-US" sz="2400" dirty="0"/>
              <a:t>I</a:t>
            </a:r>
            <a:r>
              <a:rPr lang="sr-Latn-RS" sz="2400" dirty="0"/>
              <a:t>stupa napred, prema posmatraču</a:t>
            </a:r>
          </a:p>
          <a:p>
            <a:r>
              <a:rPr lang="en-US" sz="2400" dirty="0"/>
              <a:t>O</a:t>
            </a:r>
            <a:r>
              <a:rPr lang="sr-Latn-RS" sz="2400" dirty="0"/>
              <a:t>tpornija je na promenu – stabilnost u opažanju i pamćenju</a:t>
            </a:r>
          </a:p>
          <a:p>
            <a:r>
              <a:rPr lang="en-US" sz="2400" dirty="0"/>
              <a:t>B</a:t>
            </a:r>
            <a:r>
              <a:rPr lang="sr-Latn-RS" sz="2400" dirty="0"/>
              <a:t>ogatija detaljima, elementima</a:t>
            </a:r>
          </a:p>
          <a:p>
            <a:r>
              <a:rPr lang="en-US" sz="2400" dirty="0"/>
              <a:t>O</a:t>
            </a:r>
            <a:r>
              <a:rPr lang="sr-Latn-RS" sz="2400" dirty="0"/>
              <a:t>bično je svetlije i zasićenije boje</a:t>
            </a:r>
          </a:p>
          <a:p>
            <a:r>
              <a:rPr lang="en-US" sz="2400" dirty="0"/>
              <a:t>N</a:t>
            </a:r>
            <a:r>
              <a:rPr lang="sr-Latn-RS" sz="2400" dirty="0"/>
              <a:t>osilac je značenja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550373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DF5327"/>
                </a:solidFill>
              </a:rPr>
              <a:t>O</a:t>
            </a:r>
            <a:r>
              <a:rPr lang="sr-Latn-RS" b="1" dirty="0">
                <a:solidFill>
                  <a:srgbClr val="DF5327"/>
                </a:solidFill>
              </a:rPr>
              <a:t>sobenosti pozadine</a:t>
            </a:r>
            <a:endParaRPr lang="en-US" b="1" dirty="0">
              <a:solidFill>
                <a:srgbClr val="DF5327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Z</a:t>
            </a:r>
            <a:r>
              <a:rPr lang="sr-Latn-RS" sz="2400" dirty="0"/>
              <a:t>auzima veći deo slike</a:t>
            </a:r>
          </a:p>
          <a:p>
            <a:r>
              <a:rPr lang="en-US" sz="2400" dirty="0"/>
              <a:t>O</a:t>
            </a:r>
            <a:r>
              <a:rPr lang="sr-Latn-RS" sz="2400" dirty="0"/>
              <a:t>tvorena je površina (nezavršena)</a:t>
            </a:r>
          </a:p>
          <a:p>
            <a:r>
              <a:rPr lang="en-US" sz="2400" dirty="0"/>
              <a:t>P</a:t>
            </a:r>
            <a:r>
              <a:rPr lang="sr-Latn-RS" sz="2400" dirty="0"/>
              <a:t>ovlači se od posmatrača u drugi plan u odnosu na figuru</a:t>
            </a:r>
          </a:p>
          <a:p>
            <a:r>
              <a:rPr lang="sr-Latn-RS" sz="2400" dirty="0"/>
              <a:t>Neotpornost na promenu – manje je stabilna u opažanju i pamćenju</a:t>
            </a:r>
          </a:p>
          <a:p>
            <a:r>
              <a:rPr lang="en-US" sz="2400" dirty="0"/>
              <a:t>S</a:t>
            </a:r>
            <a:r>
              <a:rPr lang="sr-Latn-RS" sz="2400" dirty="0"/>
              <a:t>iromašnija detaljima, sadržajima</a:t>
            </a:r>
          </a:p>
          <a:p>
            <a:r>
              <a:rPr lang="en-US" sz="2400" dirty="0"/>
              <a:t>O</a:t>
            </a:r>
            <a:r>
              <a:rPr lang="sr-Latn-RS" sz="2400" dirty="0"/>
              <a:t>bično je tamnije i manje zasićene boje</a:t>
            </a:r>
          </a:p>
          <a:p>
            <a:r>
              <a:rPr lang="en-US" sz="2400" dirty="0"/>
              <a:t>N</a:t>
            </a:r>
            <a:r>
              <a:rPr lang="sr-Latn-RS" sz="2400" dirty="0"/>
              <a:t>ije nosilac perceptivnog značenja ili se njen udeo u njemu ne izdvaja svesno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198525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DF5327"/>
                </a:solidFill>
              </a:rPr>
              <a:t>Dvostruke</a:t>
            </a:r>
            <a:r>
              <a:rPr lang="en-US" b="1" dirty="0">
                <a:solidFill>
                  <a:srgbClr val="DF5327"/>
                </a:solidFill>
              </a:rPr>
              <a:t> </a:t>
            </a:r>
            <a:r>
              <a:rPr lang="en-US" b="1" dirty="0" err="1">
                <a:solidFill>
                  <a:srgbClr val="DF5327"/>
                </a:solidFill>
              </a:rPr>
              <a:t>slike</a:t>
            </a:r>
            <a:endParaRPr lang="en-US" b="1" dirty="0">
              <a:solidFill>
                <a:srgbClr val="DF5327"/>
              </a:solidFill>
            </a:endParaRPr>
          </a:p>
        </p:txBody>
      </p:sp>
      <p:pic>
        <p:nvPicPr>
          <p:cNvPr id="4" name="Content Placeholder 3" descr="mc escher_www.wall321.com_8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8888" y="1685925"/>
            <a:ext cx="6379368" cy="4252912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_c_escher_selected_mosaic i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8875" y="690897"/>
            <a:ext cx="6543675" cy="5533496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>
                <a:ln w="0"/>
                <a:solidFill>
                  <a:schemeClr val="accent2"/>
                </a:solidFill>
              </a:rPr>
              <a:t>Oset</a:t>
            </a:r>
            <a:r>
              <a:rPr lang="en-GB" b="1" dirty="0">
                <a:ln w="0"/>
                <a:solidFill>
                  <a:schemeClr val="accent2"/>
                </a:solidFill>
              </a:rPr>
              <a:t> </a:t>
            </a:r>
            <a:r>
              <a:rPr lang="en-GB" b="1" dirty="0" err="1">
                <a:ln w="0"/>
                <a:solidFill>
                  <a:schemeClr val="accent2"/>
                </a:solidFill>
              </a:rPr>
              <a:t>ili</a:t>
            </a:r>
            <a:r>
              <a:rPr lang="en-GB" b="1" dirty="0">
                <a:ln w="0"/>
                <a:solidFill>
                  <a:schemeClr val="accent2"/>
                </a:solidFill>
              </a:rPr>
              <a:t> </a:t>
            </a:r>
            <a:r>
              <a:rPr lang="en-GB" b="1" dirty="0" err="1">
                <a:ln w="0"/>
                <a:solidFill>
                  <a:schemeClr val="accent2"/>
                </a:solidFill>
              </a:rPr>
              <a:t>opažaj</a:t>
            </a:r>
            <a:r>
              <a:rPr lang="en-GB" b="1" dirty="0">
                <a:ln w="0"/>
                <a:solidFill>
                  <a:schemeClr val="accent2"/>
                </a:solidFill>
              </a:rPr>
              <a:t>?</a:t>
            </a:r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err="1"/>
              <a:t>Oset</a:t>
            </a:r>
            <a:r>
              <a:rPr lang="en-GB" sz="2400" dirty="0"/>
              <a:t> – </a:t>
            </a:r>
            <a:r>
              <a:rPr lang="en-GB" sz="2400" dirty="0" err="1"/>
              <a:t>doživljaj</a:t>
            </a:r>
            <a:r>
              <a:rPr lang="en-GB" sz="2400" dirty="0"/>
              <a:t> </a:t>
            </a:r>
            <a:r>
              <a:rPr lang="en-GB" sz="2400" dirty="0" err="1"/>
              <a:t>koji</a:t>
            </a:r>
            <a:r>
              <a:rPr lang="en-GB" sz="2400" dirty="0"/>
              <a:t> </a:t>
            </a:r>
            <a:r>
              <a:rPr lang="en-GB" sz="2400" dirty="0" err="1"/>
              <a:t>nastaje</a:t>
            </a:r>
            <a:r>
              <a:rPr lang="en-GB" sz="2400" dirty="0"/>
              <a:t> </a:t>
            </a:r>
            <a:r>
              <a:rPr lang="en-GB" sz="2400" dirty="0" err="1"/>
              <a:t>prilikom</a:t>
            </a:r>
            <a:r>
              <a:rPr lang="en-GB" sz="2400" dirty="0"/>
              <a:t> </a:t>
            </a:r>
            <a:r>
              <a:rPr lang="en-GB" sz="2400" dirty="0" err="1"/>
              <a:t>aktivacije</a:t>
            </a:r>
            <a:r>
              <a:rPr lang="en-GB" sz="2400" dirty="0"/>
              <a:t> </a:t>
            </a:r>
            <a:r>
              <a:rPr lang="en-GB" sz="2400" dirty="0" err="1"/>
              <a:t>čulnih</a:t>
            </a:r>
            <a:r>
              <a:rPr lang="en-GB" sz="2400" dirty="0"/>
              <a:t> </a:t>
            </a:r>
            <a:r>
              <a:rPr lang="en-GB" sz="2400" dirty="0" err="1"/>
              <a:t>receptora</a:t>
            </a:r>
            <a:r>
              <a:rPr lang="en-GB" sz="2400" dirty="0"/>
              <a:t> (</a:t>
            </a:r>
            <a:r>
              <a:rPr lang="en-GB" sz="2400" dirty="0" err="1"/>
              <a:t>boje</a:t>
            </a:r>
            <a:r>
              <a:rPr lang="en-GB" sz="2400" dirty="0"/>
              <a:t>, </a:t>
            </a:r>
            <a:r>
              <a:rPr lang="en-GB" sz="2400" dirty="0" err="1"/>
              <a:t>zvuci</a:t>
            </a:r>
            <a:r>
              <a:rPr lang="en-GB" sz="2400" dirty="0"/>
              <a:t> </a:t>
            </a:r>
            <a:r>
              <a:rPr lang="en-GB" sz="2400" dirty="0" err="1"/>
              <a:t>toplota</a:t>
            </a:r>
            <a:r>
              <a:rPr lang="en-GB" sz="2400" dirty="0"/>
              <a:t>…); </a:t>
            </a:r>
            <a:r>
              <a:rPr lang="en-GB" sz="2400" dirty="0" err="1"/>
              <a:t>jednostavni</a:t>
            </a:r>
            <a:r>
              <a:rPr lang="en-GB" sz="2400" dirty="0"/>
              <a:t> </a:t>
            </a:r>
            <a:r>
              <a:rPr lang="en-GB" sz="2400" dirty="0" err="1"/>
              <a:t>čulni</a:t>
            </a:r>
            <a:r>
              <a:rPr lang="en-GB" sz="2400" dirty="0"/>
              <a:t> </a:t>
            </a:r>
            <a:r>
              <a:rPr lang="en-GB" sz="2400" dirty="0" err="1"/>
              <a:t>utisak</a:t>
            </a:r>
            <a:endParaRPr lang="en-GB" sz="2400" dirty="0"/>
          </a:p>
          <a:p>
            <a:r>
              <a:rPr lang="en-GB" sz="2400" dirty="0" err="1"/>
              <a:t>Opažaj</a:t>
            </a:r>
            <a:r>
              <a:rPr lang="en-GB" sz="2400" dirty="0"/>
              <a:t> – </a:t>
            </a:r>
            <a:r>
              <a:rPr lang="en-GB" sz="2400" dirty="0" err="1"/>
              <a:t>krajnji</a:t>
            </a:r>
            <a:r>
              <a:rPr lang="en-GB" sz="2400" dirty="0"/>
              <a:t> </a:t>
            </a:r>
            <a:r>
              <a:rPr lang="en-GB" sz="2400" dirty="0" err="1"/>
              <a:t>rezultat</a:t>
            </a:r>
            <a:r>
              <a:rPr lang="en-GB" sz="2400" dirty="0"/>
              <a:t> </a:t>
            </a:r>
            <a:r>
              <a:rPr lang="en-GB" sz="2400" dirty="0" err="1"/>
              <a:t>procesa</a:t>
            </a:r>
            <a:r>
              <a:rPr lang="en-GB" sz="2400" dirty="0"/>
              <a:t> </a:t>
            </a:r>
            <a:r>
              <a:rPr lang="en-GB" sz="2400" dirty="0" err="1"/>
              <a:t>opažanja</a:t>
            </a:r>
            <a:r>
              <a:rPr lang="en-GB" sz="2400" dirty="0"/>
              <a:t>, </a:t>
            </a:r>
            <a:r>
              <a:rPr lang="en-GB" sz="2400" dirty="0" err="1"/>
              <a:t>tj</a:t>
            </a:r>
            <a:r>
              <a:rPr lang="en-GB" sz="2400" dirty="0"/>
              <a:t>. </a:t>
            </a:r>
            <a:r>
              <a:rPr lang="en-GB" sz="2400" dirty="0" err="1"/>
              <a:t>složen</a:t>
            </a:r>
            <a:r>
              <a:rPr lang="en-GB" sz="2400" dirty="0"/>
              <a:t> </a:t>
            </a:r>
            <a:r>
              <a:rPr lang="en-GB" sz="2400" dirty="0" err="1"/>
              <a:t>subjektivni</a:t>
            </a:r>
            <a:r>
              <a:rPr lang="en-GB" sz="2400" dirty="0"/>
              <a:t> </a:t>
            </a:r>
            <a:r>
              <a:rPr lang="en-GB" sz="2400" dirty="0" err="1"/>
              <a:t>doživljaj</a:t>
            </a:r>
            <a:endParaRPr lang="en-GB" sz="2400" dirty="0"/>
          </a:p>
          <a:p>
            <a:r>
              <a:rPr lang="en-GB" sz="2400" dirty="0" err="1"/>
              <a:t>Opažanje</a:t>
            </a:r>
            <a:r>
              <a:rPr lang="en-GB" sz="2400" dirty="0"/>
              <a:t> (</a:t>
            </a:r>
            <a:r>
              <a:rPr lang="en-GB" sz="2400" dirty="0" err="1"/>
              <a:t>percepcija</a:t>
            </a:r>
            <a:r>
              <a:rPr lang="en-GB" sz="2400" dirty="0"/>
              <a:t>) – </a:t>
            </a:r>
            <a:r>
              <a:rPr lang="en-GB" sz="2400" dirty="0" err="1"/>
              <a:t>aktivan</a:t>
            </a:r>
            <a:r>
              <a:rPr lang="en-GB" sz="2400" dirty="0"/>
              <a:t> </a:t>
            </a:r>
            <a:r>
              <a:rPr lang="en-GB" sz="2400" dirty="0" err="1"/>
              <a:t>proces</a:t>
            </a:r>
            <a:r>
              <a:rPr lang="en-GB" sz="2400" dirty="0"/>
              <a:t> </a:t>
            </a:r>
            <a:r>
              <a:rPr lang="en-GB" sz="2400" dirty="0" err="1"/>
              <a:t>koji</a:t>
            </a:r>
            <a:r>
              <a:rPr lang="en-GB" sz="2400" dirty="0"/>
              <a:t> </a:t>
            </a:r>
            <a:r>
              <a:rPr lang="en-GB" sz="2400" dirty="0" err="1"/>
              <a:t>započinje</a:t>
            </a:r>
            <a:r>
              <a:rPr lang="en-GB" sz="2400" dirty="0"/>
              <a:t> </a:t>
            </a:r>
            <a:r>
              <a:rPr lang="en-GB" sz="2400" dirty="0" err="1"/>
              <a:t>aktivacijom</a:t>
            </a:r>
            <a:r>
              <a:rPr lang="en-GB" sz="2400" dirty="0"/>
              <a:t> </a:t>
            </a:r>
            <a:r>
              <a:rPr lang="en-GB" sz="2400" dirty="0" err="1"/>
              <a:t>čulnog</a:t>
            </a:r>
            <a:r>
              <a:rPr lang="en-GB" sz="2400" dirty="0"/>
              <a:t> </a:t>
            </a:r>
            <a:r>
              <a:rPr lang="en-GB" sz="2400" dirty="0" err="1"/>
              <a:t>sistema</a:t>
            </a:r>
            <a:r>
              <a:rPr lang="en-GB" sz="2400" dirty="0"/>
              <a:t>, </a:t>
            </a:r>
            <a:r>
              <a:rPr lang="en-GB" sz="2400" dirty="0" err="1"/>
              <a:t>uključuje</a:t>
            </a:r>
            <a:r>
              <a:rPr lang="en-GB" sz="2400" dirty="0"/>
              <a:t> </a:t>
            </a:r>
            <a:r>
              <a:rPr lang="en-GB" sz="2400" dirty="0" err="1"/>
              <a:t>obradu</a:t>
            </a:r>
            <a:r>
              <a:rPr lang="en-GB" sz="2400" dirty="0"/>
              <a:t> </a:t>
            </a:r>
            <a:r>
              <a:rPr lang="en-GB" sz="2400" dirty="0" err="1"/>
              <a:t>prispelih</a:t>
            </a:r>
            <a:r>
              <a:rPr lang="en-GB" sz="2400" dirty="0"/>
              <a:t> </a:t>
            </a:r>
            <a:r>
              <a:rPr lang="en-GB" sz="2400" dirty="0" err="1"/>
              <a:t>informacija</a:t>
            </a:r>
            <a:r>
              <a:rPr lang="en-GB" sz="2400" dirty="0"/>
              <a:t> </a:t>
            </a:r>
            <a:r>
              <a:rPr lang="en-GB" sz="2400" dirty="0" err="1"/>
              <a:t>i</a:t>
            </a:r>
            <a:r>
              <a:rPr lang="en-GB" sz="2400" dirty="0"/>
              <a:t> </a:t>
            </a:r>
            <a:r>
              <a:rPr lang="en-GB" sz="2400" dirty="0" err="1"/>
              <a:t>njihovu</a:t>
            </a:r>
            <a:r>
              <a:rPr lang="en-GB" sz="2400" dirty="0"/>
              <a:t> </a:t>
            </a:r>
            <a:r>
              <a:rPr lang="en-GB" sz="2400" dirty="0" err="1"/>
              <a:t>organizaciju</a:t>
            </a:r>
            <a:r>
              <a:rPr lang="en-GB" sz="2400" dirty="0"/>
              <a:t> u </a:t>
            </a:r>
            <a:r>
              <a:rPr lang="en-GB" sz="2400" dirty="0" err="1"/>
              <a:t>smisaoni</a:t>
            </a:r>
            <a:r>
              <a:rPr lang="en-GB" sz="2400" dirty="0"/>
              <a:t> </a:t>
            </a:r>
            <a:r>
              <a:rPr lang="en-GB" sz="2400" dirty="0" err="1"/>
              <a:t>doživljaj</a:t>
            </a:r>
            <a:endParaRPr lang="en-GB" sz="2400" dirty="0"/>
          </a:p>
          <a:p>
            <a:r>
              <a:rPr lang="en-GB" sz="2400" dirty="0" err="1"/>
              <a:t>Novija</a:t>
            </a:r>
            <a:r>
              <a:rPr lang="en-GB" sz="2400" dirty="0"/>
              <a:t> </a:t>
            </a:r>
            <a:r>
              <a:rPr lang="en-GB" sz="2400" dirty="0" err="1"/>
              <a:t>shvatanja</a:t>
            </a:r>
            <a:r>
              <a:rPr lang="en-GB" sz="2400" dirty="0"/>
              <a:t> </a:t>
            </a:r>
            <a:r>
              <a:rPr lang="en-GB" sz="2400" dirty="0" err="1"/>
              <a:t>pridaju</a:t>
            </a:r>
            <a:r>
              <a:rPr lang="en-GB" sz="2400" dirty="0"/>
              <a:t> </a:t>
            </a:r>
            <a:r>
              <a:rPr lang="en-GB" sz="2400" dirty="0" err="1"/>
              <a:t>značaj</a:t>
            </a:r>
            <a:r>
              <a:rPr lang="en-GB" sz="2400" dirty="0"/>
              <a:t> </a:t>
            </a:r>
            <a:r>
              <a:rPr lang="en-GB" sz="2400" dirty="0" err="1"/>
              <a:t>prethodno</a:t>
            </a:r>
            <a:r>
              <a:rPr lang="en-GB" sz="2400" dirty="0"/>
              <a:t> </a:t>
            </a:r>
            <a:r>
              <a:rPr lang="en-GB" sz="2400" dirty="0" err="1"/>
              <a:t>stvorenim</a:t>
            </a:r>
            <a:r>
              <a:rPr lang="en-GB" sz="2400" dirty="0"/>
              <a:t> </a:t>
            </a:r>
            <a:r>
              <a:rPr lang="en-GB" sz="2400" dirty="0" err="1"/>
              <a:t>kognitivnim</a:t>
            </a:r>
            <a:r>
              <a:rPr lang="en-GB" sz="2400" dirty="0"/>
              <a:t> </a:t>
            </a:r>
            <a:r>
              <a:rPr lang="en-GB" sz="2400" dirty="0" err="1"/>
              <a:t>strukturama</a:t>
            </a:r>
            <a:r>
              <a:rPr lang="en-GB" sz="2400" dirty="0"/>
              <a:t>, </a:t>
            </a:r>
            <a:r>
              <a:rPr lang="en-GB" sz="2400" dirty="0" err="1"/>
              <a:t>iskustvu</a:t>
            </a:r>
            <a:r>
              <a:rPr lang="en-GB" sz="2400" dirty="0"/>
              <a:t> </a:t>
            </a:r>
            <a:r>
              <a:rPr lang="en-GB" sz="2400" dirty="0" err="1"/>
              <a:t>i</a:t>
            </a:r>
            <a:r>
              <a:rPr lang="en-GB" sz="2400" dirty="0"/>
              <a:t> </a:t>
            </a:r>
            <a:r>
              <a:rPr lang="en-GB" sz="2400" dirty="0" err="1"/>
              <a:t>motivacionim</a:t>
            </a:r>
            <a:r>
              <a:rPr lang="en-GB" sz="2400" dirty="0"/>
              <a:t> </a:t>
            </a:r>
            <a:r>
              <a:rPr lang="en-GB" sz="2400" dirty="0" err="1"/>
              <a:t>stanjima</a:t>
            </a:r>
            <a:endParaRPr lang="en-GB" sz="2400" dirty="0"/>
          </a:p>
          <a:p>
            <a:pPr lvl="1"/>
            <a:r>
              <a:rPr lang="en-GB" sz="2400" dirty="0" err="1"/>
              <a:t>Opažanje</a:t>
            </a:r>
            <a:r>
              <a:rPr lang="en-GB" sz="2400" dirty="0"/>
              <a:t> </a:t>
            </a:r>
            <a:r>
              <a:rPr lang="en-GB" sz="2400" dirty="0" err="1"/>
              <a:t>kao</a:t>
            </a:r>
            <a:r>
              <a:rPr lang="en-GB" sz="2400" dirty="0"/>
              <a:t> </a:t>
            </a:r>
            <a:r>
              <a:rPr lang="en-GB" sz="2400" dirty="0" err="1"/>
              <a:t>konstrukcija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3355816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DF5327"/>
                </a:solidFill>
              </a:rPr>
              <a:t>Iluzije</a:t>
            </a:r>
            <a:endParaRPr lang="en-US" b="1" dirty="0">
              <a:solidFill>
                <a:srgbClr val="DF5327"/>
              </a:solidFill>
            </a:endParaRPr>
          </a:p>
        </p:txBody>
      </p:sp>
      <p:pic>
        <p:nvPicPr>
          <p:cNvPr id="25602" name="Picture 2" descr="C:\Users\NN\Downloads\opticalillusions14ui0cx3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1749" y="1843089"/>
            <a:ext cx="5857875" cy="4162424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NN\Downloads\Parallel Lines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2400" y="1905000"/>
            <a:ext cx="9347200" cy="324485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NN\Downloads\zoptic3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36800" y="1524000"/>
            <a:ext cx="7112000" cy="426720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O</a:t>
            </a:r>
            <a:r>
              <a:rPr lang="sr-Latn-RS" b="1" dirty="0">
                <a:solidFill>
                  <a:schemeClr val="accent2"/>
                </a:solidFill>
              </a:rPr>
              <a:t>pažanje oblika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43063"/>
            <a:ext cx="9872871" cy="4452937"/>
          </a:xfrm>
        </p:spPr>
        <p:txBody>
          <a:bodyPr>
            <a:noAutofit/>
          </a:bodyPr>
          <a:lstStyle/>
          <a:p>
            <a:r>
              <a:rPr lang="sr-Latn-RS" sz="2000" dirty="0"/>
              <a:t>Erenfels – Princip transpozicije</a:t>
            </a:r>
          </a:p>
          <a:p>
            <a:r>
              <a:rPr lang="en-US" sz="2000" dirty="0"/>
              <a:t>I</a:t>
            </a:r>
            <a:r>
              <a:rPr lang="sr-Latn-RS" sz="2000" dirty="0"/>
              <a:t>stu melodiju moguće je izvoditi na različitim skalama – elementi koji je grade (tonovi) se razlikuju, dok celina ostaje ista</a:t>
            </a:r>
          </a:p>
          <a:p>
            <a:r>
              <a:rPr lang="en-US" sz="2000" dirty="0"/>
              <a:t>G</a:t>
            </a:r>
            <a:r>
              <a:rPr lang="sr-Latn-RS" sz="2000" dirty="0"/>
              <a:t>eštalt princip – izveden iz principa transpozicije – primat u opažanju pripada celovitoj formi (obliku), a ne njenim elementima</a:t>
            </a:r>
            <a:endParaRPr lang="en-GB" sz="2000" dirty="0"/>
          </a:p>
          <a:p>
            <a:r>
              <a:rPr lang="en-GB" sz="2000" dirty="0" err="1"/>
              <a:t>Prepoznavanje</a:t>
            </a:r>
            <a:r>
              <a:rPr lang="en-GB" sz="2000" dirty="0"/>
              <a:t> </a:t>
            </a:r>
            <a:r>
              <a:rPr lang="en-GB" sz="2000" dirty="0" err="1"/>
              <a:t>oblika</a:t>
            </a:r>
            <a:r>
              <a:rPr lang="en-GB" sz="2000" dirty="0"/>
              <a:t>:</a:t>
            </a:r>
          </a:p>
          <a:p>
            <a:pPr lvl="1"/>
            <a:r>
              <a:rPr lang="en-GB" sz="1800" dirty="0" err="1"/>
              <a:t>Usaglašavanje</a:t>
            </a:r>
            <a:r>
              <a:rPr lang="en-GB" sz="1800" dirty="0"/>
              <a:t> </a:t>
            </a:r>
            <a:r>
              <a:rPr lang="en-GB" sz="1800" dirty="0" err="1"/>
              <a:t>sa</a:t>
            </a:r>
            <a:r>
              <a:rPr lang="en-GB" sz="1800" dirty="0"/>
              <a:t> </a:t>
            </a:r>
            <a:r>
              <a:rPr lang="en-GB" sz="1800" dirty="0" err="1"/>
              <a:t>uzorkom</a:t>
            </a:r>
            <a:r>
              <a:rPr lang="en-GB" sz="1800" dirty="0"/>
              <a:t>: </a:t>
            </a:r>
            <a:r>
              <a:rPr lang="en-GB" sz="1800" dirty="0" err="1"/>
              <a:t>reprezentacija</a:t>
            </a:r>
            <a:r>
              <a:rPr lang="en-GB" sz="1800" dirty="0"/>
              <a:t> </a:t>
            </a:r>
            <a:r>
              <a:rPr lang="en-GB" sz="1800" dirty="0" err="1"/>
              <a:t>predmeta</a:t>
            </a:r>
            <a:r>
              <a:rPr lang="en-GB" sz="1800" dirty="0"/>
              <a:t> </a:t>
            </a:r>
            <a:r>
              <a:rPr lang="en-GB" sz="1800" dirty="0" err="1"/>
              <a:t>ima</a:t>
            </a:r>
            <a:r>
              <a:rPr lang="en-GB" sz="1800" dirty="0"/>
              <a:t> </a:t>
            </a:r>
            <a:r>
              <a:rPr lang="en-GB" sz="1800" dirty="0" err="1"/>
              <a:t>strukturalne</a:t>
            </a:r>
            <a:r>
              <a:rPr lang="en-GB" sz="1800" dirty="0"/>
              <a:t> </a:t>
            </a:r>
            <a:r>
              <a:rPr lang="en-GB" sz="1800" dirty="0" err="1"/>
              <a:t>osobine</a:t>
            </a:r>
            <a:r>
              <a:rPr lang="en-GB" sz="1800" dirty="0"/>
              <a:t> </a:t>
            </a:r>
            <a:r>
              <a:rPr lang="en-GB" sz="1800" dirty="0" err="1"/>
              <a:t>predmeta</a:t>
            </a:r>
            <a:r>
              <a:rPr lang="en-GB" sz="1800" dirty="0"/>
              <a:t> </a:t>
            </a:r>
            <a:r>
              <a:rPr lang="en-GB" sz="1800" dirty="0" err="1"/>
              <a:t>koji</a:t>
            </a:r>
            <a:r>
              <a:rPr lang="en-GB" sz="1800" dirty="0"/>
              <a:t> </a:t>
            </a:r>
            <a:r>
              <a:rPr lang="en-GB" sz="1800" dirty="0" err="1"/>
              <a:t>predstavlja</a:t>
            </a:r>
            <a:r>
              <a:rPr lang="en-GB" sz="1800" dirty="0"/>
              <a:t> (</a:t>
            </a:r>
            <a:r>
              <a:rPr lang="en-GB" sz="1800" dirty="0" err="1"/>
              <a:t>prepoznavanje</a:t>
            </a:r>
            <a:r>
              <a:rPr lang="en-GB" sz="1800" dirty="0"/>
              <a:t> </a:t>
            </a:r>
            <a:r>
              <a:rPr lang="en-GB" sz="1800" dirty="0" err="1"/>
              <a:t>slova</a:t>
            </a:r>
            <a:r>
              <a:rPr lang="en-GB" sz="1800" dirty="0"/>
              <a:t> </a:t>
            </a:r>
            <a:r>
              <a:rPr lang="en-GB" sz="1800" dirty="0" err="1"/>
              <a:t>ispisana</a:t>
            </a:r>
            <a:r>
              <a:rPr lang="en-GB" sz="1800" dirty="0"/>
              <a:t> </a:t>
            </a:r>
            <a:r>
              <a:rPr lang="en-GB" sz="1800" dirty="0" err="1"/>
              <a:t>nečitkim</a:t>
            </a:r>
            <a:r>
              <a:rPr lang="en-GB" sz="1800" dirty="0"/>
              <a:t> </a:t>
            </a:r>
            <a:r>
              <a:rPr lang="en-GB" sz="1800" dirty="0" err="1"/>
              <a:t>rukopisom</a:t>
            </a:r>
            <a:r>
              <a:rPr lang="en-GB" sz="1800" dirty="0"/>
              <a:t>)</a:t>
            </a:r>
          </a:p>
          <a:p>
            <a:pPr lvl="1"/>
            <a:r>
              <a:rPr lang="en-GB" sz="1800" dirty="0" err="1"/>
              <a:t>Teorija</a:t>
            </a:r>
            <a:r>
              <a:rPr lang="en-GB" sz="1800" dirty="0"/>
              <a:t> </a:t>
            </a:r>
            <a:r>
              <a:rPr lang="en-GB" sz="1800" dirty="0" err="1"/>
              <a:t>detekcije</a:t>
            </a:r>
            <a:r>
              <a:rPr lang="en-GB" sz="1800" dirty="0"/>
              <a:t> </a:t>
            </a:r>
            <a:r>
              <a:rPr lang="en-GB" sz="1800" dirty="0" err="1"/>
              <a:t>odlika</a:t>
            </a:r>
            <a:r>
              <a:rPr lang="en-GB" sz="1800" dirty="0"/>
              <a:t>: </a:t>
            </a:r>
            <a:r>
              <a:rPr lang="en-GB" sz="1800" dirty="0" err="1"/>
              <a:t>prepoznavanje</a:t>
            </a:r>
            <a:r>
              <a:rPr lang="en-GB" sz="1800" dirty="0"/>
              <a:t> </a:t>
            </a:r>
            <a:r>
              <a:rPr lang="en-GB" sz="1800" dirty="0" err="1"/>
              <a:t>počinje</a:t>
            </a:r>
            <a:r>
              <a:rPr lang="en-GB" sz="1800" dirty="0"/>
              <a:t> </a:t>
            </a:r>
            <a:r>
              <a:rPr lang="en-GB" sz="1800" dirty="0" err="1"/>
              <a:t>identifikacijom</a:t>
            </a:r>
            <a:r>
              <a:rPr lang="en-GB" sz="1800" dirty="0"/>
              <a:t> </a:t>
            </a:r>
            <a:r>
              <a:rPr lang="en-GB" sz="1800" dirty="0" err="1"/>
              <a:t>nekih</a:t>
            </a:r>
            <a:r>
              <a:rPr lang="en-GB" sz="1800" dirty="0"/>
              <a:t> </a:t>
            </a:r>
            <a:r>
              <a:rPr lang="en-GB" sz="1800" dirty="0" err="1"/>
              <a:t>karakteristika</a:t>
            </a:r>
            <a:r>
              <a:rPr lang="en-GB" sz="1800" dirty="0"/>
              <a:t> </a:t>
            </a:r>
            <a:r>
              <a:rPr lang="en-GB" sz="1800" dirty="0" err="1"/>
              <a:t>objekta</a:t>
            </a:r>
            <a:r>
              <a:rPr lang="en-GB" sz="1800" dirty="0"/>
              <a:t> (</a:t>
            </a:r>
            <a:r>
              <a:rPr lang="en-GB" sz="1800" dirty="0" err="1"/>
              <a:t>npr</a:t>
            </a:r>
            <a:r>
              <a:rPr lang="en-GB" sz="1800" dirty="0"/>
              <a:t>. </a:t>
            </a:r>
            <a:r>
              <a:rPr lang="en-GB" sz="1800" dirty="0" err="1"/>
              <a:t>svako</a:t>
            </a:r>
            <a:r>
              <a:rPr lang="en-GB" sz="1800" dirty="0"/>
              <a:t> </a:t>
            </a:r>
            <a:r>
              <a:rPr lang="en-GB" sz="1800" dirty="0" err="1"/>
              <a:t>slovo</a:t>
            </a:r>
            <a:r>
              <a:rPr lang="en-GB" sz="1800" dirty="0"/>
              <a:t> </a:t>
            </a:r>
            <a:r>
              <a:rPr lang="en-GB" sz="1800" dirty="0" err="1"/>
              <a:t>azbuke</a:t>
            </a:r>
            <a:r>
              <a:rPr lang="en-GB" sz="1800" dirty="0"/>
              <a:t> se </a:t>
            </a:r>
            <a:r>
              <a:rPr lang="en-GB" sz="1800" dirty="0" err="1"/>
              <a:t>može</a:t>
            </a:r>
            <a:r>
              <a:rPr lang="en-GB" sz="1800" dirty="0"/>
              <a:t> </a:t>
            </a:r>
            <a:r>
              <a:rPr lang="en-GB" sz="1800" dirty="0" err="1"/>
              <a:t>raščlaniti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nekoliko</a:t>
            </a:r>
            <a:r>
              <a:rPr lang="en-GB" sz="1800" dirty="0"/>
              <a:t> </a:t>
            </a:r>
            <a:r>
              <a:rPr lang="en-GB" sz="1800" dirty="0" err="1"/>
              <a:t>osnovnih</a:t>
            </a:r>
            <a:r>
              <a:rPr lang="en-GB" sz="1800" dirty="0"/>
              <a:t> </a:t>
            </a:r>
            <a:r>
              <a:rPr lang="en-GB" sz="1800" dirty="0" err="1"/>
              <a:t>elemenata</a:t>
            </a:r>
            <a:r>
              <a:rPr lang="en-GB" sz="1800" dirty="0"/>
              <a:t>)</a:t>
            </a:r>
          </a:p>
          <a:p>
            <a:pPr lvl="1"/>
            <a:r>
              <a:rPr lang="en-GB" sz="1800" dirty="0" err="1"/>
              <a:t>Teorija</a:t>
            </a:r>
            <a:r>
              <a:rPr lang="en-GB" sz="1800" dirty="0"/>
              <a:t> </a:t>
            </a:r>
            <a:r>
              <a:rPr lang="en-GB" sz="1800" dirty="0" err="1"/>
              <a:t>prototipa</a:t>
            </a:r>
            <a:r>
              <a:rPr lang="en-GB" sz="1800" dirty="0"/>
              <a:t>: </a:t>
            </a:r>
            <a:r>
              <a:rPr lang="en-GB" sz="1800" dirty="0" err="1"/>
              <a:t>prepoznavanje</a:t>
            </a:r>
            <a:r>
              <a:rPr lang="en-GB" sz="1800" dirty="0"/>
              <a:t> </a:t>
            </a:r>
            <a:r>
              <a:rPr lang="en-GB" sz="1800" dirty="0" err="1"/>
              <a:t>objekta</a:t>
            </a:r>
            <a:r>
              <a:rPr lang="en-GB" sz="1800" dirty="0"/>
              <a:t> </a:t>
            </a:r>
            <a:r>
              <a:rPr lang="en-GB" sz="1800" dirty="0" err="1"/>
              <a:t>zavisi</a:t>
            </a:r>
            <a:r>
              <a:rPr lang="en-GB" sz="1800" dirty="0"/>
              <a:t> od toga u </a:t>
            </a:r>
            <a:r>
              <a:rPr lang="en-GB" sz="1800" dirty="0" err="1"/>
              <a:t>kojoj</a:t>
            </a:r>
            <a:r>
              <a:rPr lang="en-GB" sz="1800" dirty="0"/>
              <a:t> </a:t>
            </a:r>
            <a:r>
              <a:rPr lang="en-GB" sz="1800" dirty="0" err="1"/>
              <a:t>meri</a:t>
            </a:r>
            <a:r>
              <a:rPr lang="en-GB" sz="1800" dirty="0"/>
              <a:t> </a:t>
            </a:r>
            <a:r>
              <a:rPr lang="en-GB" sz="1800" dirty="0" err="1"/>
              <a:t>ima</a:t>
            </a:r>
            <a:r>
              <a:rPr lang="en-GB" sz="1800" dirty="0"/>
              <a:t> </a:t>
            </a:r>
            <a:r>
              <a:rPr lang="en-GB" sz="1800" dirty="0" err="1"/>
              <a:t>zajedničke</a:t>
            </a:r>
            <a:r>
              <a:rPr lang="en-GB" sz="1800" dirty="0"/>
              <a:t> </a:t>
            </a:r>
            <a:r>
              <a:rPr lang="en-GB" sz="1800" dirty="0" err="1"/>
              <a:t>osobine</a:t>
            </a:r>
            <a:r>
              <a:rPr lang="en-GB" sz="1800" dirty="0"/>
              <a:t> </a:t>
            </a:r>
            <a:r>
              <a:rPr lang="en-GB" sz="1800" dirty="0" err="1"/>
              <a:t>sa</a:t>
            </a:r>
            <a:r>
              <a:rPr lang="en-GB" sz="1800" dirty="0"/>
              <a:t> </a:t>
            </a:r>
            <a:r>
              <a:rPr lang="en-GB" sz="1800" dirty="0" err="1"/>
              <a:t>tipičnim</a:t>
            </a:r>
            <a:r>
              <a:rPr lang="en-GB" sz="1800" dirty="0"/>
              <a:t> </a:t>
            </a:r>
            <a:r>
              <a:rPr lang="en-GB" sz="1800" dirty="0" err="1"/>
              <a:t>predstavnikom</a:t>
            </a:r>
            <a:r>
              <a:rPr lang="en-GB" sz="1800" dirty="0"/>
              <a:t> </a:t>
            </a:r>
            <a:r>
              <a:rPr lang="en-GB" sz="1800" dirty="0" err="1"/>
              <a:t>klase</a:t>
            </a:r>
            <a:r>
              <a:rPr lang="en-GB" sz="1800" dirty="0"/>
              <a:t> </a:t>
            </a:r>
            <a:r>
              <a:rPr lang="en-GB" sz="1800" dirty="0" err="1"/>
              <a:t>kojoj</a:t>
            </a:r>
            <a:r>
              <a:rPr lang="en-GB" sz="1800" dirty="0"/>
              <a:t> </a:t>
            </a:r>
            <a:r>
              <a:rPr lang="en-GB" sz="1800" dirty="0" err="1"/>
              <a:t>pripada</a:t>
            </a:r>
            <a:endParaRPr lang="en-GB" sz="1800" dirty="0"/>
          </a:p>
          <a:p>
            <a:r>
              <a:rPr lang="en-GB" sz="2000" dirty="0" err="1"/>
              <a:t>Uticaj</a:t>
            </a:r>
            <a:r>
              <a:rPr lang="en-GB" sz="2000" dirty="0"/>
              <a:t> </a:t>
            </a:r>
            <a:r>
              <a:rPr lang="en-GB" sz="2000" dirty="0" err="1"/>
              <a:t>konteksta</a:t>
            </a:r>
            <a:r>
              <a:rPr lang="en-GB" sz="2000" dirty="0"/>
              <a:t>: </a:t>
            </a:r>
            <a:r>
              <a:rPr lang="en-GB" sz="2000" dirty="0" err="1"/>
              <a:t>slova</a:t>
            </a:r>
            <a:r>
              <a:rPr lang="en-GB" sz="2000" dirty="0"/>
              <a:t> </a:t>
            </a:r>
            <a:r>
              <a:rPr lang="en-GB" sz="2000" dirty="0" err="1"/>
              <a:t>brže</a:t>
            </a:r>
            <a:r>
              <a:rPr lang="en-GB" sz="2000" dirty="0"/>
              <a:t> </a:t>
            </a:r>
            <a:r>
              <a:rPr lang="en-GB" sz="2000" dirty="0" err="1"/>
              <a:t>prepoznajemo</a:t>
            </a:r>
            <a:r>
              <a:rPr lang="en-GB" sz="2000" dirty="0"/>
              <a:t> </a:t>
            </a:r>
            <a:r>
              <a:rPr lang="en-GB" sz="2000" dirty="0" err="1"/>
              <a:t>kao</a:t>
            </a:r>
            <a:r>
              <a:rPr lang="en-GB" sz="2000" dirty="0"/>
              <a:t> </a:t>
            </a:r>
            <a:r>
              <a:rPr lang="en-GB" sz="2000" dirty="0" err="1"/>
              <a:t>elemente</a:t>
            </a:r>
            <a:r>
              <a:rPr lang="en-GB" sz="2000" dirty="0"/>
              <a:t> </a:t>
            </a:r>
            <a:r>
              <a:rPr lang="en-GB" sz="2000" dirty="0" err="1"/>
              <a:t>reči</a:t>
            </a:r>
            <a:r>
              <a:rPr lang="en-GB" sz="2000" dirty="0"/>
              <a:t> </a:t>
            </a:r>
            <a:r>
              <a:rPr lang="en-GB" sz="2000" dirty="0" err="1"/>
              <a:t>nego</a:t>
            </a:r>
            <a:r>
              <a:rPr lang="en-GB" sz="2000" dirty="0"/>
              <a:t> </a:t>
            </a:r>
            <a:r>
              <a:rPr lang="en-GB" sz="2000" dirty="0" err="1"/>
              <a:t>kao</a:t>
            </a:r>
            <a:r>
              <a:rPr lang="en-GB" sz="2000" dirty="0"/>
              <a:t> </a:t>
            </a:r>
            <a:r>
              <a:rPr lang="en-GB" sz="2000" dirty="0" err="1"/>
              <a:t>elemente</a:t>
            </a:r>
            <a:r>
              <a:rPr lang="en-GB" sz="2000" dirty="0"/>
              <a:t> </a:t>
            </a:r>
            <a:r>
              <a:rPr lang="en-GB" sz="2000" dirty="0" err="1"/>
              <a:t>pseudoreči</a:t>
            </a:r>
            <a:r>
              <a:rPr lang="en-GB" sz="2000" dirty="0"/>
              <a:t> </a:t>
            </a:r>
            <a:r>
              <a:rPr lang="en-GB" sz="2000" dirty="0" err="1"/>
              <a:t>ili</a:t>
            </a:r>
            <a:r>
              <a:rPr lang="en-GB" sz="2000" dirty="0"/>
              <a:t> </a:t>
            </a:r>
            <a:r>
              <a:rPr lang="en-GB" sz="2000" dirty="0" err="1"/>
              <a:t>izolovano</a:t>
            </a:r>
            <a:endParaRPr lang="sr-Latn-RS" sz="2000" dirty="0"/>
          </a:p>
        </p:txBody>
      </p:sp>
    </p:spTree>
    <p:extLst>
      <p:ext uri="{BB962C8B-B14F-4D97-AF65-F5344CB8AC3E}">
        <p14:creationId xmlns:p14="http://schemas.microsoft.com/office/powerpoint/2010/main" val="41498945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chemeClr val="accent2"/>
                </a:solidFill>
              </a:rPr>
              <a:t>Opažanje pokreta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sz="2400" dirty="0"/>
              <a:t>Autokinetički pokret – iluzija pokreta svetle tačke u mraku (ispitanici opažaju kao da tačka igra)</a:t>
            </a:r>
          </a:p>
          <a:p>
            <a:r>
              <a:rPr lang="sr-Latn-RS" sz="2400" dirty="0"/>
              <a:t>Stroboskopsko kretanje : fi-fenomen</a:t>
            </a:r>
          </a:p>
          <a:p>
            <a:r>
              <a:rPr lang="sr-Latn-RS" sz="2400" dirty="0"/>
              <a:t>Indukovani pokret: pojava loše interpretacije pokreta koji stvarno postoji (kretanje oblaka preko Meseca)</a:t>
            </a:r>
          </a:p>
          <a:p>
            <a:r>
              <a:rPr lang="sl-SI" sz="2400" dirty="0"/>
              <a:t>Veličina i brzina kretanja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793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F</a:t>
            </a:r>
            <a:r>
              <a:rPr lang="sr-Latn-RS" b="1" dirty="0">
                <a:solidFill>
                  <a:schemeClr val="accent2"/>
                </a:solidFill>
              </a:rPr>
              <a:t>i- fenomen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sz="2400" dirty="0"/>
              <a:t>dve različite statične slike formiraju sliku objekta koji se kreće</a:t>
            </a:r>
          </a:p>
          <a:p>
            <a:endParaRPr lang="en-US" dirty="0"/>
          </a:p>
        </p:txBody>
      </p:sp>
      <p:pic>
        <p:nvPicPr>
          <p:cNvPr id="1027" name="Picture 3" descr="C:\Users\NN\Downloads\t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42449" y="3430137"/>
            <a:ext cx="3992799" cy="2893325"/>
          </a:xfrm>
          <a:prstGeom prst="rect">
            <a:avLst/>
          </a:prstGeom>
          <a:noFill/>
        </p:spPr>
      </p:pic>
      <p:pic>
        <p:nvPicPr>
          <p:cNvPr id="1028" name="Picture 4" descr="C:\Users\NN\Downloads\colorphi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9435" y="3430136"/>
            <a:ext cx="3995738" cy="28933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40463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641445"/>
            <a:ext cx="9872871" cy="5454555"/>
          </a:xfrm>
        </p:spPr>
        <p:txBody>
          <a:bodyPr>
            <a:normAutofit/>
          </a:bodyPr>
          <a:lstStyle/>
          <a:p>
            <a:r>
              <a:rPr lang="en-US" sz="2800" dirty="0"/>
              <a:t>S</a:t>
            </a:r>
            <a:r>
              <a:rPr lang="sr-Latn-RS" sz="2800" dirty="0"/>
              <a:t>tara strukturalistička objašnjena nisu dovoljna za objašnjenje ovog fenomena</a:t>
            </a:r>
          </a:p>
          <a:p>
            <a:r>
              <a:rPr lang="en-US" sz="2800" dirty="0"/>
              <a:t>V</a:t>
            </a:r>
            <a:r>
              <a:rPr lang="sr-Latn-RS" sz="2800" dirty="0"/>
              <a:t>erthajmer: </a:t>
            </a:r>
            <a:r>
              <a:rPr lang="sr-Latn-RS" sz="2800" i="1" dirty="0"/>
              <a:t>“Opažaj celine nije determinisan unutrašnjim događanjima, već konstelacijom, rasporedom stimulusa u svetu izvan nas”</a:t>
            </a:r>
          </a:p>
          <a:p>
            <a:r>
              <a:rPr lang="sr-Latn-RS" sz="2800" b="1" dirty="0"/>
              <a:t>Šta nije u redu sa Verthajmerovim zaključkom?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4724125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chemeClr val="accent2"/>
                </a:solidFill>
              </a:rPr>
              <a:t>Opažanje vremena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</a:t>
            </a:r>
            <a:r>
              <a:rPr lang="sr-Latn-RS" sz="2400" dirty="0"/>
              <a:t>rocesi na osnovu kojih se gradi opažaj vremena:</a:t>
            </a:r>
          </a:p>
          <a:p>
            <a:pPr lvl="1"/>
            <a:r>
              <a:rPr lang="en-US" sz="2400" dirty="0"/>
              <a:t>S</a:t>
            </a:r>
            <a:r>
              <a:rPr lang="sr-Latn-RS" sz="2400" dirty="0"/>
              <a:t>led: redosled, vremenski raspored događaja koji se ne stapaju u jedinstveni utisak</a:t>
            </a:r>
          </a:p>
          <a:p>
            <a:pPr lvl="1"/>
            <a:r>
              <a:rPr lang="sr-Latn-RS" sz="2400" dirty="0"/>
              <a:t>Interval: praznina između dva događaja koja ih više ili manje razdvaja</a:t>
            </a:r>
          </a:p>
          <a:p>
            <a:pPr lvl="1"/>
            <a:r>
              <a:rPr lang="sr-Latn-RS" sz="2400" dirty="0"/>
              <a:t>Psihičko sad</a:t>
            </a:r>
          </a:p>
          <a:p>
            <a:r>
              <a:rPr lang="en-US" sz="2400" dirty="0"/>
              <a:t>O</a:t>
            </a:r>
            <a:r>
              <a:rPr lang="sr-Latn-RS" sz="2400" dirty="0"/>
              <a:t>rgansko doživljavanje vremena</a:t>
            </a:r>
          </a:p>
          <a:p>
            <a:r>
              <a:rPr lang="en-US" sz="2400" dirty="0"/>
              <a:t>C</a:t>
            </a:r>
            <a:r>
              <a:rPr lang="sr-Latn-RS" sz="2400" dirty="0"/>
              <a:t>irkadijalni ritmovi</a:t>
            </a:r>
          </a:p>
          <a:p>
            <a:pPr>
              <a:lnSpc>
                <a:spcPct val="90000"/>
              </a:lnSpc>
            </a:pPr>
            <a:r>
              <a:rPr lang="sl-SI" sz="2400" dirty="0"/>
              <a:t>Posredno (na osnovu promena) najkasnije se razvija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8794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chemeClr val="accent2"/>
                </a:solidFill>
              </a:rPr>
              <a:t>Unutrašnji činioci opažanja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sz="2400" dirty="0"/>
              <a:t>Fiziološki činioci opažanja</a:t>
            </a:r>
          </a:p>
          <a:p>
            <a:pPr lvl="1"/>
            <a:r>
              <a:rPr lang="sr-Latn-RS" sz="2400" dirty="0"/>
              <a:t>Kurt Levin – eksperiment sa “gladnim” studentima</a:t>
            </a:r>
          </a:p>
          <a:p>
            <a:r>
              <a:rPr lang="en-US" sz="2400" dirty="0"/>
              <a:t>P</a:t>
            </a:r>
            <a:r>
              <a:rPr lang="sr-Latn-RS" sz="2400" dirty="0"/>
              <a:t>sihološki činioci opažanja</a:t>
            </a:r>
          </a:p>
          <a:p>
            <a:pPr lvl="1"/>
            <a:r>
              <a:rPr lang="en-US" sz="2400" dirty="0"/>
              <a:t>I</a:t>
            </a:r>
            <a:r>
              <a:rPr lang="sr-Latn-RS" sz="2400" dirty="0"/>
              <a:t>skustvo: izlaganje neutralnih i smislenih draži (dve tačke; auto i drvo)</a:t>
            </a:r>
          </a:p>
          <a:p>
            <a:pPr lvl="1"/>
            <a:r>
              <a:rPr lang="en-US" sz="2400" dirty="0"/>
              <a:t>N</a:t>
            </a:r>
            <a:r>
              <a:rPr lang="sr-Latn-RS" sz="2400" dirty="0"/>
              <a:t>eposredno iskustvo</a:t>
            </a:r>
          </a:p>
          <a:p>
            <a:pPr lvl="1"/>
            <a:r>
              <a:rPr lang="en-US" sz="2400" dirty="0"/>
              <a:t>E</a:t>
            </a:r>
            <a:r>
              <a:rPr lang="sr-Latn-RS" sz="2400" dirty="0"/>
              <a:t>motivni stav – trajnija emotivna opredeljenja trajnije utiču na naše opažanje (Cigler – voljene ili cenjene osobe se manje kritički opažaju)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870889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609600"/>
            <a:ext cx="9872871" cy="5486400"/>
          </a:xfrm>
        </p:spPr>
        <p:txBody>
          <a:bodyPr>
            <a:noAutofit/>
          </a:bodyPr>
          <a:lstStyle/>
          <a:p>
            <a:pPr lvl="1"/>
            <a:r>
              <a:rPr lang="en-US" sz="2400" dirty="0"/>
              <a:t>M</a:t>
            </a:r>
            <a:r>
              <a:rPr lang="sr-Latn-RS" sz="2400" dirty="0"/>
              <a:t>otivacija i interesovanja </a:t>
            </a:r>
          </a:p>
          <a:p>
            <a:pPr lvl="2"/>
            <a:r>
              <a:rPr lang="sr-Latn-RS" sz="2000" dirty="0"/>
              <a:t>Primer: reč “koren”</a:t>
            </a:r>
          </a:p>
          <a:p>
            <a:pPr lvl="1"/>
            <a:r>
              <a:rPr lang="sr-Latn-RS" sz="2400" dirty="0"/>
              <a:t>Socijalni stav – prelaz sa kategorije psiholoških unutrašnjih faktora na socijalne</a:t>
            </a:r>
          </a:p>
          <a:p>
            <a:pPr lvl="2"/>
            <a:r>
              <a:rPr lang="sr-Latn-RS" sz="2000" dirty="0"/>
              <a:t>Šerifov ogled – autokinetički efekat – nesvesno usmeravanje odgovora prema tendenciji cele grupe</a:t>
            </a:r>
          </a:p>
          <a:p>
            <a:pPr lvl="2"/>
            <a:r>
              <a:rPr lang="sr-Latn-RS" sz="2000" dirty="0"/>
              <a:t>Razranov eksperiment</a:t>
            </a:r>
          </a:p>
          <a:p>
            <a:r>
              <a:rPr lang="sr-Latn-RS" sz="2400" dirty="0"/>
              <a:t>Socijalni činioci opažanja</a:t>
            </a:r>
          </a:p>
          <a:p>
            <a:pPr lvl="1"/>
            <a:r>
              <a:rPr lang="sr-Latn-RS" sz="2400" dirty="0"/>
              <a:t>Otkrića socijalne psihologije i antropologije</a:t>
            </a:r>
          </a:p>
          <a:p>
            <a:pPr lvl="1"/>
            <a:r>
              <a:rPr lang="sr-Latn-RS" sz="2400" dirty="0"/>
              <a:t>Bruner i Gudman – siromašna deca preuveličavaju dimenzije kovanog novca u odnosu na bogatu</a:t>
            </a:r>
          </a:p>
          <a:p>
            <a:pPr lvl="1"/>
            <a:r>
              <a:rPr lang="sr-Latn-RS" sz="2400" dirty="0"/>
              <a:t>Selidžmen – Miler – Lajerova iluzija je snažnija kod Evropljana nego kod plemena u Gvineji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21410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>
                <a:solidFill>
                  <a:schemeClr val="accent2"/>
                </a:solidFill>
              </a:rPr>
              <a:t>Čulni</a:t>
            </a:r>
            <a:r>
              <a:rPr lang="en-GB" b="1" dirty="0">
                <a:solidFill>
                  <a:schemeClr val="accent2"/>
                </a:solidFill>
              </a:rPr>
              <a:t> </a:t>
            </a:r>
            <a:r>
              <a:rPr lang="en-GB" b="1" dirty="0" err="1">
                <a:solidFill>
                  <a:schemeClr val="accent2"/>
                </a:solidFill>
              </a:rPr>
              <a:t>sistemi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err="1"/>
              <a:t>Eksteroceptori</a:t>
            </a:r>
            <a:r>
              <a:rPr lang="en-GB" sz="2400" dirty="0"/>
              <a:t> </a:t>
            </a:r>
          </a:p>
          <a:p>
            <a:pPr lvl="1"/>
            <a:r>
              <a:rPr lang="en-GB" sz="2400" dirty="0" err="1"/>
              <a:t>Pružaju</a:t>
            </a:r>
            <a:r>
              <a:rPr lang="en-GB" sz="2400" dirty="0"/>
              <a:t> </a:t>
            </a:r>
            <a:r>
              <a:rPr lang="en-GB" sz="2400" dirty="0" err="1"/>
              <a:t>nam</a:t>
            </a:r>
            <a:r>
              <a:rPr lang="en-GB" sz="2400" dirty="0"/>
              <a:t> </a:t>
            </a:r>
            <a:r>
              <a:rPr lang="en-GB" sz="2400" dirty="0" err="1"/>
              <a:t>informacije</a:t>
            </a:r>
            <a:r>
              <a:rPr lang="en-GB" sz="2400" dirty="0"/>
              <a:t> </a:t>
            </a:r>
            <a:r>
              <a:rPr lang="en-GB" sz="2400" dirty="0" err="1"/>
              <a:t>iz</a:t>
            </a:r>
            <a:r>
              <a:rPr lang="en-GB" sz="2400" dirty="0"/>
              <a:t> </a:t>
            </a:r>
            <a:r>
              <a:rPr lang="en-GB" sz="2400" dirty="0" err="1"/>
              <a:t>spoljašnje</a:t>
            </a:r>
            <a:r>
              <a:rPr lang="en-GB" sz="2400" dirty="0"/>
              <a:t> </a:t>
            </a:r>
            <a:r>
              <a:rPr lang="en-GB" sz="2400" dirty="0" err="1"/>
              <a:t>sredine</a:t>
            </a:r>
            <a:endParaRPr lang="en-GB" sz="2400" dirty="0"/>
          </a:p>
          <a:p>
            <a:r>
              <a:rPr lang="en-GB" sz="2400" dirty="0" err="1"/>
              <a:t>Interoceptori</a:t>
            </a:r>
            <a:endParaRPr lang="en-GB" sz="2400" dirty="0"/>
          </a:p>
          <a:p>
            <a:pPr lvl="1"/>
            <a:r>
              <a:rPr lang="en-GB" sz="2400" dirty="0" err="1"/>
              <a:t>Pomoću</a:t>
            </a:r>
            <a:r>
              <a:rPr lang="en-GB" sz="2400" dirty="0"/>
              <a:t> </a:t>
            </a:r>
            <a:r>
              <a:rPr lang="en-GB" sz="2400" dirty="0" err="1"/>
              <a:t>njih</a:t>
            </a:r>
            <a:r>
              <a:rPr lang="en-GB" sz="2400" dirty="0"/>
              <a:t> </a:t>
            </a:r>
            <a:r>
              <a:rPr lang="en-GB" sz="2400" dirty="0" err="1"/>
              <a:t>dobijamo</a:t>
            </a:r>
            <a:r>
              <a:rPr lang="en-GB" sz="2400" dirty="0"/>
              <a:t> </a:t>
            </a:r>
            <a:r>
              <a:rPr lang="en-GB" sz="2400" dirty="0" err="1"/>
              <a:t>informacije</a:t>
            </a:r>
            <a:r>
              <a:rPr lang="en-GB" sz="2400" dirty="0"/>
              <a:t> o </a:t>
            </a:r>
            <a:r>
              <a:rPr lang="en-GB" sz="2400" dirty="0" err="1"/>
              <a:t>promenama</a:t>
            </a:r>
            <a:r>
              <a:rPr lang="en-GB" sz="2400" dirty="0"/>
              <a:t> u </a:t>
            </a:r>
            <a:r>
              <a:rPr lang="en-GB" sz="2400" dirty="0" err="1"/>
              <a:t>unutrašnjim</a:t>
            </a:r>
            <a:r>
              <a:rPr lang="en-GB" sz="2400" dirty="0"/>
              <a:t> </a:t>
            </a:r>
            <a:r>
              <a:rPr lang="en-GB" sz="2400" dirty="0" err="1"/>
              <a:t>organima</a:t>
            </a:r>
            <a:endParaRPr lang="en-GB" sz="2400" dirty="0"/>
          </a:p>
          <a:p>
            <a:r>
              <a:rPr lang="en-GB" sz="2400" dirty="0" err="1"/>
              <a:t>Proprioceptori</a:t>
            </a:r>
            <a:endParaRPr lang="en-GB" sz="2400" dirty="0"/>
          </a:p>
          <a:p>
            <a:pPr lvl="1"/>
            <a:r>
              <a:rPr lang="en-GB" sz="2400" dirty="0" err="1"/>
              <a:t>Obaveštavaju</a:t>
            </a:r>
            <a:r>
              <a:rPr lang="en-GB" sz="2400" dirty="0"/>
              <a:t> </a:t>
            </a:r>
            <a:r>
              <a:rPr lang="en-GB" sz="2400" dirty="0" err="1"/>
              <a:t>nas</a:t>
            </a:r>
            <a:r>
              <a:rPr lang="en-GB" sz="2400" dirty="0"/>
              <a:t> o </a:t>
            </a:r>
            <a:r>
              <a:rPr lang="en-GB" sz="2400" dirty="0" err="1"/>
              <a:t>položaju</a:t>
            </a:r>
            <a:r>
              <a:rPr lang="en-GB" sz="2400" dirty="0"/>
              <a:t> </a:t>
            </a:r>
            <a:r>
              <a:rPr lang="en-GB" sz="2400" dirty="0" err="1"/>
              <a:t>našeg</a:t>
            </a:r>
            <a:r>
              <a:rPr lang="en-GB" sz="2400" dirty="0"/>
              <a:t> </a:t>
            </a:r>
            <a:r>
              <a:rPr lang="en-GB" sz="2400" dirty="0" err="1"/>
              <a:t>tela</a:t>
            </a:r>
            <a:r>
              <a:rPr lang="en-GB" sz="2400" dirty="0"/>
              <a:t> </a:t>
            </a:r>
            <a:r>
              <a:rPr lang="en-GB" sz="2400" dirty="0" err="1"/>
              <a:t>i</a:t>
            </a:r>
            <a:r>
              <a:rPr lang="en-GB" sz="2400" dirty="0"/>
              <a:t> o </a:t>
            </a:r>
            <a:r>
              <a:rPr lang="en-GB" sz="2400" dirty="0" err="1"/>
              <a:t>kretanju</a:t>
            </a:r>
            <a:r>
              <a:rPr lang="en-GB" sz="2400" dirty="0"/>
              <a:t> </a:t>
            </a:r>
            <a:r>
              <a:rPr lang="en-GB" sz="2400" dirty="0" err="1"/>
              <a:t>tela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5854127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chemeClr val="accent2"/>
                </a:solidFill>
              </a:rPr>
              <a:t>Poremećaji opažanja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>
                <a:cs typeface="Arial" charset="0"/>
              </a:rPr>
              <a:t>Agnozije</a:t>
            </a:r>
            <a:r>
              <a:rPr lang="sr-Latn-RS" sz="2400" dirty="0">
                <a:cs typeface="Arial" charset="0"/>
              </a:rPr>
              <a:t> </a:t>
            </a:r>
            <a:r>
              <a:rPr lang="en-US" sz="2400" dirty="0">
                <a:cs typeface="Arial" charset="0"/>
              </a:rPr>
              <a:t>- </a:t>
            </a:r>
            <a:r>
              <a:rPr lang="en-US" sz="2400" dirty="0" err="1">
                <a:cs typeface="Arial" charset="0"/>
              </a:rPr>
              <a:t>nemogućnost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prepoznavanja</a:t>
            </a:r>
            <a:r>
              <a:rPr lang="sr-Latn-RS" sz="2400" dirty="0">
                <a:cs typeface="Arial" charset="0"/>
              </a:rPr>
              <a:t> sadržaja koji su prethodno bili poznati</a:t>
            </a:r>
            <a:endParaRPr lang="en-GB" sz="2400" dirty="0"/>
          </a:p>
          <a:p>
            <a:r>
              <a:rPr lang="en-US" sz="2400" dirty="0" err="1">
                <a:cs typeface="Arial" charset="0"/>
              </a:rPr>
              <a:t>Iluzije</a:t>
            </a:r>
            <a:r>
              <a:rPr lang="sr-Latn-RS" sz="2400" dirty="0">
                <a:cs typeface="Arial" charset="0"/>
              </a:rPr>
              <a:t> </a:t>
            </a:r>
            <a:r>
              <a:rPr lang="en-US" sz="2400" dirty="0">
                <a:cs typeface="Arial" charset="0"/>
              </a:rPr>
              <a:t>- </a:t>
            </a:r>
            <a:r>
              <a:rPr lang="en-US" sz="2400" dirty="0" err="1">
                <a:cs typeface="Arial" charset="0"/>
              </a:rPr>
              <a:t>pogrešno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prepoznavanje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postojećih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objekata</a:t>
            </a:r>
            <a:r>
              <a:rPr lang="en-US" sz="2400" dirty="0">
                <a:cs typeface="Arial" charset="0"/>
              </a:rPr>
              <a:t>  </a:t>
            </a:r>
            <a:endParaRPr lang="sl-SI" sz="2400" dirty="0"/>
          </a:p>
          <a:p>
            <a:r>
              <a:rPr lang="en-US" sz="2400" dirty="0" err="1">
                <a:cs typeface="Arial" charset="0"/>
              </a:rPr>
              <a:t>Halucinacije</a:t>
            </a:r>
            <a:r>
              <a:rPr lang="sr-Latn-RS" sz="2400" dirty="0">
                <a:cs typeface="Arial" charset="0"/>
              </a:rPr>
              <a:t> </a:t>
            </a:r>
            <a:r>
              <a:rPr lang="en-US" sz="2400" dirty="0">
                <a:cs typeface="Arial" charset="0"/>
              </a:rPr>
              <a:t>- </a:t>
            </a:r>
            <a:r>
              <a:rPr lang="en-US" sz="2400" dirty="0" err="1">
                <a:cs typeface="Arial" charset="0"/>
              </a:rPr>
              <a:t>opažanje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nepostojećeg</a:t>
            </a:r>
            <a:endParaRPr lang="en-GB" sz="2400" dirty="0">
              <a:cs typeface="Aria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6269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chemeClr val="accent2"/>
                </a:solidFill>
              </a:rPr>
              <a:t>Halucinacije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sz="2400" dirty="0"/>
              <a:t>O</a:t>
            </a:r>
            <a:r>
              <a:rPr lang="vi-VN" sz="2400" dirty="0"/>
              <a:t>pažaj koji je proizišao bez odgovarajuće objektivne čulne stimulacije</a:t>
            </a:r>
            <a:endParaRPr lang="sr-Latn-RS" sz="2400" dirty="0"/>
          </a:p>
          <a:p>
            <a:r>
              <a:rPr lang="vi-VN" sz="2400" dirty="0"/>
              <a:t>Javlja se u nekim posebnim situacijama i u osobenim stanjima organizma kao što su: prevelika emotivna napetost, umor, nesanica, stanje intoksikacije</a:t>
            </a:r>
            <a:endParaRPr lang="sr-Latn-RS" sz="2400" dirty="0"/>
          </a:p>
          <a:p>
            <a:r>
              <a:rPr lang="vi-VN" sz="2400" dirty="0"/>
              <a:t>Najčešće su vizuelne i akustične halucinacije, mada se mogu javiti i u ostalim čulnim modalitetima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410414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DF5327"/>
                </a:solidFill>
              </a:rPr>
              <a:t>Pažnja</a:t>
            </a:r>
            <a:endParaRPr lang="en-US" b="1" dirty="0">
              <a:solidFill>
                <a:srgbClr val="DF5327"/>
              </a:solidFill>
            </a:endParaRP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/>
              <a:t>Mentalna</a:t>
            </a:r>
            <a:r>
              <a:rPr lang="en-US" sz="2400" dirty="0"/>
              <a:t> </a:t>
            </a:r>
            <a:r>
              <a:rPr lang="en-US" sz="2400" dirty="0" err="1"/>
              <a:t>usmerenost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usredsređenost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određeni</a:t>
            </a:r>
            <a:r>
              <a:rPr lang="en-US" sz="2400" dirty="0"/>
              <a:t> </a:t>
            </a:r>
            <a:r>
              <a:rPr lang="en-US" sz="2400" dirty="0" err="1"/>
              <a:t>broj</a:t>
            </a:r>
            <a:r>
              <a:rPr lang="en-US" sz="2400" dirty="0"/>
              <a:t> </a:t>
            </a:r>
            <a:r>
              <a:rPr lang="en-US" sz="2400" dirty="0" err="1"/>
              <a:t>bitnih</a:t>
            </a:r>
            <a:r>
              <a:rPr lang="en-US" sz="2400" dirty="0"/>
              <a:t> </a:t>
            </a:r>
            <a:r>
              <a:rPr lang="en-US" sz="2400" dirty="0" err="1"/>
              <a:t>elemenata</a:t>
            </a:r>
            <a:r>
              <a:rPr lang="en-US" sz="2400" dirty="0"/>
              <a:t> </a:t>
            </a:r>
            <a:r>
              <a:rPr lang="en-US" sz="2400" dirty="0" err="1"/>
              <a:t>koji</a:t>
            </a:r>
            <a:r>
              <a:rPr lang="en-US" sz="2400" dirty="0"/>
              <a:t> </a:t>
            </a:r>
            <a:r>
              <a:rPr lang="en-US" sz="2400" dirty="0" err="1"/>
              <a:t>imaju</a:t>
            </a:r>
            <a:r>
              <a:rPr lang="en-US" sz="2400" dirty="0"/>
              <a:t> </a:t>
            </a:r>
            <a:r>
              <a:rPr lang="en-US" sz="2400" dirty="0" err="1"/>
              <a:t>središnje</a:t>
            </a:r>
            <a:r>
              <a:rPr lang="en-US" sz="2400" dirty="0"/>
              <a:t> </a:t>
            </a:r>
            <a:r>
              <a:rPr lang="en-US" sz="2400" dirty="0" err="1"/>
              <a:t>mesto</a:t>
            </a:r>
            <a:r>
              <a:rPr lang="en-US" sz="2400" dirty="0"/>
              <a:t> u </a:t>
            </a:r>
            <a:r>
              <a:rPr lang="en-US" sz="2400" dirty="0" err="1"/>
              <a:t>svesti</a:t>
            </a:r>
            <a:endParaRPr lang="en-US" sz="2400" dirty="0"/>
          </a:p>
          <a:p>
            <a:r>
              <a:rPr lang="en-US" sz="2400" dirty="0" err="1"/>
              <a:t>Srodni</a:t>
            </a:r>
            <a:r>
              <a:rPr lang="en-US" sz="2400" dirty="0"/>
              <a:t> </a:t>
            </a:r>
            <a:r>
              <a:rPr lang="en-US" sz="2400" dirty="0" err="1"/>
              <a:t>pojmovi</a:t>
            </a:r>
            <a:r>
              <a:rPr lang="en-US" sz="2400" dirty="0"/>
              <a:t>:</a:t>
            </a:r>
          </a:p>
          <a:p>
            <a:pPr lvl="1">
              <a:lnSpc>
                <a:spcPct val="80000"/>
              </a:lnSpc>
            </a:pPr>
            <a:r>
              <a:rPr lang="sr-Latn-CS" sz="2400" dirty="0"/>
              <a:t>Budnost</a:t>
            </a:r>
            <a:endParaRPr lang="en-CA" sz="2400" dirty="0"/>
          </a:p>
          <a:p>
            <a:pPr lvl="1">
              <a:lnSpc>
                <a:spcPct val="80000"/>
              </a:lnSpc>
            </a:pPr>
            <a:r>
              <a:rPr lang="sr-Latn-CS" sz="2400" dirty="0"/>
              <a:t>Koncentracija</a:t>
            </a:r>
            <a:endParaRPr lang="en-CA" sz="2400" dirty="0"/>
          </a:p>
          <a:p>
            <a:pPr lvl="1">
              <a:lnSpc>
                <a:spcPct val="80000"/>
              </a:lnSpc>
            </a:pPr>
            <a:r>
              <a:rPr lang="sr-Latn-CS" sz="2400" dirty="0"/>
              <a:t>Selektivnost</a:t>
            </a:r>
            <a:endParaRPr lang="en-CA" sz="2400" dirty="0"/>
          </a:p>
          <a:p>
            <a:pPr lvl="1">
              <a:lnSpc>
                <a:spcPct val="80000"/>
              </a:lnSpc>
            </a:pPr>
            <a:r>
              <a:rPr lang="sr-Latn-CS" sz="2400" dirty="0"/>
              <a:t>Kontrola</a:t>
            </a:r>
            <a:endParaRPr lang="en-CA" sz="24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DF5327"/>
                </a:solidFill>
              </a:rPr>
              <a:t>Karakteristike</a:t>
            </a:r>
            <a:r>
              <a:rPr lang="en-US" b="1" dirty="0">
                <a:solidFill>
                  <a:srgbClr val="DF5327"/>
                </a:solidFill>
              </a:rPr>
              <a:t> </a:t>
            </a:r>
            <a:r>
              <a:rPr lang="en-US" b="1" dirty="0" err="1">
                <a:solidFill>
                  <a:srgbClr val="DF5327"/>
                </a:solidFill>
              </a:rPr>
              <a:t>pažnje</a:t>
            </a:r>
            <a:endParaRPr lang="en-US" b="1" dirty="0">
              <a:solidFill>
                <a:srgbClr val="DF5327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sr-Latn-CS" sz="2400" dirty="0"/>
              <a:t>Selektivnost – filter koji pušta samo neke informacije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sr-Latn-CS" sz="2400" dirty="0"/>
              <a:t>Stepen pažnje – koncentracija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sr-Latn-CS" sz="2400" dirty="0"/>
              <a:t>Obim pažnje – broj prostih elemenata koje možemo zasebno da opazimo (7+/-2)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sr-Latn-CS" sz="2400" dirty="0"/>
              <a:t>Podeljenost – (podeljena i nepodeljena)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sr-Latn-CS" sz="2400" dirty="0"/>
              <a:t>Prebacivanje, fleksibilnost – po volji je premeštamo (teško/lako, brzo/sporo, opasnost)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sr-Latn-CS" sz="2400" dirty="0"/>
              <a:t>Fluktuacija pažnje – (ne)postojanost (prelako-preteško, dosadno, besmisleno)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sr-Latn-CS" sz="2400" dirty="0"/>
              <a:t>Namerna (voljna) i nenamerna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DF5327"/>
                </a:solidFill>
              </a:rPr>
              <a:t>Činioci</a:t>
            </a:r>
            <a:r>
              <a:rPr lang="en-US" b="1" dirty="0">
                <a:solidFill>
                  <a:srgbClr val="DF5327"/>
                </a:solidFill>
              </a:rPr>
              <a:t> </a:t>
            </a:r>
            <a:r>
              <a:rPr lang="en-US" b="1" dirty="0" err="1">
                <a:solidFill>
                  <a:srgbClr val="DF5327"/>
                </a:solidFill>
              </a:rPr>
              <a:t>pažnje</a:t>
            </a:r>
            <a:endParaRPr lang="en-US" b="1" dirty="0">
              <a:solidFill>
                <a:srgbClr val="DF5327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33600"/>
            <a:ext cx="10972800" cy="4440238"/>
          </a:xfrm>
        </p:spPr>
        <p:txBody>
          <a:bodyPr>
            <a:noAutofit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sr-Latn-RS" sz="2400" dirty="0"/>
              <a:t>Spoljašnji činioci: </a:t>
            </a:r>
          </a:p>
          <a:p>
            <a:pPr marL="658368" lvl="1" indent="-246888" fontAlgn="auto">
              <a:lnSpc>
                <a:spcPct val="90000"/>
              </a:lnSpc>
              <a:spcAft>
                <a:spcPts val="0"/>
              </a:spcAft>
              <a:buFont typeface="Georgia"/>
              <a:buChar char="▫"/>
              <a:defRPr/>
            </a:pPr>
            <a:r>
              <a:rPr lang="sr-Latn-CS" sz="2400" dirty="0"/>
              <a:t>Veličina stimulusa</a:t>
            </a:r>
          </a:p>
          <a:p>
            <a:pPr marL="658368" lvl="1" indent="-246888" fontAlgn="auto">
              <a:lnSpc>
                <a:spcPct val="90000"/>
              </a:lnSpc>
              <a:spcAft>
                <a:spcPts val="0"/>
              </a:spcAft>
              <a:buFont typeface="Georgia"/>
              <a:buChar char="▫"/>
              <a:defRPr/>
            </a:pPr>
            <a:r>
              <a:rPr lang="sr-Latn-CS" sz="2400" dirty="0"/>
              <a:t>Intenzitet stimulusa</a:t>
            </a:r>
          </a:p>
          <a:p>
            <a:pPr marL="658368" lvl="1" indent="-246888" fontAlgn="auto">
              <a:lnSpc>
                <a:spcPct val="90000"/>
              </a:lnSpc>
              <a:spcAft>
                <a:spcPts val="0"/>
              </a:spcAft>
              <a:buFont typeface="Georgia"/>
              <a:buChar char="▫"/>
              <a:defRPr/>
            </a:pPr>
            <a:r>
              <a:rPr lang="sr-Latn-CS" sz="2400" dirty="0"/>
              <a:t>Kontrast</a:t>
            </a:r>
          </a:p>
          <a:p>
            <a:pPr marL="658368" lvl="1" indent="-246888" fontAlgn="auto">
              <a:lnSpc>
                <a:spcPct val="90000"/>
              </a:lnSpc>
              <a:spcAft>
                <a:spcPts val="0"/>
              </a:spcAft>
              <a:buFont typeface="Georgia"/>
              <a:buChar char="▫"/>
              <a:defRPr/>
            </a:pPr>
            <a:r>
              <a:rPr lang="sr-Latn-CS" sz="2400" dirty="0"/>
              <a:t>Ponavljanje stimulusa</a:t>
            </a:r>
          </a:p>
          <a:p>
            <a:pPr marL="658368" lvl="1" indent="-246888" fontAlgn="auto">
              <a:lnSpc>
                <a:spcPct val="90000"/>
              </a:lnSpc>
              <a:spcAft>
                <a:spcPts val="0"/>
              </a:spcAft>
              <a:buFont typeface="Georgia"/>
              <a:buChar char="▫"/>
              <a:defRPr/>
            </a:pPr>
            <a:r>
              <a:rPr lang="sr-Latn-CS" sz="2400" dirty="0"/>
              <a:t>Kretanje stimulusa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sz="2400" dirty="0"/>
              <a:t>U</a:t>
            </a:r>
            <a:r>
              <a:rPr lang="sr-Latn-RS" sz="2400" dirty="0"/>
              <a:t>nutrašnji činioci:</a:t>
            </a:r>
          </a:p>
          <a:p>
            <a:pPr marL="658368" lvl="1" indent="-246888" fontAlgn="auto">
              <a:spcAft>
                <a:spcPts val="0"/>
              </a:spcAft>
              <a:buFont typeface="Georgia"/>
              <a:buChar char="▫"/>
              <a:defRPr/>
            </a:pPr>
            <a:r>
              <a:rPr lang="en-US" sz="2400" dirty="0"/>
              <a:t>E</a:t>
            </a:r>
            <a:r>
              <a:rPr lang="sr-Latn-RS" sz="2400" dirty="0"/>
              <a:t>mocije</a:t>
            </a:r>
          </a:p>
          <a:p>
            <a:pPr marL="658368" lvl="1" indent="-246888" fontAlgn="auto">
              <a:spcAft>
                <a:spcPts val="0"/>
              </a:spcAft>
              <a:buFont typeface="Georgia"/>
              <a:buChar char="▫"/>
              <a:defRPr/>
            </a:pPr>
            <a:r>
              <a:rPr lang="en-US" sz="2400" dirty="0"/>
              <a:t>S</a:t>
            </a:r>
            <a:r>
              <a:rPr lang="sr-Latn-RS" sz="2400" dirty="0"/>
              <a:t>tavovi</a:t>
            </a:r>
          </a:p>
          <a:p>
            <a:pPr marL="658368" lvl="1" indent="-246888" fontAlgn="auto">
              <a:spcAft>
                <a:spcPts val="0"/>
              </a:spcAft>
              <a:buFont typeface="Georgia"/>
              <a:buChar char="▫"/>
              <a:defRPr/>
            </a:pPr>
            <a:r>
              <a:rPr lang="en-US" sz="2400" dirty="0"/>
              <a:t>V</a:t>
            </a:r>
            <a:r>
              <a:rPr lang="sr-Latn-RS" sz="2400" dirty="0"/>
              <a:t>rednosti</a:t>
            </a:r>
          </a:p>
          <a:p>
            <a:pPr marL="658368" lvl="1" indent="-246888" fontAlgn="auto">
              <a:spcAft>
                <a:spcPts val="0"/>
              </a:spcAft>
              <a:buFont typeface="Georgia"/>
              <a:buChar char="▫"/>
              <a:defRPr/>
            </a:pPr>
            <a:r>
              <a:rPr lang="en-US" sz="2400" dirty="0"/>
              <a:t>Ž</a:t>
            </a:r>
            <a:r>
              <a:rPr lang="sr-Latn-RS" sz="2400" dirty="0"/>
              <a:t>elje</a:t>
            </a:r>
          </a:p>
          <a:p>
            <a:pPr marL="658368" lvl="1" indent="-246888" fontAlgn="auto">
              <a:spcAft>
                <a:spcPts val="0"/>
              </a:spcAft>
              <a:buFont typeface="Georgia"/>
              <a:buChar char="▫"/>
              <a:defRPr/>
            </a:pPr>
            <a:r>
              <a:rPr lang="sr-Latn-RS" sz="2400" dirty="0"/>
              <a:t>...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DF5327"/>
                </a:solidFill>
              </a:rPr>
              <a:t>Čulna adaptacija</a:t>
            </a:r>
            <a:endParaRPr lang="en-US" b="1" dirty="0">
              <a:solidFill>
                <a:srgbClr val="DF5327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</a:t>
            </a:r>
            <a:r>
              <a:rPr lang="sr-Latn-RS" sz="2400" dirty="0"/>
              <a:t>roces kojim organizam postaje osetljiviji na podražaje koji su manji po veličini (jačini), a manje osetljiv na podražaje koji su stalne ili rastuće veličine (jačine)</a:t>
            </a:r>
          </a:p>
          <a:p>
            <a:r>
              <a:rPr lang="en-US" sz="2400" dirty="0"/>
              <a:t>S</a:t>
            </a:r>
            <a:r>
              <a:rPr lang="sr-Latn-RS" sz="2400" dirty="0"/>
              <a:t>enzibilizacija</a:t>
            </a:r>
          </a:p>
          <a:p>
            <a:pPr lvl="1"/>
            <a:r>
              <a:rPr lang="en-US" sz="2400" dirty="0"/>
              <a:t>P</a:t>
            </a:r>
            <a:r>
              <a:rPr lang="sr-Latn-RS" sz="2400" dirty="0"/>
              <a:t>ovećana osetljivost na podražaje slabije jačine – pozitivna adaptacija</a:t>
            </a:r>
          </a:p>
          <a:p>
            <a:r>
              <a:rPr lang="en-US" sz="2400" dirty="0"/>
              <a:t>D</a:t>
            </a:r>
            <a:r>
              <a:rPr lang="sr-Latn-RS" sz="2400" dirty="0"/>
              <a:t>esenzibilizacija</a:t>
            </a:r>
          </a:p>
          <a:p>
            <a:pPr lvl="1"/>
            <a:r>
              <a:rPr lang="en-US" sz="2400" dirty="0"/>
              <a:t>S</a:t>
            </a:r>
            <a:r>
              <a:rPr lang="sr-Latn-RS" sz="2400" dirty="0"/>
              <a:t>manjena osetljivost na podražaje stalne (konstatntne) jačine – negativna adaptacija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>
                <a:solidFill>
                  <a:schemeClr val="accent2"/>
                </a:solidFill>
              </a:rPr>
              <a:t>Kožna</a:t>
            </a:r>
            <a:r>
              <a:rPr lang="en-GB" b="1" dirty="0">
                <a:solidFill>
                  <a:schemeClr val="accent2"/>
                </a:solidFill>
              </a:rPr>
              <a:t> </a:t>
            </a:r>
            <a:r>
              <a:rPr lang="en-GB" b="1" dirty="0" err="1">
                <a:solidFill>
                  <a:schemeClr val="accent2"/>
                </a:solidFill>
              </a:rPr>
              <a:t>osetljivost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000" dirty="0"/>
              <a:t>Ne </a:t>
            </a:r>
            <a:r>
              <a:rPr lang="en-GB" sz="2000" dirty="0" err="1"/>
              <a:t>postoji</a:t>
            </a:r>
            <a:r>
              <a:rPr lang="en-GB" sz="2000" dirty="0"/>
              <a:t> </a:t>
            </a:r>
            <a:r>
              <a:rPr lang="en-GB" sz="2000" dirty="0" err="1"/>
              <a:t>jedinstvena</a:t>
            </a:r>
            <a:r>
              <a:rPr lang="en-GB" sz="2000" dirty="0"/>
              <a:t> </a:t>
            </a:r>
            <a:r>
              <a:rPr lang="en-GB" sz="2000" dirty="0" err="1"/>
              <a:t>kožna</a:t>
            </a:r>
            <a:r>
              <a:rPr lang="en-GB" sz="2000" dirty="0"/>
              <a:t> </a:t>
            </a:r>
            <a:r>
              <a:rPr lang="en-GB" sz="2000" dirty="0" err="1"/>
              <a:t>osetljivost</a:t>
            </a:r>
            <a:r>
              <a:rPr lang="en-GB" sz="2000" dirty="0"/>
              <a:t>, </a:t>
            </a:r>
            <a:r>
              <a:rPr lang="en-GB" sz="2000" dirty="0" err="1"/>
              <a:t>već</a:t>
            </a:r>
            <a:r>
              <a:rPr lang="en-GB" sz="2000" dirty="0"/>
              <a:t> </a:t>
            </a:r>
            <a:r>
              <a:rPr lang="en-GB" sz="2000" dirty="0" err="1"/>
              <a:t>više</a:t>
            </a:r>
            <a:r>
              <a:rPr lang="en-GB" sz="2000" dirty="0"/>
              <a:t> </a:t>
            </a:r>
            <a:r>
              <a:rPr lang="en-GB" sz="2000" dirty="0" err="1"/>
              <a:t>modaliteta</a:t>
            </a:r>
            <a:r>
              <a:rPr lang="en-GB" sz="2000" dirty="0"/>
              <a:t>:</a:t>
            </a:r>
          </a:p>
          <a:p>
            <a:r>
              <a:rPr lang="en-GB" sz="2000" dirty="0" err="1"/>
              <a:t>Osetljivost</a:t>
            </a:r>
            <a:r>
              <a:rPr lang="en-GB" sz="2000" dirty="0"/>
              <a:t> </a:t>
            </a:r>
            <a:r>
              <a:rPr lang="en-GB" sz="2000" dirty="0" err="1"/>
              <a:t>za</a:t>
            </a:r>
            <a:r>
              <a:rPr lang="en-GB" sz="2000" dirty="0"/>
              <a:t> </a:t>
            </a:r>
            <a:r>
              <a:rPr lang="en-GB" sz="2000" dirty="0" err="1"/>
              <a:t>dodir</a:t>
            </a:r>
            <a:r>
              <a:rPr lang="en-GB" sz="2000" dirty="0"/>
              <a:t>: </a:t>
            </a:r>
          </a:p>
          <a:p>
            <a:pPr lvl="1"/>
            <a:r>
              <a:rPr lang="en-GB" sz="1800" dirty="0" err="1"/>
              <a:t>najveća</a:t>
            </a:r>
            <a:r>
              <a:rPr lang="en-GB" sz="1800" dirty="0"/>
              <a:t> </a:t>
            </a:r>
            <a:r>
              <a:rPr lang="en-GB" sz="1800" dirty="0" err="1"/>
              <a:t>osetljivost</a:t>
            </a:r>
            <a:r>
              <a:rPr lang="en-GB" sz="1800" dirty="0"/>
              <a:t> </a:t>
            </a:r>
            <a:r>
              <a:rPr lang="en-GB" sz="1800" dirty="0" err="1"/>
              <a:t>za</a:t>
            </a:r>
            <a:r>
              <a:rPr lang="en-GB" sz="1800" dirty="0"/>
              <a:t> </a:t>
            </a:r>
            <a:r>
              <a:rPr lang="en-GB" sz="1800" dirty="0" err="1"/>
              <a:t>dodir</a:t>
            </a:r>
            <a:r>
              <a:rPr lang="en-GB" sz="1800" dirty="0"/>
              <a:t> je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usnama</a:t>
            </a:r>
            <a:r>
              <a:rPr lang="en-GB" sz="1800" dirty="0"/>
              <a:t>, </a:t>
            </a:r>
            <a:r>
              <a:rPr lang="en-GB" sz="1800" dirty="0" err="1"/>
              <a:t>vrhovima</a:t>
            </a:r>
            <a:r>
              <a:rPr lang="en-GB" sz="1800" dirty="0"/>
              <a:t> </a:t>
            </a:r>
            <a:r>
              <a:rPr lang="en-GB" sz="1800" dirty="0" err="1"/>
              <a:t>prstiju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unutrašnjoj</a:t>
            </a:r>
            <a:r>
              <a:rPr lang="en-GB" sz="1800" dirty="0"/>
              <a:t> </a:t>
            </a:r>
            <a:r>
              <a:rPr lang="en-GB" sz="1800" dirty="0" err="1"/>
              <a:t>podlaktici</a:t>
            </a:r>
            <a:endParaRPr lang="en-GB" sz="1800" dirty="0"/>
          </a:p>
          <a:p>
            <a:pPr lvl="1"/>
            <a:r>
              <a:rPr lang="en-GB" sz="1800" dirty="0" err="1"/>
              <a:t>što</a:t>
            </a:r>
            <a:r>
              <a:rPr lang="en-GB" sz="1800" dirty="0"/>
              <a:t> je </a:t>
            </a:r>
            <a:r>
              <a:rPr lang="en-GB" sz="1800" dirty="0" err="1"/>
              <a:t>deo</a:t>
            </a:r>
            <a:r>
              <a:rPr lang="en-GB" sz="1800" dirty="0"/>
              <a:t> </a:t>
            </a:r>
            <a:r>
              <a:rPr lang="en-GB" sz="1800" dirty="0" err="1"/>
              <a:t>tela</a:t>
            </a:r>
            <a:r>
              <a:rPr lang="en-GB" sz="1800" dirty="0"/>
              <a:t> </a:t>
            </a:r>
            <a:r>
              <a:rPr lang="en-GB" sz="1800" dirty="0" err="1"/>
              <a:t>pokretljiviji</a:t>
            </a:r>
            <a:r>
              <a:rPr lang="en-GB" sz="1800" dirty="0"/>
              <a:t>, to je </a:t>
            </a:r>
            <a:r>
              <a:rPr lang="en-GB" sz="1800" dirty="0" err="1"/>
              <a:t>niži</a:t>
            </a:r>
            <a:r>
              <a:rPr lang="en-GB" sz="1800" dirty="0"/>
              <a:t> </a:t>
            </a:r>
            <a:r>
              <a:rPr lang="en-GB" sz="1800" dirty="0" err="1"/>
              <a:t>donji</a:t>
            </a:r>
            <a:r>
              <a:rPr lang="en-GB" sz="1800" dirty="0"/>
              <a:t> </a:t>
            </a:r>
            <a:r>
              <a:rPr lang="en-GB" sz="1800" dirty="0" err="1"/>
              <a:t>prag</a:t>
            </a:r>
            <a:r>
              <a:rPr lang="en-GB" sz="1800" dirty="0"/>
              <a:t> </a:t>
            </a:r>
            <a:r>
              <a:rPr lang="en-GB" sz="1800" dirty="0" err="1"/>
              <a:t>osetljivosti</a:t>
            </a:r>
            <a:endParaRPr lang="en-GB" sz="1800" dirty="0"/>
          </a:p>
          <a:p>
            <a:r>
              <a:rPr lang="en-GB" sz="2000" dirty="0" err="1"/>
              <a:t>Osetljivost</a:t>
            </a:r>
            <a:r>
              <a:rPr lang="en-GB" sz="2000" dirty="0"/>
              <a:t> </a:t>
            </a:r>
            <a:r>
              <a:rPr lang="en-GB" sz="2000" dirty="0" err="1"/>
              <a:t>za</a:t>
            </a:r>
            <a:r>
              <a:rPr lang="en-GB" sz="2000" dirty="0"/>
              <a:t> </a:t>
            </a:r>
            <a:r>
              <a:rPr lang="en-GB" sz="2000" dirty="0" err="1"/>
              <a:t>toplo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hladno</a:t>
            </a:r>
            <a:r>
              <a:rPr lang="en-GB" sz="2000" dirty="0"/>
              <a:t>:</a:t>
            </a:r>
          </a:p>
          <a:p>
            <a:pPr lvl="1"/>
            <a:r>
              <a:rPr lang="en-GB" sz="1800" dirty="0" err="1"/>
              <a:t>Fiziološka</a:t>
            </a:r>
            <a:r>
              <a:rPr lang="en-GB" sz="1800" dirty="0"/>
              <a:t> </a:t>
            </a:r>
            <a:r>
              <a:rPr lang="en-GB" sz="1800" dirty="0" err="1"/>
              <a:t>nula</a:t>
            </a:r>
            <a:r>
              <a:rPr lang="en-GB" sz="1800" dirty="0"/>
              <a:t> pod </a:t>
            </a:r>
            <a:r>
              <a:rPr lang="en-GB" sz="1800" dirty="0" err="1"/>
              <a:t>pazuhom</a:t>
            </a:r>
            <a:r>
              <a:rPr lang="en-GB" sz="1800" dirty="0"/>
              <a:t> </a:t>
            </a:r>
            <a:r>
              <a:rPr lang="en-GB" sz="1800" dirty="0" err="1"/>
              <a:t>iznosi</a:t>
            </a:r>
            <a:r>
              <a:rPr lang="en-GB" sz="1800" dirty="0"/>
              <a:t> 36,8°C,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licu</a:t>
            </a:r>
            <a:r>
              <a:rPr lang="en-GB" sz="1800" dirty="0"/>
              <a:t> 32°C,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nožnim</a:t>
            </a:r>
            <a:r>
              <a:rPr lang="en-GB" sz="1800" dirty="0"/>
              <a:t> </a:t>
            </a:r>
            <a:r>
              <a:rPr lang="en-GB" sz="1800" dirty="0" err="1"/>
              <a:t>prstima</a:t>
            </a:r>
            <a:r>
              <a:rPr lang="en-GB" sz="1800" dirty="0"/>
              <a:t> 26°C</a:t>
            </a:r>
          </a:p>
          <a:p>
            <a:pPr lvl="1"/>
            <a:r>
              <a:rPr lang="en-GB" sz="1800" dirty="0" err="1"/>
              <a:t>postoje</a:t>
            </a:r>
            <a:r>
              <a:rPr lang="en-GB" sz="1800" dirty="0"/>
              <a:t> </a:t>
            </a:r>
            <a:r>
              <a:rPr lang="en-GB" sz="1800" dirty="0" err="1"/>
              <a:t>različiti</a:t>
            </a:r>
            <a:r>
              <a:rPr lang="en-GB" sz="1800" dirty="0"/>
              <a:t> </a:t>
            </a:r>
            <a:r>
              <a:rPr lang="en-GB" sz="1800" dirty="0" err="1"/>
              <a:t>receptori</a:t>
            </a:r>
            <a:r>
              <a:rPr lang="en-GB" sz="1800" dirty="0"/>
              <a:t> </a:t>
            </a:r>
            <a:r>
              <a:rPr lang="en-GB" sz="1800" dirty="0" err="1"/>
              <a:t>za</a:t>
            </a:r>
            <a:r>
              <a:rPr lang="en-GB" sz="1800" dirty="0"/>
              <a:t> </a:t>
            </a:r>
            <a:r>
              <a:rPr lang="en-GB" sz="1800" dirty="0" err="1"/>
              <a:t>toplo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za</a:t>
            </a:r>
            <a:r>
              <a:rPr lang="en-GB" sz="1800" dirty="0"/>
              <a:t> </a:t>
            </a:r>
            <a:r>
              <a:rPr lang="en-GB" sz="1800" dirty="0" err="1"/>
              <a:t>hladno</a:t>
            </a:r>
            <a:r>
              <a:rPr lang="en-GB" sz="1800" dirty="0"/>
              <a:t>; </a:t>
            </a:r>
          </a:p>
          <a:p>
            <a:pPr lvl="1"/>
            <a:r>
              <a:rPr lang="en-GB" sz="1800" dirty="0" err="1"/>
              <a:t>paradoksalni</a:t>
            </a:r>
            <a:r>
              <a:rPr lang="en-GB" sz="1800" dirty="0"/>
              <a:t> </a:t>
            </a:r>
            <a:r>
              <a:rPr lang="en-GB" sz="1800" dirty="0" err="1"/>
              <a:t>oset</a:t>
            </a:r>
            <a:r>
              <a:rPr lang="en-GB" sz="1800" dirty="0"/>
              <a:t> </a:t>
            </a:r>
            <a:r>
              <a:rPr lang="en-GB" sz="1800" dirty="0" err="1"/>
              <a:t>hladnoće</a:t>
            </a:r>
            <a:r>
              <a:rPr lang="en-GB" sz="1800" dirty="0"/>
              <a:t> - </a:t>
            </a:r>
            <a:r>
              <a:rPr lang="en-GB" sz="1800" dirty="0" err="1"/>
              <a:t>stimulisanje</a:t>
            </a:r>
            <a:r>
              <a:rPr lang="en-GB" sz="1800" dirty="0"/>
              <a:t> </a:t>
            </a:r>
            <a:r>
              <a:rPr lang="en-GB" sz="1800" dirty="0" err="1"/>
              <a:t>tačke</a:t>
            </a:r>
            <a:r>
              <a:rPr lang="en-GB" sz="1800" dirty="0"/>
              <a:t> </a:t>
            </a:r>
            <a:r>
              <a:rPr lang="en-GB" sz="1800" dirty="0" err="1"/>
              <a:t>za</a:t>
            </a:r>
            <a:r>
              <a:rPr lang="en-GB" sz="1800" dirty="0"/>
              <a:t> </a:t>
            </a:r>
            <a:r>
              <a:rPr lang="en-GB" sz="1800" dirty="0" err="1"/>
              <a:t>hladno</a:t>
            </a:r>
            <a:r>
              <a:rPr lang="en-GB" sz="1800" dirty="0"/>
              <a:t> </a:t>
            </a:r>
            <a:r>
              <a:rPr lang="en-GB" sz="1800" dirty="0" err="1"/>
              <a:t>toplotom</a:t>
            </a:r>
            <a:endParaRPr lang="en-GB" sz="1800" dirty="0"/>
          </a:p>
          <a:p>
            <a:r>
              <a:rPr lang="en-GB" sz="2000" dirty="0" err="1"/>
              <a:t>Osetljivost</a:t>
            </a:r>
            <a:r>
              <a:rPr lang="en-GB" sz="2000" dirty="0"/>
              <a:t> </a:t>
            </a:r>
            <a:r>
              <a:rPr lang="en-GB" sz="2000" dirty="0" err="1"/>
              <a:t>za</a:t>
            </a:r>
            <a:r>
              <a:rPr lang="en-GB" sz="2000" dirty="0"/>
              <a:t> </a:t>
            </a:r>
            <a:r>
              <a:rPr lang="en-GB" sz="2000" dirty="0" err="1"/>
              <a:t>bol</a:t>
            </a:r>
            <a:endParaRPr lang="en-GB" sz="2000" dirty="0"/>
          </a:p>
          <a:p>
            <a:pPr lvl="1"/>
            <a:r>
              <a:rPr lang="en-GB" sz="1800" dirty="0" err="1"/>
              <a:t>Adaptivni</a:t>
            </a:r>
            <a:r>
              <a:rPr lang="en-GB" sz="1800" dirty="0"/>
              <a:t> </a:t>
            </a:r>
            <a:r>
              <a:rPr lang="en-GB" sz="1800" dirty="0" err="1"/>
              <a:t>značaj</a:t>
            </a:r>
            <a:endParaRPr lang="en-GB" sz="1800" dirty="0"/>
          </a:p>
          <a:p>
            <a:pPr lvl="1"/>
            <a:r>
              <a:rPr lang="en-GB" sz="1800" dirty="0"/>
              <a:t>Pod </a:t>
            </a:r>
            <a:r>
              <a:rPr lang="en-GB" sz="1800" dirty="0" err="1"/>
              <a:t>uticajem</a:t>
            </a:r>
            <a:r>
              <a:rPr lang="en-GB" sz="1800" dirty="0"/>
              <a:t> </a:t>
            </a:r>
            <a:r>
              <a:rPr lang="en-GB" sz="1800" dirty="0" err="1"/>
              <a:t>očekivanja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kulturnih</a:t>
            </a:r>
            <a:r>
              <a:rPr lang="en-GB" sz="1800" dirty="0"/>
              <a:t> </a:t>
            </a:r>
            <a:r>
              <a:rPr lang="en-GB" sz="1800" dirty="0" err="1"/>
              <a:t>vrednosti</a:t>
            </a:r>
            <a:endParaRPr lang="en-GB" sz="1800" dirty="0"/>
          </a:p>
          <a:p>
            <a:pPr lvl="1"/>
            <a:r>
              <a:rPr lang="en-GB" sz="1800" dirty="0" err="1"/>
              <a:t>Analgezije</a:t>
            </a:r>
            <a:r>
              <a:rPr lang="en-GB" sz="1800" dirty="0"/>
              <a:t> (</a:t>
            </a:r>
            <a:r>
              <a:rPr lang="en-GB" sz="1800" dirty="0" err="1"/>
              <a:t>neosetljivost</a:t>
            </a:r>
            <a:r>
              <a:rPr lang="en-GB" sz="1800" dirty="0"/>
              <a:t> </a:t>
            </a:r>
            <a:r>
              <a:rPr lang="en-GB" sz="1800" dirty="0" err="1"/>
              <a:t>za</a:t>
            </a:r>
            <a:r>
              <a:rPr lang="en-GB" sz="1800" dirty="0"/>
              <a:t> </a:t>
            </a:r>
            <a:r>
              <a:rPr lang="en-GB" sz="1800" dirty="0" err="1"/>
              <a:t>bol</a:t>
            </a:r>
            <a:r>
              <a:rPr lang="en-GB" sz="1800" dirty="0"/>
              <a:t>) – </a:t>
            </a:r>
            <a:r>
              <a:rPr lang="en-GB" sz="1800" dirty="0" err="1"/>
              <a:t>rezultat</a:t>
            </a:r>
            <a:r>
              <a:rPr lang="en-GB" sz="1800" dirty="0"/>
              <a:t> </a:t>
            </a:r>
            <a:r>
              <a:rPr lang="en-GB" sz="1800" dirty="0" err="1"/>
              <a:t>oslobađanja</a:t>
            </a:r>
            <a:r>
              <a:rPr lang="en-GB" sz="1800" dirty="0"/>
              <a:t> </a:t>
            </a:r>
            <a:r>
              <a:rPr lang="en-GB" sz="1800" dirty="0" err="1"/>
              <a:t>moždanih</a:t>
            </a:r>
            <a:r>
              <a:rPr lang="en-GB" sz="1800" dirty="0"/>
              <a:t> </a:t>
            </a:r>
            <a:r>
              <a:rPr lang="en-GB" sz="1800" dirty="0" err="1"/>
              <a:t>peptida-endorfina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862932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>
                <a:solidFill>
                  <a:schemeClr val="accent2"/>
                </a:solidFill>
              </a:rPr>
              <a:t>Osetljivost</a:t>
            </a:r>
            <a:r>
              <a:rPr lang="en-GB" b="1" dirty="0">
                <a:solidFill>
                  <a:schemeClr val="accent2"/>
                </a:solidFill>
              </a:rPr>
              <a:t> </a:t>
            </a:r>
            <a:r>
              <a:rPr lang="en-GB" b="1" dirty="0" err="1">
                <a:solidFill>
                  <a:schemeClr val="accent2"/>
                </a:solidFill>
              </a:rPr>
              <a:t>za</a:t>
            </a:r>
            <a:r>
              <a:rPr lang="en-GB" b="1" dirty="0">
                <a:solidFill>
                  <a:schemeClr val="accent2"/>
                </a:solidFill>
              </a:rPr>
              <a:t> </a:t>
            </a:r>
            <a:r>
              <a:rPr lang="en-GB" b="1" dirty="0" err="1">
                <a:solidFill>
                  <a:schemeClr val="accent2"/>
                </a:solidFill>
              </a:rPr>
              <a:t>ukus</a:t>
            </a:r>
            <a:r>
              <a:rPr lang="en-GB" b="1" dirty="0">
                <a:solidFill>
                  <a:schemeClr val="accent2"/>
                </a:solidFill>
              </a:rPr>
              <a:t> (</a:t>
            </a:r>
            <a:r>
              <a:rPr lang="en-GB" b="1" dirty="0" err="1">
                <a:solidFill>
                  <a:schemeClr val="accent2"/>
                </a:solidFill>
              </a:rPr>
              <a:t>gustativna</a:t>
            </a:r>
            <a:r>
              <a:rPr lang="en-GB" b="1" dirty="0">
                <a:solidFill>
                  <a:schemeClr val="accent2"/>
                </a:solidFill>
              </a:rPr>
              <a:t> </a:t>
            </a:r>
            <a:r>
              <a:rPr lang="en-GB" b="1" dirty="0" err="1">
                <a:solidFill>
                  <a:schemeClr val="accent2"/>
                </a:solidFill>
              </a:rPr>
              <a:t>osetljivost</a:t>
            </a:r>
            <a:r>
              <a:rPr lang="en-GB" b="1" dirty="0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Receptori</a:t>
            </a:r>
            <a:r>
              <a:rPr lang="en-GB" dirty="0"/>
              <a:t> – </a:t>
            </a:r>
            <a:r>
              <a:rPr lang="en-GB" dirty="0" err="1"/>
              <a:t>gustativne</a:t>
            </a:r>
            <a:r>
              <a:rPr lang="en-GB" dirty="0"/>
              <a:t> </a:t>
            </a:r>
            <a:r>
              <a:rPr lang="en-GB" dirty="0" err="1"/>
              <a:t>kvržice</a:t>
            </a:r>
            <a:endParaRPr lang="en-GB" dirty="0"/>
          </a:p>
          <a:p>
            <a:r>
              <a:rPr lang="en-GB" dirty="0" err="1"/>
              <a:t>Četiri</a:t>
            </a:r>
            <a:r>
              <a:rPr lang="en-GB" dirty="0"/>
              <a:t> </a:t>
            </a:r>
            <a:r>
              <a:rPr lang="en-GB" dirty="0" err="1"/>
              <a:t>osnovna</a:t>
            </a:r>
            <a:r>
              <a:rPr lang="en-GB" dirty="0"/>
              <a:t> </a:t>
            </a:r>
            <a:r>
              <a:rPr lang="en-GB" dirty="0" err="1"/>
              <a:t>kvaliteta</a:t>
            </a:r>
            <a:r>
              <a:rPr lang="en-GB" dirty="0"/>
              <a:t> </a:t>
            </a:r>
            <a:r>
              <a:rPr lang="en-GB" dirty="0" err="1"/>
              <a:t>oseta</a:t>
            </a:r>
            <a:r>
              <a:rPr lang="en-GB" dirty="0"/>
              <a:t> </a:t>
            </a:r>
            <a:r>
              <a:rPr lang="en-GB" dirty="0" err="1"/>
              <a:t>ukusa</a:t>
            </a:r>
            <a:r>
              <a:rPr lang="en-GB" dirty="0"/>
              <a:t>:</a:t>
            </a:r>
          </a:p>
          <a:p>
            <a:pPr lvl="1"/>
            <a:r>
              <a:rPr lang="en-GB" dirty="0" err="1"/>
              <a:t>Gorko</a:t>
            </a:r>
            <a:r>
              <a:rPr lang="en-GB" dirty="0"/>
              <a:t> –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korenu</a:t>
            </a:r>
            <a:r>
              <a:rPr lang="en-GB" dirty="0"/>
              <a:t> </a:t>
            </a:r>
            <a:r>
              <a:rPr lang="en-GB" dirty="0" err="1"/>
              <a:t>jezika</a:t>
            </a:r>
            <a:endParaRPr lang="en-GB" dirty="0"/>
          </a:p>
          <a:p>
            <a:pPr lvl="1"/>
            <a:r>
              <a:rPr lang="en-GB" dirty="0" err="1"/>
              <a:t>Slano</a:t>
            </a:r>
            <a:r>
              <a:rPr lang="en-GB" dirty="0"/>
              <a:t> –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prednjem</a:t>
            </a:r>
            <a:r>
              <a:rPr lang="en-GB" dirty="0"/>
              <a:t> </a:t>
            </a:r>
            <a:r>
              <a:rPr lang="en-GB" dirty="0" err="1"/>
              <a:t>rubu</a:t>
            </a:r>
            <a:r>
              <a:rPr lang="en-GB" dirty="0"/>
              <a:t> </a:t>
            </a:r>
            <a:r>
              <a:rPr lang="en-GB" dirty="0" err="1"/>
              <a:t>jezika</a:t>
            </a:r>
            <a:endParaRPr lang="en-GB" dirty="0"/>
          </a:p>
          <a:p>
            <a:pPr lvl="1"/>
            <a:r>
              <a:rPr lang="en-GB" dirty="0" err="1"/>
              <a:t>Kiselo</a:t>
            </a:r>
            <a:r>
              <a:rPr lang="en-GB" dirty="0"/>
              <a:t> –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zadnjim</a:t>
            </a:r>
            <a:r>
              <a:rPr lang="en-GB" dirty="0"/>
              <a:t> </a:t>
            </a:r>
            <a:r>
              <a:rPr lang="en-GB" dirty="0" err="1"/>
              <a:t>rubovima</a:t>
            </a:r>
            <a:r>
              <a:rPr lang="en-GB" dirty="0"/>
              <a:t> </a:t>
            </a:r>
            <a:r>
              <a:rPr lang="en-GB" dirty="0" err="1"/>
              <a:t>jezika</a:t>
            </a:r>
            <a:endParaRPr lang="en-GB" dirty="0"/>
          </a:p>
          <a:p>
            <a:pPr lvl="1"/>
            <a:r>
              <a:rPr lang="en-GB" dirty="0" err="1"/>
              <a:t>Slatko</a:t>
            </a:r>
            <a:r>
              <a:rPr lang="en-GB" dirty="0"/>
              <a:t> –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vrhu</a:t>
            </a:r>
            <a:r>
              <a:rPr lang="en-GB" dirty="0"/>
              <a:t> </a:t>
            </a:r>
            <a:r>
              <a:rPr lang="en-GB" dirty="0" err="1"/>
              <a:t>jezika</a:t>
            </a:r>
            <a:endParaRPr lang="en-GB" dirty="0"/>
          </a:p>
          <a:p>
            <a:r>
              <a:rPr lang="en-GB" dirty="0" err="1"/>
              <a:t>Gustativne</a:t>
            </a:r>
            <a:r>
              <a:rPr lang="en-GB" dirty="0"/>
              <a:t> </a:t>
            </a:r>
            <a:r>
              <a:rPr lang="en-GB" dirty="0" err="1"/>
              <a:t>senzacije</a:t>
            </a:r>
            <a:r>
              <a:rPr lang="en-GB" dirty="0"/>
              <a:t> se </a:t>
            </a:r>
            <a:r>
              <a:rPr lang="en-GB" dirty="0" err="1"/>
              <a:t>javljaju</a:t>
            </a:r>
            <a:r>
              <a:rPr lang="en-GB" dirty="0"/>
              <a:t> </a:t>
            </a:r>
            <a:r>
              <a:rPr lang="en-GB" dirty="0" err="1"/>
              <a:t>udružene</a:t>
            </a:r>
            <a:r>
              <a:rPr lang="en-GB" dirty="0"/>
              <a:t> </a:t>
            </a:r>
            <a:r>
              <a:rPr lang="en-GB" dirty="0" err="1"/>
              <a:t>sa</a:t>
            </a:r>
            <a:r>
              <a:rPr lang="en-GB" dirty="0"/>
              <a:t> </a:t>
            </a:r>
            <a:r>
              <a:rPr lang="en-GB" dirty="0" err="1"/>
              <a:t>olfaktornim</a:t>
            </a:r>
            <a:r>
              <a:rPr lang="en-GB" dirty="0"/>
              <a:t>, </a:t>
            </a:r>
            <a:r>
              <a:rPr lang="en-GB" dirty="0" err="1"/>
              <a:t>termički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mehaničkim</a:t>
            </a:r>
            <a:r>
              <a:rPr lang="en-GB" dirty="0"/>
              <a:t> </a:t>
            </a:r>
            <a:r>
              <a:rPr lang="en-GB" dirty="0" err="1"/>
              <a:t>senzacijama</a:t>
            </a:r>
            <a:r>
              <a:rPr lang="en-GB" dirty="0"/>
              <a:t> </a:t>
            </a:r>
            <a:r>
              <a:rPr lang="en-GB" dirty="0" err="1"/>
              <a:t>iz</a:t>
            </a:r>
            <a:r>
              <a:rPr lang="en-GB" dirty="0"/>
              <a:t> </a:t>
            </a:r>
            <a:r>
              <a:rPr lang="en-GB" dirty="0" err="1"/>
              <a:t>sluzokože</a:t>
            </a:r>
            <a:r>
              <a:rPr lang="en-GB" dirty="0"/>
              <a:t> </a:t>
            </a:r>
            <a:r>
              <a:rPr lang="en-GB" dirty="0" err="1"/>
              <a:t>usta</a:t>
            </a:r>
            <a:endParaRPr lang="en-GB" dirty="0"/>
          </a:p>
          <a:p>
            <a:r>
              <a:rPr lang="en-GB" dirty="0" err="1"/>
              <a:t>Adaptivna</a:t>
            </a:r>
            <a:r>
              <a:rPr lang="en-GB" dirty="0"/>
              <a:t> </a:t>
            </a:r>
            <a:r>
              <a:rPr lang="en-GB" dirty="0" err="1"/>
              <a:t>vrednost</a:t>
            </a:r>
            <a:r>
              <a:rPr lang="en-GB" dirty="0"/>
              <a:t>: </a:t>
            </a:r>
            <a:r>
              <a:rPr lang="en-GB" dirty="0" err="1"/>
              <a:t>jak</a:t>
            </a:r>
            <a:r>
              <a:rPr lang="en-GB" dirty="0"/>
              <a:t> </a:t>
            </a:r>
            <a:r>
              <a:rPr lang="en-GB" dirty="0" err="1"/>
              <a:t>ukus</a:t>
            </a:r>
            <a:r>
              <a:rPr lang="en-GB" dirty="0"/>
              <a:t> </a:t>
            </a:r>
            <a:r>
              <a:rPr lang="en-GB" dirty="0" err="1"/>
              <a:t>gorkog</a:t>
            </a:r>
            <a:r>
              <a:rPr lang="en-GB" dirty="0"/>
              <a:t> </a:t>
            </a:r>
            <a:r>
              <a:rPr lang="en-GB" dirty="0" err="1"/>
              <a:t>dovodi</a:t>
            </a:r>
            <a:r>
              <a:rPr lang="en-GB" dirty="0"/>
              <a:t> do </a:t>
            </a:r>
            <a:r>
              <a:rPr lang="en-GB" dirty="0" err="1"/>
              <a:t>odbijanja</a:t>
            </a:r>
            <a:r>
              <a:rPr lang="en-GB" dirty="0"/>
              <a:t> </a:t>
            </a:r>
            <a:r>
              <a:rPr lang="en-GB" dirty="0" err="1"/>
              <a:t>unošenja</a:t>
            </a:r>
            <a:r>
              <a:rPr lang="en-GB" dirty="0"/>
              <a:t> </a:t>
            </a:r>
            <a:r>
              <a:rPr lang="en-GB" dirty="0" err="1"/>
              <a:t>materija</a:t>
            </a:r>
            <a:r>
              <a:rPr lang="en-GB" dirty="0"/>
              <a:t> </a:t>
            </a:r>
            <a:r>
              <a:rPr lang="en-GB" dirty="0" err="1"/>
              <a:t>koje</a:t>
            </a:r>
            <a:r>
              <a:rPr lang="en-GB" dirty="0"/>
              <a:t> </a:t>
            </a:r>
            <a:r>
              <a:rPr lang="en-GB" dirty="0" err="1"/>
              <a:t>izazivaju</a:t>
            </a:r>
            <a:r>
              <a:rPr lang="en-GB" dirty="0"/>
              <a:t> </a:t>
            </a:r>
            <a:r>
              <a:rPr lang="en-GB" dirty="0" err="1"/>
              <a:t>takav</a:t>
            </a:r>
            <a:r>
              <a:rPr lang="en-GB" dirty="0"/>
              <a:t> </a:t>
            </a:r>
            <a:r>
              <a:rPr lang="en-GB" dirty="0" err="1"/>
              <a:t>ukus</a:t>
            </a:r>
            <a:r>
              <a:rPr lang="en-GB" dirty="0"/>
              <a:t> – </a:t>
            </a:r>
            <a:r>
              <a:rPr lang="en-GB" dirty="0" err="1"/>
              <a:t>toksini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018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>
                <a:solidFill>
                  <a:schemeClr val="accent2"/>
                </a:solidFill>
              </a:rPr>
              <a:t>Osetljivost</a:t>
            </a:r>
            <a:r>
              <a:rPr lang="en-GB" b="1" dirty="0">
                <a:solidFill>
                  <a:schemeClr val="accent2"/>
                </a:solidFill>
              </a:rPr>
              <a:t> </a:t>
            </a:r>
            <a:r>
              <a:rPr lang="en-GB" b="1" dirty="0" err="1">
                <a:solidFill>
                  <a:schemeClr val="accent2"/>
                </a:solidFill>
              </a:rPr>
              <a:t>za</a:t>
            </a:r>
            <a:r>
              <a:rPr lang="en-GB" b="1" dirty="0">
                <a:solidFill>
                  <a:schemeClr val="accent2"/>
                </a:solidFill>
              </a:rPr>
              <a:t> </a:t>
            </a:r>
            <a:r>
              <a:rPr lang="en-GB" b="1" dirty="0" err="1">
                <a:solidFill>
                  <a:schemeClr val="accent2"/>
                </a:solidFill>
              </a:rPr>
              <a:t>miris</a:t>
            </a:r>
            <a:r>
              <a:rPr lang="en-GB" b="1" dirty="0">
                <a:solidFill>
                  <a:schemeClr val="accent2"/>
                </a:solidFill>
              </a:rPr>
              <a:t> (</a:t>
            </a:r>
            <a:r>
              <a:rPr lang="en-GB" b="1" dirty="0" err="1">
                <a:solidFill>
                  <a:schemeClr val="accent2"/>
                </a:solidFill>
              </a:rPr>
              <a:t>olfaktorna</a:t>
            </a:r>
            <a:r>
              <a:rPr lang="en-GB" b="1" dirty="0">
                <a:solidFill>
                  <a:schemeClr val="accent2"/>
                </a:solidFill>
              </a:rPr>
              <a:t> </a:t>
            </a:r>
            <a:r>
              <a:rPr lang="en-GB" b="1" dirty="0" err="1">
                <a:solidFill>
                  <a:schemeClr val="accent2"/>
                </a:solidFill>
              </a:rPr>
              <a:t>osetljivost</a:t>
            </a:r>
            <a:r>
              <a:rPr lang="en-GB" b="1" dirty="0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err="1"/>
              <a:t>Poput</a:t>
            </a:r>
            <a:r>
              <a:rPr lang="en-GB" dirty="0"/>
              <a:t> </a:t>
            </a:r>
            <a:r>
              <a:rPr lang="en-GB" dirty="0" err="1"/>
              <a:t>čula</a:t>
            </a:r>
            <a:r>
              <a:rPr lang="en-GB" dirty="0"/>
              <a:t> </a:t>
            </a:r>
            <a:r>
              <a:rPr lang="en-GB" dirty="0" err="1"/>
              <a:t>ukusa</a:t>
            </a:r>
            <a:r>
              <a:rPr lang="en-GB" dirty="0"/>
              <a:t>,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čulo</a:t>
            </a:r>
            <a:r>
              <a:rPr lang="en-GB" dirty="0"/>
              <a:t> </a:t>
            </a:r>
            <a:r>
              <a:rPr lang="en-GB" dirty="0" err="1"/>
              <a:t>mirisa</a:t>
            </a:r>
            <a:r>
              <a:rPr lang="en-GB" dirty="0"/>
              <a:t> je </a:t>
            </a:r>
            <a:r>
              <a:rPr lang="en-GB" dirty="0" err="1"/>
              <a:t>tzv.hemijsko</a:t>
            </a:r>
            <a:r>
              <a:rPr lang="en-GB" dirty="0"/>
              <a:t> </a:t>
            </a:r>
            <a:r>
              <a:rPr lang="en-GB" dirty="0" err="1"/>
              <a:t>čulo</a:t>
            </a:r>
            <a:r>
              <a:rPr lang="en-GB" dirty="0"/>
              <a:t> – </a:t>
            </a:r>
            <a:r>
              <a:rPr lang="en-GB" dirty="0" err="1"/>
              <a:t>receptori</a:t>
            </a:r>
            <a:r>
              <a:rPr lang="en-GB" dirty="0"/>
              <a:t> </a:t>
            </a:r>
            <a:r>
              <a:rPr lang="en-GB" dirty="0" err="1"/>
              <a:t>reaguju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hemijske</a:t>
            </a:r>
            <a:r>
              <a:rPr lang="en-GB" dirty="0"/>
              <a:t> </a:t>
            </a:r>
            <a:r>
              <a:rPr lang="en-GB" dirty="0" err="1"/>
              <a:t>supstance</a:t>
            </a:r>
            <a:endParaRPr lang="en-GB" dirty="0"/>
          </a:p>
          <a:p>
            <a:r>
              <a:rPr lang="en-GB" dirty="0" err="1"/>
              <a:t>Receptori</a:t>
            </a:r>
            <a:r>
              <a:rPr lang="en-GB" dirty="0"/>
              <a:t> se </a:t>
            </a:r>
            <a:r>
              <a:rPr lang="en-GB" dirty="0" err="1"/>
              <a:t>nalaze</a:t>
            </a:r>
            <a:r>
              <a:rPr lang="en-GB" dirty="0"/>
              <a:t> u </a:t>
            </a:r>
            <a:r>
              <a:rPr lang="en-GB" dirty="0" err="1"/>
              <a:t>mirisnom</a:t>
            </a:r>
            <a:r>
              <a:rPr lang="en-GB" dirty="0"/>
              <a:t> </a:t>
            </a:r>
            <a:r>
              <a:rPr lang="en-GB" dirty="0" err="1"/>
              <a:t>epitelu</a:t>
            </a:r>
            <a:r>
              <a:rPr lang="en-GB" dirty="0"/>
              <a:t> u </a:t>
            </a:r>
            <a:r>
              <a:rPr lang="en-GB" dirty="0" err="1"/>
              <a:t>vrhu</a:t>
            </a:r>
            <a:r>
              <a:rPr lang="en-GB" dirty="0"/>
              <a:t> </a:t>
            </a:r>
            <a:r>
              <a:rPr lang="en-GB" dirty="0" err="1"/>
              <a:t>nosne</a:t>
            </a:r>
            <a:r>
              <a:rPr lang="en-GB" dirty="0"/>
              <a:t> </a:t>
            </a:r>
            <a:r>
              <a:rPr lang="en-GB" dirty="0" err="1"/>
              <a:t>šupljine</a:t>
            </a:r>
            <a:endParaRPr lang="en-GB" dirty="0"/>
          </a:p>
          <a:p>
            <a:r>
              <a:rPr lang="en-GB" dirty="0" err="1"/>
              <a:t>Ključna</a:t>
            </a:r>
            <a:r>
              <a:rPr lang="en-GB" dirty="0"/>
              <a:t> </a:t>
            </a:r>
            <a:r>
              <a:rPr lang="en-GB" dirty="0" err="1"/>
              <a:t>karakteristika</a:t>
            </a:r>
            <a:r>
              <a:rPr lang="en-GB" dirty="0"/>
              <a:t> (</a:t>
            </a:r>
            <a:r>
              <a:rPr lang="en-GB" dirty="0" err="1"/>
              <a:t>adaptivna</a:t>
            </a:r>
            <a:r>
              <a:rPr lang="en-GB" dirty="0"/>
              <a:t>) – </a:t>
            </a:r>
            <a:r>
              <a:rPr lang="en-GB" dirty="0" err="1"/>
              <a:t>izuzetna</a:t>
            </a:r>
            <a:r>
              <a:rPr lang="en-GB" dirty="0"/>
              <a:t> </a:t>
            </a:r>
            <a:r>
              <a:rPr lang="en-GB" dirty="0" err="1"/>
              <a:t>osetljivost</a:t>
            </a:r>
            <a:r>
              <a:rPr lang="en-GB" dirty="0"/>
              <a:t>: </a:t>
            </a:r>
            <a:r>
              <a:rPr lang="en-GB" dirty="0" err="1"/>
              <a:t>neznatna</a:t>
            </a:r>
            <a:r>
              <a:rPr lang="en-GB" dirty="0"/>
              <a:t> </a:t>
            </a:r>
            <a:r>
              <a:rPr lang="en-GB" dirty="0" err="1"/>
              <a:t>količina</a:t>
            </a:r>
            <a:r>
              <a:rPr lang="en-GB" dirty="0"/>
              <a:t> </a:t>
            </a:r>
            <a:r>
              <a:rPr lang="en-GB" dirty="0" err="1"/>
              <a:t>mirisne</a:t>
            </a:r>
            <a:r>
              <a:rPr lang="en-GB" dirty="0"/>
              <a:t> </a:t>
            </a:r>
            <a:r>
              <a:rPr lang="en-GB" dirty="0" err="1"/>
              <a:t>supstance</a:t>
            </a:r>
            <a:r>
              <a:rPr lang="en-GB" dirty="0"/>
              <a:t>  u </a:t>
            </a:r>
            <a:r>
              <a:rPr lang="en-GB" dirty="0" err="1"/>
              <a:t>vazduhu</a:t>
            </a:r>
            <a:r>
              <a:rPr lang="en-GB" dirty="0"/>
              <a:t> </a:t>
            </a:r>
            <a:r>
              <a:rPr lang="en-GB" dirty="0" err="1"/>
              <a:t>može</a:t>
            </a:r>
            <a:r>
              <a:rPr lang="en-GB" dirty="0"/>
              <a:t> da </a:t>
            </a:r>
            <a:r>
              <a:rPr lang="en-GB" dirty="0" err="1"/>
              <a:t>dovede</a:t>
            </a:r>
            <a:r>
              <a:rPr lang="en-GB" dirty="0"/>
              <a:t> do </a:t>
            </a:r>
            <a:r>
              <a:rPr lang="en-GB" dirty="0" err="1"/>
              <a:t>pojave</a:t>
            </a:r>
            <a:r>
              <a:rPr lang="en-GB" dirty="0"/>
              <a:t> </a:t>
            </a:r>
            <a:r>
              <a:rPr lang="en-GB" dirty="0" err="1"/>
              <a:t>oseta</a:t>
            </a:r>
            <a:endParaRPr lang="en-GB" dirty="0"/>
          </a:p>
          <a:p>
            <a:r>
              <a:rPr lang="en-GB" dirty="0"/>
              <a:t>Po </a:t>
            </a:r>
            <a:r>
              <a:rPr lang="en-GB" dirty="0" err="1"/>
              <a:t>Heningovoj</a:t>
            </a:r>
            <a:r>
              <a:rPr lang="en-GB" dirty="0"/>
              <a:t> “</a:t>
            </a:r>
            <a:r>
              <a:rPr lang="en-GB" dirty="0" err="1"/>
              <a:t>prizmi</a:t>
            </a:r>
            <a:r>
              <a:rPr lang="en-GB" dirty="0"/>
              <a:t> </a:t>
            </a:r>
            <a:r>
              <a:rPr lang="en-GB" dirty="0" err="1"/>
              <a:t>mirisa</a:t>
            </a:r>
            <a:r>
              <a:rPr lang="en-GB" dirty="0"/>
              <a:t>” </a:t>
            </a:r>
            <a:r>
              <a:rPr lang="en-GB" dirty="0" err="1"/>
              <a:t>postoji</a:t>
            </a:r>
            <a:r>
              <a:rPr lang="en-GB" dirty="0"/>
              <a:t> 6 </a:t>
            </a:r>
            <a:r>
              <a:rPr lang="en-GB" dirty="0" err="1"/>
              <a:t>osnovnih</a:t>
            </a:r>
            <a:r>
              <a:rPr lang="en-GB" dirty="0"/>
              <a:t> </a:t>
            </a:r>
            <a:r>
              <a:rPr lang="en-GB" dirty="0" err="1"/>
              <a:t>mirisnih</a:t>
            </a:r>
            <a:r>
              <a:rPr lang="en-GB" dirty="0"/>
              <a:t> </a:t>
            </a:r>
            <a:r>
              <a:rPr lang="en-GB" dirty="0" err="1"/>
              <a:t>kvaliteta</a:t>
            </a:r>
            <a:r>
              <a:rPr lang="en-GB" dirty="0"/>
              <a:t>: </a:t>
            </a:r>
          </a:p>
          <a:p>
            <a:pPr lvl="1"/>
            <a:r>
              <a:rPr lang="en-GB" dirty="0" err="1"/>
              <a:t>začinski</a:t>
            </a:r>
            <a:r>
              <a:rPr lang="en-GB" dirty="0"/>
              <a:t>, </a:t>
            </a:r>
            <a:r>
              <a:rPr lang="en-GB" dirty="0" err="1"/>
              <a:t>cvetni</a:t>
            </a:r>
            <a:r>
              <a:rPr lang="en-GB" dirty="0"/>
              <a:t>, </a:t>
            </a:r>
            <a:r>
              <a:rPr lang="en-GB" dirty="0" err="1"/>
              <a:t>smolasti</a:t>
            </a:r>
            <a:r>
              <a:rPr lang="en-GB" dirty="0"/>
              <a:t>, </a:t>
            </a:r>
            <a:r>
              <a:rPr lang="en-GB" dirty="0" err="1"/>
              <a:t>voćni</a:t>
            </a:r>
            <a:r>
              <a:rPr lang="en-GB" dirty="0"/>
              <a:t>, </a:t>
            </a:r>
            <a:r>
              <a:rPr lang="en-GB" dirty="0" err="1"/>
              <a:t>zagoreli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truležni</a:t>
            </a:r>
            <a:endParaRPr lang="en-GB" dirty="0"/>
          </a:p>
          <a:p>
            <a:r>
              <a:rPr lang="en-GB" dirty="0" err="1"/>
              <a:t>Uticaj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emocije</a:t>
            </a:r>
            <a:r>
              <a:rPr lang="en-GB" dirty="0"/>
              <a:t>: </a:t>
            </a:r>
            <a:r>
              <a:rPr lang="en-GB" dirty="0" err="1"/>
              <a:t>prijatnost</a:t>
            </a:r>
            <a:r>
              <a:rPr lang="en-GB" dirty="0"/>
              <a:t>/</a:t>
            </a:r>
            <a:r>
              <a:rPr lang="en-GB" dirty="0" err="1"/>
              <a:t>neprijatnost</a:t>
            </a:r>
            <a:r>
              <a:rPr lang="en-GB" dirty="0"/>
              <a:t>, </a:t>
            </a:r>
            <a:r>
              <a:rPr lang="en-GB" dirty="0" err="1"/>
              <a:t>seksualna</a:t>
            </a:r>
            <a:r>
              <a:rPr lang="en-GB" dirty="0"/>
              <a:t> </a:t>
            </a:r>
            <a:r>
              <a:rPr lang="en-GB" dirty="0" err="1"/>
              <a:t>privlačnost</a:t>
            </a:r>
            <a:r>
              <a:rPr lang="en-GB" dirty="0"/>
              <a:t>/</a:t>
            </a:r>
            <a:r>
              <a:rPr lang="en-GB" dirty="0" err="1"/>
              <a:t>zainteresovanost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sl.</a:t>
            </a:r>
          </a:p>
          <a:p>
            <a:r>
              <a:rPr lang="en-GB" dirty="0" err="1"/>
              <a:t>Mirisni</a:t>
            </a:r>
            <a:r>
              <a:rPr lang="en-GB" dirty="0"/>
              <a:t> </a:t>
            </a:r>
            <a:r>
              <a:rPr lang="en-GB" dirty="0" err="1"/>
              <a:t>trag</a:t>
            </a:r>
            <a:r>
              <a:rPr lang="en-GB" dirty="0"/>
              <a:t> (</a:t>
            </a:r>
            <a:r>
              <a:rPr lang="en-GB" dirty="0" err="1"/>
              <a:t>pamćenje</a:t>
            </a:r>
            <a:r>
              <a:rPr lang="en-GB" dirty="0"/>
              <a:t>): </a:t>
            </a:r>
            <a:r>
              <a:rPr lang="en-GB" dirty="0" err="1"/>
              <a:t>bebe</a:t>
            </a:r>
            <a:r>
              <a:rPr lang="en-GB" dirty="0"/>
              <a:t> stare </a:t>
            </a:r>
            <a:r>
              <a:rPr lang="en-GB" dirty="0" err="1"/>
              <a:t>samo</a:t>
            </a:r>
            <a:r>
              <a:rPr lang="en-GB" dirty="0"/>
              <a:t> 6 </a:t>
            </a:r>
            <a:r>
              <a:rPr lang="en-GB" dirty="0" err="1"/>
              <a:t>dana</a:t>
            </a:r>
            <a:r>
              <a:rPr lang="en-GB" dirty="0"/>
              <a:t> </a:t>
            </a:r>
            <a:r>
              <a:rPr lang="en-GB" dirty="0" err="1"/>
              <a:t>mogu</a:t>
            </a:r>
            <a:r>
              <a:rPr lang="en-GB" dirty="0"/>
              <a:t> da </a:t>
            </a:r>
            <a:r>
              <a:rPr lang="en-GB" dirty="0" err="1"/>
              <a:t>razlikuju</a:t>
            </a:r>
            <a:r>
              <a:rPr lang="en-GB" dirty="0"/>
              <a:t> </a:t>
            </a:r>
            <a:r>
              <a:rPr lang="en-GB" dirty="0" err="1"/>
              <a:t>mirise</a:t>
            </a:r>
            <a:r>
              <a:rPr lang="en-GB" dirty="0"/>
              <a:t> </a:t>
            </a:r>
            <a:r>
              <a:rPr lang="en-GB" dirty="0" err="1"/>
              <a:t>svojih</a:t>
            </a:r>
            <a:r>
              <a:rPr lang="en-GB" dirty="0"/>
              <a:t> </a:t>
            </a:r>
            <a:r>
              <a:rPr lang="en-GB" dirty="0" err="1"/>
              <a:t>majki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4314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>
                <a:solidFill>
                  <a:schemeClr val="accent2"/>
                </a:solidFill>
              </a:rPr>
              <a:t>Slušna</a:t>
            </a:r>
            <a:r>
              <a:rPr lang="en-GB" b="1" dirty="0">
                <a:solidFill>
                  <a:schemeClr val="accent2"/>
                </a:solidFill>
              </a:rPr>
              <a:t> </a:t>
            </a:r>
            <a:r>
              <a:rPr lang="en-GB" b="1" dirty="0" err="1">
                <a:solidFill>
                  <a:schemeClr val="accent2"/>
                </a:solidFill>
              </a:rPr>
              <a:t>osetljivost</a:t>
            </a:r>
            <a:r>
              <a:rPr lang="en-GB" b="1" dirty="0">
                <a:solidFill>
                  <a:schemeClr val="accent2"/>
                </a:solidFill>
              </a:rPr>
              <a:t> (</a:t>
            </a:r>
            <a:r>
              <a:rPr lang="en-GB" b="1" dirty="0" err="1">
                <a:solidFill>
                  <a:schemeClr val="accent2"/>
                </a:solidFill>
              </a:rPr>
              <a:t>auditivna</a:t>
            </a:r>
            <a:r>
              <a:rPr lang="en-GB" b="1" dirty="0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000" dirty="0" err="1"/>
              <a:t>Receptori</a:t>
            </a:r>
            <a:r>
              <a:rPr lang="en-GB" sz="2000" dirty="0"/>
              <a:t>:  </a:t>
            </a:r>
            <a:r>
              <a:rPr lang="en-GB" sz="2000" dirty="0" err="1"/>
              <a:t>trepljaste</a:t>
            </a:r>
            <a:r>
              <a:rPr lang="en-GB" sz="2000" dirty="0"/>
              <a:t> </a:t>
            </a:r>
            <a:r>
              <a:rPr lang="en-GB" sz="2000" dirty="0" err="1"/>
              <a:t>ćelije</a:t>
            </a:r>
            <a:r>
              <a:rPr lang="en-GB" sz="2000" dirty="0"/>
              <a:t>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/>
              <a:t>bazilarnoj</a:t>
            </a:r>
            <a:r>
              <a:rPr lang="en-GB" sz="2000" dirty="0"/>
              <a:t> </a:t>
            </a:r>
            <a:r>
              <a:rPr lang="en-GB" sz="2000" dirty="0" err="1"/>
              <a:t>membrani</a:t>
            </a:r>
            <a:r>
              <a:rPr lang="en-GB" sz="2000" dirty="0"/>
              <a:t> u </a:t>
            </a:r>
            <a:r>
              <a:rPr lang="en-GB" sz="2000" dirty="0" err="1"/>
              <a:t>unutrašnjem</a:t>
            </a:r>
            <a:r>
              <a:rPr lang="en-GB" sz="2000" dirty="0"/>
              <a:t> </a:t>
            </a:r>
            <a:r>
              <a:rPr lang="en-GB" sz="2000" dirty="0" err="1"/>
              <a:t>uhu</a:t>
            </a:r>
            <a:r>
              <a:rPr lang="en-GB" sz="2000" dirty="0"/>
              <a:t> </a:t>
            </a:r>
          </a:p>
          <a:p>
            <a:r>
              <a:rPr lang="en-GB" sz="2000" dirty="0" err="1"/>
              <a:t>Odlike</a:t>
            </a:r>
            <a:r>
              <a:rPr lang="en-GB" sz="2000" dirty="0"/>
              <a:t> </a:t>
            </a:r>
            <a:r>
              <a:rPr lang="en-GB" sz="2000" dirty="0" err="1"/>
              <a:t>zvuka</a:t>
            </a:r>
            <a:r>
              <a:rPr lang="en-GB" sz="2000" dirty="0"/>
              <a:t>:</a:t>
            </a:r>
          </a:p>
          <a:p>
            <a:pPr lvl="1"/>
            <a:r>
              <a:rPr lang="en-GB" sz="1800" dirty="0" err="1"/>
              <a:t>Visina</a:t>
            </a:r>
            <a:r>
              <a:rPr lang="en-GB" sz="1800" dirty="0"/>
              <a:t> – </a:t>
            </a:r>
            <a:r>
              <a:rPr lang="en-GB" sz="1800" dirty="0" err="1"/>
              <a:t>zavisi</a:t>
            </a:r>
            <a:r>
              <a:rPr lang="en-GB" sz="1800" dirty="0"/>
              <a:t> od </a:t>
            </a:r>
            <a:r>
              <a:rPr lang="en-GB" sz="1800" dirty="0" err="1"/>
              <a:t>frekvencije</a:t>
            </a:r>
            <a:r>
              <a:rPr lang="en-GB" sz="1800" dirty="0"/>
              <a:t> </a:t>
            </a:r>
            <a:r>
              <a:rPr lang="en-GB" sz="1800" dirty="0" err="1"/>
              <a:t>zvučnih</a:t>
            </a:r>
            <a:r>
              <a:rPr lang="en-GB" sz="1800" dirty="0"/>
              <a:t> </a:t>
            </a:r>
            <a:r>
              <a:rPr lang="en-GB" sz="1800" dirty="0" err="1"/>
              <a:t>talasa</a:t>
            </a:r>
            <a:r>
              <a:rPr lang="en-GB" sz="1800" dirty="0"/>
              <a:t> (</a:t>
            </a:r>
            <a:r>
              <a:rPr lang="en-GB" sz="1800" dirty="0" err="1"/>
              <a:t>niske</a:t>
            </a:r>
            <a:r>
              <a:rPr lang="en-GB" sz="1800" dirty="0"/>
              <a:t> </a:t>
            </a:r>
            <a:r>
              <a:rPr lang="en-GB" sz="1800" dirty="0" err="1"/>
              <a:t>tonove</a:t>
            </a:r>
            <a:r>
              <a:rPr lang="en-GB" sz="1800" dirty="0"/>
              <a:t> </a:t>
            </a:r>
            <a:r>
              <a:rPr lang="en-GB" sz="1800" dirty="0" err="1"/>
              <a:t>izazivaju</a:t>
            </a:r>
            <a:r>
              <a:rPr lang="en-GB" sz="1800" dirty="0"/>
              <a:t> male </a:t>
            </a:r>
            <a:r>
              <a:rPr lang="en-GB" sz="1800" dirty="0" err="1"/>
              <a:t>frekvencije</a:t>
            </a:r>
            <a:r>
              <a:rPr lang="en-GB" sz="1800" dirty="0"/>
              <a:t>, </a:t>
            </a:r>
            <a:r>
              <a:rPr lang="en-GB" sz="1800" dirty="0" err="1"/>
              <a:t>visoke</a:t>
            </a:r>
            <a:r>
              <a:rPr lang="en-GB" sz="1800" dirty="0"/>
              <a:t> </a:t>
            </a:r>
            <a:r>
              <a:rPr lang="en-GB" sz="1800" dirty="0" err="1"/>
              <a:t>tonove</a:t>
            </a:r>
            <a:r>
              <a:rPr lang="en-GB" sz="1800" dirty="0"/>
              <a:t> </a:t>
            </a:r>
            <a:r>
              <a:rPr lang="en-GB" sz="1800" dirty="0" err="1"/>
              <a:t>izazivaju</a:t>
            </a:r>
            <a:r>
              <a:rPr lang="en-GB" sz="1800" dirty="0"/>
              <a:t> </a:t>
            </a:r>
            <a:r>
              <a:rPr lang="en-GB" sz="1800" dirty="0" err="1"/>
              <a:t>velike</a:t>
            </a:r>
            <a:r>
              <a:rPr lang="en-GB" sz="1800" dirty="0"/>
              <a:t> </a:t>
            </a:r>
            <a:r>
              <a:rPr lang="en-GB" sz="1800" dirty="0" err="1"/>
              <a:t>frekvencije</a:t>
            </a:r>
            <a:r>
              <a:rPr lang="en-GB" sz="1800" dirty="0"/>
              <a:t>)</a:t>
            </a:r>
          </a:p>
          <a:p>
            <a:pPr lvl="1"/>
            <a:r>
              <a:rPr lang="en-GB" sz="1800" dirty="0" err="1"/>
              <a:t>Jačina</a:t>
            </a:r>
            <a:r>
              <a:rPr lang="en-GB" sz="1800" dirty="0"/>
              <a:t> – </a:t>
            </a:r>
            <a:r>
              <a:rPr lang="en-GB" sz="1800" dirty="0" err="1"/>
              <a:t>zavisi</a:t>
            </a:r>
            <a:r>
              <a:rPr lang="en-GB" sz="1800" dirty="0"/>
              <a:t> </a:t>
            </a:r>
            <a:r>
              <a:rPr lang="en-GB" sz="1800" dirty="0" err="1"/>
              <a:t>prvenstveno</a:t>
            </a:r>
            <a:r>
              <a:rPr lang="en-GB" sz="1800" dirty="0"/>
              <a:t> od amplitude </a:t>
            </a:r>
            <a:r>
              <a:rPr lang="en-GB" sz="1800" dirty="0" err="1"/>
              <a:t>zvučnog</a:t>
            </a:r>
            <a:r>
              <a:rPr lang="en-GB" sz="1800" dirty="0"/>
              <a:t> </a:t>
            </a:r>
            <a:r>
              <a:rPr lang="en-GB" sz="1800" dirty="0" err="1"/>
              <a:t>talasa</a:t>
            </a:r>
            <a:endParaRPr lang="en-GB" sz="1800" dirty="0"/>
          </a:p>
          <a:p>
            <a:pPr lvl="1"/>
            <a:r>
              <a:rPr lang="en-GB" sz="1800" dirty="0" err="1"/>
              <a:t>Boja</a:t>
            </a:r>
            <a:r>
              <a:rPr lang="en-GB" sz="1800" dirty="0"/>
              <a:t> – </a:t>
            </a:r>
            <a:r>
              <a:rPr lang="en-GB" sz="1800" dirty="0" err="1"/>
              <a:t>zavisi</a:t>
            </a:r>
            <a:r>
              <a:rPr lang="en-GB" sz="1800" dirty="0"/>
              <a:t> od </a:t>
            </a:r>
            <a:r>
              <a:rPr lang="en-GB" sz="1800" dirty="0" err="1"/>
              <a:t>mešavine</a:t>
            </a:r>
            <a:r>
              <a:rPr lang="en-GB" sz="1800" dirty="0"/>
              <a:t> </a:t>
            </a:r>
            <a:r>
              <a:rPr lang="en-GB" sz="1800" dirty="0" err="1"/>
              <a:t>zvučnih</a:t>
            </a:r>
            <a:r>
              <a:rPr lang="en-GB" sz="1800" dirty="0"/>
              <a:t> </a:t>
            </a:r>
            <a:r>
              <a:rPr lang="en-GB" sz="1800" dirty="0" err="1"/>
              <a:t>talasa</a:t>
            </a:r>
            <a:endParaRPr lang="en-GB" sz="1800" dirty="0"/>
          </a:p>
          <a:p>
            <a:r>
              <a:rPr lang="en-GB" sz="2000" dirty="0" err="1"/>
              <a:t>Ljudsko</a:t>
            </a:r>
            <a:r>
              <a:rPr lang="en-GB" sz="2000" dirty="0"/>
              <a:t> </a:t>
            </a:r>
            <a:r>
              <a:rPr lang="en-GB" sz="2000" dirty="0" err="1"/>
              <a:t>uho</a:t>
            </a:r>
            <a:r>
              <a:rPr lang="en-GB" sz="2000" dirty="0"/>
              <a:t> </a:t>
            </a:r>
            <a:r>
              <a:rPr lang="en-GB" sz="2000" dirty="0" err="1"/>
              <a:t>registruje</a:t>
            </a:r>
            <a:r>
              <a:rPr lang="en-GB" sz="2000" dirty="0"/>
              <a:t> </a:t>
            </a:r>
            <a:r>
              <a:rPr lang="en-GB" sz="2000" dirty="0" err="1"/>
              <a:t>zvučne</a:t>
            </a:r>
            <a:r>
              <a:rPr lang="en-GB" sz="2000" dirty="0"/>
              <a:t> </a:t>
            </a:r>
            <a:r>
              <a:rPr lang="en-GB" sz="2000" dirty="0" err="1"/>
              <a:t>talase</a:t>
            </a:r>
            <a:r>
              <a:rPr lang="en-GB" sz="2000" dirty="0"/>
              <a:t> </a:t>
            </a:r>
            <a:r>
              <a:rPr lang="en-GB" sz="2000" dirty="0" err="1"/>
              <a:t>između</a:t>
            </a:r>
            <a:r>
              <a:rPr lang="en-GB" sz="2000" dirty="0"/>
              <a:t> 20Hz </a:t>
            </a:r>
            <a:r>
              <a:rPr lang="en-GB" sz="2000" dirty="0" err="1"/>
              <a:t>i</a:t>
            </a:r>
            <a:r>
              <a:rPr lang="en-GB" sz="2000" dirty="0"/>
              <a:t> 20000Hz,a </a:t>
            </a:r>
            <a:r>
              <a:rPr lang="en-GB" sz="2000" dirty="0" err="1"/>
              <a:t>najosetljivije</a:t>
            </a:r>
            <a:r>
              <a:rPr lang="en-GB" sz="2000" dirty="0"/>
              <a:t> je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/>
              <a:t>tonove</a:t>
            </a:r>
            <a:r>
              <a:rPr lang="en-GB" sz="2000" dirty="0"/>
              <a:t> </a:t>
            </a:r>
            <a:r>
              <a:rPr lang="en-GB" sz="2000" dirty="0" err="1"/>
              <a:t>između</a:t>
            </a:r>
            <a:r>
              <a:rPr lang="en-GB" sz="2000" dirty="0"/>
              <a:t> 500 </a:t>
            </a:r>
            <a:r>
              <a:rPr lang="en-GB" sz="2000" dirty="0" err="1"/>
              <a:t>i</a:t>
            </a:r>
            <a:r>
              <a:rPr lang="en-GB" sz="2000" dirty="0"/>
              <a:t> 4000 Hz</a:t>
            </a:r>
          </a:p>
          <a:p>
            <a:r>
              <a:rPr lang="en-GB" sz="2000" dirty="0" err="1"/>
              <a:t>Teorije</a:t>
            </a:r>
            <a:r>
              <a:rPr lang="en-GB" sz="2000" dirty="0"/>
              <a:t> </a:t>
            </a:r>
            <a:r>
              <a:rPr lang="en-GB" sz="2000" dirty="0" err="1"/>
              <a:t>sluha</a:t>
            </a:r>
            <a:r>
              <a:rPr lang="en-GB" sz="2000" dirty="0"/>
              <a:t>: </a:t>
            </a:r>
          </a:p>
          <a:p>
            <a:pPr lvl="1"/>
            <a:r>
              <a:rPr lang="en-GB" sz="1800" dirty="0" err="1"/>
              <a:t>Teorija</a:t>
            </a:r>
            <a:r>
              <a:rPr lang="en-GB" sz="1800" dirty="0"/>
              <a:t> </a:t>
            </a:r>
            <a:r>
              <a:rPr lang="en-GB" sz="1800" dirty="0" err="1"/>
              <a:t>mesta</a:t>
            </a:r>
            <a:r>
              <a:rPr lang="en-GB" sz="1800" dirty="0"/>
              <a:t> (</a:t>
            </a:r>
            <a:r>
              <a:rPr lang="en-GB" sz="1800" dirty="0" err="1"/>
              <a:t>Helmholc</a:t>
            </a:r>
            <a:r>
              <a:rPr lang="en-GB" sz="1800" dirty="0"/>
              <a:t>, 19.vek) – u </a:t>
            </a:r>
            <a:r>
              <a:rPr lang="en-GB" sz="1800" dirty="0" err="1"/>
              <a:t>zavisnosti</a:t>
            </a:r>
            <a:r>
              <a:rPr lang="en-GB" sz="1800" dirty="0"/>
              <a:t> od </a:t>
            </a:r>
            <a:r>
              <a:rPr lang="en-GB" sz="1800" dirty="0" err="1"/>
              <a:t>frekvencije</a:t>
            </a:r>
            <a:r>
              <a:rPr lang="en-GB" sz="1800" dirty="0"/>
              <a:t> </a:t>
            </a:r>
            <a:r>
              <a:rPr lang="en-GB" sz="1800" dirty="0" err="1"/>
              <a:t>zvuka</a:t>
            </a:r>
            <a:r>
              <a:rPr lang="en-GB" sz="1800" dirty="0"/>
              <a:t>, </a:t>
            </a:r>
            <a:r>
              <a:rPr lang="en-GB" sz="1800" dirty="0" err="1"/>
              <a:t>različita</a:t>
            </a:r>
            <a:r>
              <a:rPr lang="en-GB" sz="1800" dirty="0"/>
              <a:t> </a:t>
            </a:r>
            <a:r>
              <a:rPr lang="en-GB" sz="1800" dirty="0" err="1"/>
              <a:t>mesta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bazilarnoj</a:t>
            </a:r>
            <a:r>
              <a:rPr lang="en-GB" sz="1800" dirty="0"/>
              <a:t> </a:t>
            </a:r>
            <a:r>
              <a:rPr lang="en-GB" sz="1800" dirty="0" err="1"/>
              <a:t>membrani</a:t>
            </a:r>
            <a:r>
              <a:rPr lang="en-GB" sz="1800" dirty="0"/>
              <a:t> se </a:t>
            </a:r>
            <a:r>
              <a:rPr lang="en-GB" sz="1800" dirty="0" err="1"/>
              <a:t>aktiviraju</a:t>
            </a:r>
            <a:endParaRPr lang="en-GB" sz="1800" dirty="0"/>
          </a:p>
          <a:p>
            <a:pPr lvl="1"/>
            <a:r>
              <a:rPr lang="en-GB" sz="1800" dirty="0" err="1"/>
              <a:t>Teorija</a:t>
            </a:r>
            <a:r>
              <a:rPr lang="en-GB" sz="1800" dirty="0"/>
              <a:t> </a:t>
            </a:r>
            <a:r>
              <a:rPr lang="en-GB" sz="1800" dirty="0" err="1"/>
              <a:t>frekvencije</a:t>
            </a:r>
            <a:r>
              <a:rPr lang="en-GB" sz="1800" dirty="0"/>
              <a:t> – </a:t>
            </a:r>
            <a:r>
              <a:rPr lang="en-GB" sz="1800" dirty="0" err="1"/>
              <a:t>receptori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bazilarnoj</a:t>
            </a:r>
            <a:r>
              <a:rPr lang="en-GB" sz="1800" dirty="0"/>
              <a:t> </a:t>
            </a:r>
            <a:r>
              <a:rPr lang="en-GB" sz="1800" dirty="0" err="1"/>
              <a:t>membrani</a:t>
            </a:r>
            <a:r>
              <a:rPr lang="en-GB" sz="1800" dirty="0"/>
              <a:t> </a:t>
            </a:r>
            <a:r>
              <a:rPr lang="en-GB" sz="1800" dirty="0" err="1"/>
              <a:t>proizvode</a:t>
            </a:r>
            <a:r>
              <a:rPr lang="en-GB" sz="1800" dirty="0"/>
              <a:t> </a:t>
            </a:r>
            <a:r>
              <a:rPr lang="en-GB" sz="1800" dirty="0" err="1"/>
              <a:t>nervne</a:t>
            </a:r>
            <a:r>
              <a:rPr lang="en-GB" sz="1800" dirty="0"/>
              <a:t> impulse </a:t>
            </a:r>
            <a:r>
              <a:rPr lang="en-GB" sz="1800" dirty="0" err="1"/>
              <a:t>koji</a:t>
            </a:r>
            <a:r>
              <a:rPr lang="en-GB" sz="1800" dirty="0"/>
              <a:t> </a:t>
            </a:r>
            <a:r>
              <a:rPr lang="en-GB" sz="1800" dirty="0" err="1"/>
              <a:t>odgovaraju</a:t>
            </a:r>
            <a:r>
              <a:rPr lang="en-GB" sz="1800" dirty="0"/>
              <a:t> </a:t>
            </a:r>
            <a:r>
              <a:rPr lang="en-GB" sz="1800" dirty="0" err="1"/>
              <a:t>frekvenciji</a:t>
            </a:r>
            <a:r>
              <a:rPr lang="en-GB" sz="1800" dirty="0"/>
              <a:t> </a:t>
            </a:r>
            <a:r>
              <a:rPr lang="en-GB" sz="1800" dirty="0" err="1"/>
              <a:t>ulaznog</a:t>
            </a:r>
            <a:r>
              <a:rPr lang="en-GB" sz="1800" dirty="0"/>
              <a:t> </a:t>
            </a:r>
            <a:r>
              <a:rPr lang="en-GB" sz="1800" dirty="0" err="1"/>
              <a:t>tona</a:t>
            </a:r>
            <a:r>
              <a:rPr lang="en-GB" sz="1800" dirty="0"/>
              <a:t>. </a:t>
            </a:r>
            <a:r>
              <a:rPr lang="en-GB" sz="1800" dirty="0" err="1"/>
              <a:t>Ograničenje</a:t>
            </a:r>
            <a:r>
              <a:rPr lang="en-GB" sz="1800" dirty="0"/>
              <a:t>: </a:t>
            </a:r>
            <a:r>
              <a:rPr lang="en-GB" sz="1800" dirty="0" err="1"/>
              <a:t>pojedinačni</a:t>
            </a:r>
            <a:r>
              <a:rPr lang="en-GB" sz="1800" dirty="0"/>
              <a:t> neuron </a:t>
            </a:r>
            <a:r>
              <a:rPr lang="en-GB" sz="1800" dirty="0" err="1"/>
              <a:t>može</a:t>
            </a:r>
            <a:r>
              <a:rPr lang="en-GB" sz="1800" dirty="0"/>
              <a:t> da </a:t>
            </a:r>
            <a:r>
              <a:rPr lang="en-GB" sz="1800" dirty="0" err="1"/>
              <a:t>prenese</a:t>
            </a:r>
            <a:r>
              <a:rPr lang="en-GB" sz="1800" dirty="0"/>
              <a:t> </a:t>
            </a:r>
            <a:r>
              <a:rPr lang="en-GB" sz="1800" dirty="0" err="1"/>
              <a:t>najviše</a:t>
            </a:r>
            <a:r>
              <a:rPr lang="en-GB" sz="1800" dirty="0"/>
              <a:t> 1000 </a:t>
            </a:r>
            <a:r>
              <a:rPr lang="en-GB" sz="1800" dirty="0" err="1"/>
              <a:t>impulsa</a:t>
            </a:r>
            <a:r>
              <a:rPr lang="en-GB" sz="1800" dirty="0"/>
              <a:t> u </a:t>
            </a:r>
            <a:r>
              <a:rPr lang="en-GB" sz="1800" dirty="0" err="1"/>
              <a:t>sekundi</a:t>
            </a:r>
            <a:r>
              <a:rPr lang="en-GB" sz="1800" dirty="0"/>
              <a:t> (1000Hz). </a:t>
            </a:r>
            <a:r>
              <a:rPr lang="en-GB" sz="1800" dirty="0" err="1"/>
              <a:t>Dopuna</a:t>
            </a:r>
            <a:r>
              <a:rPr lang="en-GB" sz="1800" dirty="0"/>
              <a:t> </a:t>
            </a:r>
            <a:r>
              <a:rPr lang="en-GB" sz="1800" dirty="0" err="1"/>
              <a:t>teorije</a:t>
            </a:r>
            <a:r>
              <a:rPr lang="en-GB" sz="1800" dirty="0"/>
              <a:t>: </a:t>
            </a:r>
            <a:r>
              <a:rPr lang="en-GB" sz="1800" dirty="0" err="1"/>
              <a:t>princip</a:t>
            </a:r>
            <a:r>
              <a:rPr lang="en-GB" sz="1800" dirty="0"/>
              <a:t> </a:t>
            </a:r>
            <a:r>
              <a:rPr lang="en-GB" sz="1800" dirty="0" err="1"/>
              <a:t>plotuna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996036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>
                <a:solidFill>
                  <a:schemeClr val="accent2"/>
                </a:solidFill>
              </a:rPr>
              <a:t>Vizuelna</a:t>
            </a:r>
            <a:r>
              <a:rPr lang="en-GB" b="1" dirty="0">
                <a:solidFill>
                  <a:schemeClr val="accent2"/>
                </a:solidFill>
              </a:rPr>
              <a:t> </a:t>
            </a:r>
            <a:r>
              <a:rPr lang="en-GB" b="1" dirty="0" err="1">
                <a:solidFill>
                  <a:schemeClr val="accent2"/>
                </a:solidFill>
              </a:rPr>
              <a:t>osetljivost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Fotoreceptori</a:t>
            </a:r>
            <a:r>
              <a:rPr lang="en-GB" dirty="0"/>
              <a:t> se </a:t>
            </a:r>
            <a:r>
              <a:rPr lang="en-GB" dirty="0" err="1"/>
              <a:t>nalaze</a:t>
            </a:r>
            <a:r>
              <a:rPr lang="en-GB" dirty="0"/>
              <a:t> u </a:t>
            </a:r>
            <a:r>
              <a:rPr lang="en-GB" dirty="0" err="1"/>
              <a:t>mrežnjači</a:t>
            </a:r>
            <a:r>
              <a:rPr lang="en-GB" dirty="0"/>
              <a:t>, </a:t>
            </a:r>
            <a:r>
              <a:rPr lang="en-GB" dirty="0" err="1"/>
              <a:t>ima</a:t>
            </a:r>
            <a:r>
              <a:rPr lang="en-GB" dirty="0"/>
              <a:t> </a:t>
            </a:r>
            <a:r>
              <a:rPr lang="en-GB" dirty="0" err="1"/>
              <a:t>ih</a:t>
            </a:r>
            <a:r>
              <a:rPr lang="en-GB" dirty="0"/>
              <a:t> </a:t>
            </a:r>
            <a:r>
              <a:rPr lang="en-GB" dirty="0" err="1"/>
              <a:t>oko</a:t>
            </a:r>
            <a:r>
              <a:rPr lang="en-GB" dirty="0"/>
              <a:t> 125 </a:t>
            </a:r>
            <a:r>
              <a:rPr lang="en-GB" dirty="0" err="1"/>
              <a:t>miliona</a:t>
            </a:r>
            <a:endParaRPr lang="en-GB" dirty="0"/>
          </a:p>
          <a:p>
            <a:pPr lvl="1"/>
            <a:r>
              <a:rPr lang="en-GB" dirty="0" err="1"/>
              <a:t>Štapići</a:t>
            </a:r>
            <a:r>
              <a:rPr lang="en-GB" dirty="0"/>
              <a:t> – </a:t>
            </a:r>
            <a:r>
              <a:rPr lang="en-GB" dirty="0" err="1"/>
              <a:t>ima</a:t>
            </a:r>
            <a:r>
              <a:rPr lang="en-GB" dirty="0"/>
              <a:t> </a:t>
            </a:r>
            <a:r>
              <a:rPr lang="en-GB" dirty="0" err="1"/>
              <a:t>ih</a:t>
            </a:r>
            <a:r>
              <a:rPr lang="en-GB" dirty="0"/>
              <a:t> </a:t>
            </a:r>
            <a:r>
              <a:rPr lang="en-GB" dirty="0" err="1"/>
              <a:t>znatno</a:t>
            </a:r>
            <a:r>
              <a:rPr lang="en-GB" dirty="0"/>
              <a:t> </a:t>
            </a:r>
            <a:r>
              <a:rPr lang="en-GB" dirty="0" err="1"/>
              <a:t>više</a:t>
            </a:r>
            <a:r>
              <a:rPr lang="en-GB" dirty="0"/>
              <a:t>, </a:t>
            </a:r>
            <a:r>
              <a:rPr lang="en-GB" dirty="0" err="1"/>
              <a:t>osetljiviji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osvetljenost</a:t>
            </a:r>
            <a:r>
              <a:rPr lang="en-GB" dirty="0"/>
              <a:t>, </a:t>
            </a:r>
            <a:r>
              <a:rPr lang="en-GB" dirty="0" err="1"/>
              <a:t>daju</a:t>
            </a:r>
            <a:r>
              <a:rPr lang="en-GB" dirty="0"/>
              <a:t> </a:t>
            </a:r>
            <a:r>
              <a:rPr lang="en-GB" dirty="0" err="1"/>
              <a:t>doživljaj</a:t>
            </a:r>
            <a:r>
              <a:rPr lang="en-GB" dirty="0"/>
              <a:t> </a:t>
            </a:r>
            <a:r>
              <a:rPr lang="en-GB" dirty="0" err="1"/>
              <a:t>svetline</a:t>
            </a:r>
            <a:endParaRPr lang="en-GB" dirty="0"/>
          </a:p>
          <a:p>
            <a:pPr lvl="1"/>
            <a:r>
              <a:rPr lang="en-GB" dirty="0" err="1"/>
              <a:t>Čepići</a:t>
            </a:r>
            <a:r>
              <a:rPr lang="en-GB" dirty="0"/>
              <a:t> – </a:t>
            </a:r>
            <a:r>
              <a:rPr lang="en-GB" dirty="0" err="1"/>
              <a:t>njihov</a:t>
            </a:r>
            <a:r>
              <a:rPr lang="en-GB" dirty="0"/>
              <a:t> </a:t>
            </a:r>
            <a:r>
              <a:rPr lang="en-GB" dirty="0" err="1"/>
              <a:t>broj</a:t>
            </a:r>
            <a:r>
              <a:rPr lang="en-GB" dirty="0"/>
              <a:t> </a:t>
            </a:r>
            <a:r>
              <a:rPr lang="en-GB" dirty="0" err="1"/>
              <a:t>opada</a:t>
            </a:r>
            <a:r>
              <a:rPr lang="en-GB" dirty="0"/>
              <a:t> </a:t>
            </a:r>
            <a:r>
              <a:rPr lang="en-GB" dirty="0" err="1"/>
              <a:t>sa</a:t>
            </a:r>
            <a:r>
              <a:rPr lang="en-GB" dirty="0"/>
              <a:t> </a:t>
            </a:r>
            <a:r>
              <a:rPr lang="en-GB" dirty="0" err="1"/>
              <a:t>udaljenošću</a:t>
            </a:r>
            <a:r>
              <a:rPr lang="en-GB" dirty="0"/>
              <a:t> od </a:t>
            </a:r>
            <a:r>
              <a:rPr lang="en-GB" dirty="0" err="1"/>
              <a:t>centra</a:t>
            </a:r>
            <a:r>
              <a:rPr lang="en-GB" dirty="0"/>
              <a:t> </a:t>
            </a:r>
            <a:r>
              <a:rPr lang="en-GB" dirty="0" err="1"/>
              <a:t>mrežnjače</a:t>
            </a:r>
            <a:r>
              <a:rPr lang="en-GB" dirty="0"/>
              <a:t>, </a:t>
            </a:r>
            <a:r>
              <a:rPr lang="en-GB" dirty="0" err="1"/>
              <a:t>učestvuju</a:t>
            </a:r>
            <a:r>
              <a:rPr lang="en-GB" dirty="0"/>
              <a:t> u </a:t>
            </a:r>
            <a:r>
              <a:rPr lang="en-GB" dirty="0" err="1"/>
              <a:t>opažanju</a:t>
            </a:r>
            <a:r>
              <a:rPr lang="en-GB" dirty="0"/>
              <a:t> </a:t>
            </a:r>
            <a:r>
              <a:rPr lang="en-GB" dirty="0" err="1"/>
              <a:t>boja</a:t>
            </a:r>
            <a:endParaRPr lang="en-GB" dirty="0"/>
          </a:p>
          <a:p>
            <a:pPr lvl="1"/>
            <a:r>
              <a:rPr lang="en-GB" dirty="0" err="1"/>
              <a:t>Adaptacija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mrak</a:t>
            </a:r>
            <a:r>
              <a:rPr lang="en-GB" dirty="0"/>
              <a:t>: </a:t>
            </a:r>
            <a:r>
              <a:rPr lang="en-GB" dirty="0" err="1"/>
              <a:t>pojava</a:t>
            </a:r>
            <a:r>
              <a:rPr lang="en-GB" dirty="0"/>
              <a:t> </a:t>
            </a:r>
            <a:r>
              <a:rPr lang="en-GB" dirty="0" err="1"/>
              <a:t>pojačane</a:t>
            </a:r>
            <a:r>
              <a:rPr lang="en-GB" dirty="0"/>
              <a:t> </a:t>
            </a:r>
            <a:r>
              <a:rPr lang="en-GB" dirty="0" err="1"/>
              <a:t>vizuelne</a:t>
            </a:r>
            <a:r>
              <a:rPr lang="en-GB" dirty="0"/>
              <a:t> </a:t>
            </a:r>
            <a:r>
              <a:rPr lang="en-GB" dirty="0" err="1"/>
              <a:t>osetljivosti</a:t>
            </a:r>
            <a:r>
              <a:rPr lang="en-GB" dirty="0"/>
              <a:t> u </a:t>
            </a:r>
            <a:r>
              <a:rPr lang="en-GB" dirty="0" err="1"/>
              <a:t>mračnim</a:t>
            </a:r>
            <a:r>
              <a:rPr lang="en-GB" dirty="0"/>
              <a:t> </a:t>
            </a:r>
            <a:r>
              <a:rPr lang="en-GB" dirty="0" err="1"/>
              <a:t>uslovima</a:t>
            </a:r>
            <a:endParaRPr lang="en-GB" dirty="0"/>
          </a:p>
          <a:p>
            <a:pPr lvl="2"/>
            <a:r>
              <a:rPr lang="en-GB" dirty="0" err="1"/>
              <a:t>Čepići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štapići</a:t>
            </a:r>
            <a:r>
              <a:rPr lang="en-GB" dirty="0"/>
              <a:t> se </a:t>
            </a:r>
            <a:r>
              <a:rPr lang="en-GB" dirty="0" err="1"/>
              <a:t>adaptiraju</a:t>
            </a:r>
            <a:r>
              <a:rPr lang="en-GB" dirty="0"/>
              <a:t> </a:t>
            </a:r>
            <a:r>
              <a:rPr lang="en-GB" dirty="0" err="1"/>
              <a:t>različitom</a:t>
            </a:r>
            <a:r>
              <a:rPr lang="en-GB" dirty="0"/>
              <a:t> </a:t>
            </a:r>
            <a:r>
              <a:rPr lang="en-GB" dirty="0" err="1"/>
              <a:t>brzinom</a:t>
            </a:r>
            <a:r>
              <a:rPr lang="en-GB" dirty="0"/>
              <a:t>; </a:t>
            </a:r>
            <a:r>
              <a:rPr lang="en-GB" dirty="0" err="1"/>
              <a:t>njihova</a:t>
            </a:r>
            <a:r>
              <a:rPr lang="en-GB" dirty="0"/>
              <a:t> </a:t>
            </a:r>
            <a:r>
              <a:rPr lang="en-GB" dirty="0" err="1"/>
              <a:t>uloga</a:t>
            </a:r>
            <a:r>
              <a:rPr lang="en-GB" dirty="0"/>
              <a:t> u </a:t>
            </a:r>
            <a:r>
              <a:rPr lang="en-GB" dirty="0" err="1"/>
              <a:t>noćnom</a:t>
            </a:r>
            <a:r>
              <a:rPr lang="en-GB" dirty="0"/>
              <a:t> </a:t>
            </a:r>
            <a:r>
              <a:rPr lang="en-GB" dirty="0" err="1"/>
              <a:t>viđenju</a:t>
            </a:r>
            <a:r>
              <a:rPr lang="en-GB" dirty="0"/>
              <a:t> </a:t>
            </a:r>
            <a:r>
              <a:rPr lang="en-GB" dirty="0" err="1"/>
              <a:t>nije</a:t>
            </a:r>
            <a:r>
              <a:rPr lang="en-GB" dirty="0"/>
              <a:t> </a:t>
            </a:r>
            <a:r>
              <a:rPr lang="en-GB" dirty="0" err="1"/>
              <a:t>ista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3743576"/>
      </p:ext>
    </p:extLst>
  </p:cSld>
  <p:clrMapOvr>
    <a:masterClrMapping/>
  </p:clrMapOvr>
</p:sld>
</file>

<file path=ppt/theme/theme1.xml><?xml version="1.0" encoding="utf-8"?>
<a:theme xmlns:a="http://schemas.openxmlformats.org/drawingml/2006/main" name="Osnovna">
  <a:themeElements>
    <a:clrScheme name="Osnovna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Osnovna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snovna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Osnova</Template>
  <TotalTime>730</TotalTime>
  <Words>1652</Words>
  <Application>Microsoft Office PowerPoint</Application>
  <PresentationFormat>Široki ekran</PresentationFormat>
  <Paragraphs>193</Paragraphs>
  <Slides>34</Slides>
  <Notes>0</Notes>
  <HiddenSlides>0</HiddenSlides>
  <MMClips>0</MMClips>
  <ScaleCrop>false</ScaleCrop>
  <HeadingPairs>
    <vt:vector size="6" baseType="variant">
      <vt:variant>
        <vt:lpstr>Korišćeni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34</vt:i4>
      </vt:variant>
    </vt:vector>
  </HeadingPairs>
  <TitlesOfParts>
    <vt:vector size="39" baseType="lpstr">
      <vt:lpstr>Arial</vt:lpstr>
      <vt:lpstr>Corbel</vt:lpstr>
      <vt:lpstr>Georgia</vt:lpstr>
      <vt:lpstr>Verdana</vt:lpstr>
      <vt:lpstr>Osnovna</vt:lpstr>
      <vt:lpstr>OPAŽANJE</vt:lpstr>
      <vt:lpstr>Oset ili opažaj?</vt:lpstr>
      <vt:lpstr>Čulni sistemi</vt:lpstr>
      <vt:lpstr>Čulna adaptacija</vt:lpstr>
      <vt:lpstr>Kožna osetljivost</vt:lpstr>
      <vt:lpstr>Osetljivost za ukus (gustativna osetljivost)</vt:lpstr>
      <vt:lpstr>Osetljivost za miris (olfaktorna osetljivost)</vt:lpstr>
      <vt:lpstr>Slušna osetljivost (auditivna)</vt:lpstr>
      <vt:lpstr>Vizuelna osetljivost</vt:lpstr>
      <vt:lpstr>Opažanje dubine</vt:lpstr>
      <vt:lpstr>Opažanje dubine</vt:lpstr>
      <vt:lpstr>Opažanje dubine</vt:lpstr>
      <vt:lpstr>Konstelacioni faktori opažanja  (zakoni grupisanja draži)</vt:lpstr>
      <vt:lpstr>PowerPoint prezentacija</vt:lpstr>
      <vt:lpstr>Figura i pozadina</vt:lpstr>
      <vt:lpstr>Osobenosti figure</vt:lpstr>
      <vt:lpstr>Osobenosti pozadine</vt:lpstr>
      <vt:lpstr>Dvostruke slike</vt:lpstr>
      <vt:lpstr>PowerPoint prezentacija</vt:lpstr>
      <vt:lpstr>Iluzije</vt:lpstr>
      <vt:lpstr>PowerPoint prezentacija</vt:lpstr>
      <vt:lpstr>PowerPoint prezentacija</vt:lpstr>
      <vt:lpstr>Opažanje oblika</vt:lpstr>
      <vt:lpstr>Opažanje pokreta</vt:lpstr>
      <vt:lpstr>Fi- fenomen</vt:lpstr>
      <vt:lpstr>PowerPoint prezentacija</vt:lpstr>
      <vt:lpstr>Opažanje vremena</vt:lpstr>
      <vt:lpstr>Unutrašnji činioci opažanja</vt:lpstr>
      <vt:lpstr>PowerPoint prezentacija</vt:lpstr>
      <vt:lpstr>Poremećaji opažanja</vt:lpstr>
      <vt:lpstr>Halucinacije</vt:lpstr>
      <vt:lpstr>Pažnja</vt:lpstr>
      <vt:lpstr>Karakteristike pažnje</vt:lpstr>
      <vt:lpstr>Činioci pažnje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OPAŽANJE</dc:title>
  <dc:creator>Luka M</dc:creator>
  <cp:lastModifiedBy>Luka M</cp:lastModifiedBy>
  <cp:revision>32</cp:revision>
  <dcterms:created xsi:type="dcterms:W3CDTF">2014-11-03T18:45:57Z</dcterms:created>
  <dcterms:modified xsi:type="dcterms:W3CDTF">2016-11-22T13:28:14Z</dcterms:modified>
</cp:coreProperties>
</file>