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56" r:id="rId2"/>
    <p:sldId id="260" r:id="rId3"/>
    <p:sldId id="268" r:id="rId4"/>
    <p:sldId id="269" r:id="rId5"/>
    <p:sldId id="264" r:id="rId6"/>
    <p:sldId id="265" r:id="rId7"/>
    <p:sldId id="294" r:id="rId8"/>
    <p:sldId id="270" r:id="rId9"/>
    <p:sldId id="274" r:id="rId10"/>
    <p:sldId id="275" r:id="rId11"/>
    <p:sldId id="277" r:id="rId12"/>
    <p:sldId id="279" r:id="rId13"/>
    <p:sldId id="280" r:id="rId14"/>
    <p:sldId id="278" r:id="rId15"/>
    <p:sldId id="262" r:id="rId16"/>
    <p:sldId id="281" r:id="rId17"/>
    <p:sldId id="282" r:id="rId18"/>
    <p:sldId id="283" r:id="rId19"/>
    <p:sldId id="284" r:id="rId20"/>
    <p:sldId id="285" r:id="rId21"/>
    <p:sldId id="286" r:id="rId22"/>
    <p:sldId id="259" r:id="rId23"/>
    <p:sldId id="287" r:id="rId24"/>
    <p:sldId id="288" r:id="rId25"/>
    <p:sldId id="289" r:id="rId26"/>
    <p:sldId id="261" r:id="rId27"/>
    <p:sldId id="290" r:id="rId28"/>
    <p:sldId id="291" r:id="rId29"/>
    <p:sldId id="292" r:id="rId30"/>
    <p:sldId id="293" r:id="rId31"/>
    <p:sldId id="263" r:id="rId32"/>
    <p:sldId id="266" r:id="rId33"/>
    <p:sldId id="267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F2F2CA-A886-4C97-B5DC-85A50638FADA}" type="datetimeFigureOut">
              <a:rPr lang="en-US" smtClean="0"/>
              <a:pPr/>
              <a:t>12/4/2015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EC32F0-470A-40D0-A71A-6D20443E69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2156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86F33E-E977-479E-BB43-5C2C9ABA6912}" type="slidenum">
              <a:rPr lang="hr-HR" smtClean="0"/>
              <a:pPr/>
              <a:t>9</a:t>
            </a:fld>
            <a:endParaRPr lang="hr-HR" smtClean="0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/>
          </a:p>
        </p:txBody>
      </p:sp>
    </p:spTree>
    <p:extLst>
      <p:ext uri="{BB962C8B-B14F-4D97-AF65-F5344CB8AC3E}">
        <p14:creationId xmlns:p14="http://schemas.microsoft.com/office/powerpoint/2010/main" xmlns="" val="1351462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12/4/2015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U</a:t>
            </a:r>
            <a:r>
              <a:rPr lang="sr-Latn-RS" b="1" dirty="0" smtClean="0"/>
              <a:t>čenje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Klasično</a:t>
            </a:r>
            <a:r>
              <a:rPr lang="en-US" dirty="0" smtClean="0"/>
              <a:t> </a:t>
            </a:r>
            <a:r>
              <a:rPr lang="en-US" dirty="0" err="1" smtClean="0"/>
              <a:t>uslovljavanje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80000"/>
              </a:lnSpc>
            </a:pPr>
            <a:r>
              <a:rPr lang="pl-PL" sz="2800" dirty="0" smtClean="0"/>
              <a:t> Pavlovljev eksperiment </a:t>
            </a:r>
          </a:p>
          <a:p>
            <a:pPr marL="0" indent="0" algn="just">
              <a:lnSpc>
                <a:spcPct val="80000"/>
              </a:lnSpc>
            </a:pPr>
            <a:r>
              <a:rPr lang="pl-PL" sz="2800" dirty="0" smtClean="0"/>
              <a:t> proces tokom kojeg prethodno neutralna draž (nakon određenog broja davanja zajedno sa draži koja bezuslovno izaziva neku reakciju) sama stiče sposobnost da izazove tu reakciju</a:t>
            </a:r>
          </a:p>
          <a:p>
            <a:pPr marL="0" indent="0" algn="just">
              <a:lnSpc>
                <a:spcPct val="80000"/>
              </a:lnSpc>
            </a:pPr>
            <a:r>
              <a:rPr lang="pl-PL" sz="2800" dirty="0" smtClean="0"/>
              <a:t> neutralne dra</a:t>
            </a:r>
            <a:r>
              <a:rPr lang="hr-HR" sz="2800" dirty="0" smtClean="0"/>
              <a:t>ži dobijaju novo značenje</a:t>
            </a:r>
            <a:r>
              <a:rPr lang="en-US" sz="2800" dirty="0" smtClean="0"/>
              <a:t> </a:t>
            </a:r>
            <a:r>
              <a:rPr lang="hr-HR" sz="2800" dirty="0" smtClean="0"/>
              <a:t>kad su asocirane sa nekom vrstom ponašanja koje nije pod našom</a:t>
            </a:r>
            <a:r>
              <a:rPr lang="en-US" sz="2800" dirty="0" smtClean="0"/>
              <a:t> </a:t>
            </a:r>
            <a:r>
              <a:rPr lang="hr-HR" sz="2800" dirty="0" smtClean="0"/>
              <a:t>voljnom kontrolom</a:t>
            </a:r>
            <a:endParaRPr lang="en-GB" sz="2800" dirty="0" smtClean="0"/>
          </a:p>
          <a:p>
            <a:r>
              <a:rPr lang="hr-HR" sz="2800" dirty="0"/>
              <a:t>Generalizacija – pojava kada podražaji slični UD izazivaju UR</a:t>
            </a:r>
            <a:endParaRPr lang="en-GB" sz="2800" dirty="0"/>
          </a:p>
          <a:p>
            <a:pPr lvl="1"/>
            <a:r>
              <a:rPr lang="en-GB" sz="2500" dirty="0" err="1"/>
              <a:t>Kod</a:t>
            </a:r>
            <a:r>
              <a:rPr lang="en-GB" sz="2500" dirty="0"/>
              <a:t> </a:t>
            </a:r>
            <a:r>
              <a:rPr lang="en-GB" sz="2500" dirty="0" err="1"/>
              <a:t>čoveka</a:t>
            </a:r>
            <a:r>
              <a:rPr lang="en-GB" sz="2500" dirty="0"/>
              <a:t> se </a:t>
            </a:r>
            <a:r>
              <a:rPr lang="en-GB" sz="2500" dirty="0" err="1"/>
              <a:t>javlja</a:t>
            </a:r>
            <a:r>
              <a:rPr lang="en-GB" sz="2500" dirty="0"/>
              <a:t> </a:t>
            </a:r>
            <a:r>
              <a:rPr lang="en-GB" sz="2500" dirty="0" err="1"/>
              <a:t>poseban</a:t>
            </a:r>
            <a:r>
              <a:rPr lang="en-GB" sz="2500" dirty="0"/>
              <a:t> vid </a:t>
            </a:r>
            <a:r>
              <a:rPr lang="en-GB" sz="2500" dirty="0" err="1"/>
              <a:t>generalizacije</a:t>
            </a:r>
            <a:r>
              <a:rPr lang="en-GB" sz="2500" dirty="0"/>
              <a:t> </a:t>
            </a:r>
            <a:r>
              <a:rPr lang="en-GB" sz="2500" dirty="0" err="1"/>
              <a:t>tzv</a:t>
            </a:r>
            <a:r>
              <a:rPr lang="en-GB" sz="2500" dirty="0"/>
              <a:t>. </a:t>
            </a:r>
            <a:r>
              <a:rPr lang="en-GB" sz="2500" dirty="0" err="1"/>
              <a:t>semantička</a:t>
            </a:r>
            <a:r>
              <a:rPr lang="en-GB" sz="2500" dirty="0"/>
              <a:t> </a:t>
            </a:r>
            <a:r>
              <a:rPr lang="en-GB" sz="2500" dirty="0" err="1"/>
              <a:t>generalizacija</a:t>
            </a:r>
            <a:r>
              <a:rPr lang="en-GB" sz="2500" dirty="0"/>
              <a:t> (</a:t>
            </a:r>
            <a:r>
              <a:rPr lang="en-GB" sz="2500" dirty="0" err="1"/>
              <a:t>verbalno</a:t>
            </a:r>
            <a:r>
              <a:rPr lang="en-GB" sz="2500" dirty="0"/>
              <a:t> </a:t>
            </a:r>
            <a:r>
              <a:rPr lang="en-GB" sz="2500" dirty="0" err="1"/>
              <a:t>uslovljavanje</a:t>
            </a:r>
            <a:r>
              <a:rPr lang="en-GB" sz="2500" dirty="0"/>
              <a:t>)</a:t>
            </a:r>
          </a:p>
          <a:p>
            <a:pPr lvl="1"/>
            <a:r>
              <a:rPr lang="en-GB" sz="2500" dirty="0" err="1"/>
              <a:t>Kod</a:t>
            </a:r>
            <a:r>
              <a:rPr lang="en-GB" sz="2500" dirty="0"/>
              <a:t> </a:t>
            </a:r>
            <a:r>
              <a:rPr lang="en-GB" sz="2500" dirty="0" err="1"/>
              <a:t>fonetski</a:t>
            </a:r>
            <a:r>
              <a:rPr lang="en-GB" sz="2500" dirty="0"/>
              <a:t> </a:t>
            </a:r>
            <a:r>
              <a:rPr lang="en-GB" sz="2500" dirty="0" err="1"/>
              <a:t>sličnih</a:t>
            </a:r>
            <a:r>
              <a:rPr lang="en-GB" sz="2500" dirty="0"/>
              <a:t> </a:t>
            </a:r>
            <a:r>
              <a:rPr lang="en-GB" sz="2500" dirty="0" err="1"/>
              <a:t>reči</a:t>
            </a:r>
            <a:r>
              <a:rPr lang="en-GB" sz="2500" dirty="0"/>
              <a:t> (</a:t>
            </a:r>
            <a:r>
              <a:rPr lang="en-GB" sz="2500" dirty="0" err="1"/>
              <a:t>mačka</a:t>
            </a:r>
            <a:r>
              <a:rPr lang="en-GB" sz="2500" dirty="0"/>
              <a:t> – </a:t>
            </a:r>
            <a:r>
              <a:rPr lang="en-GB" sz="2500" dirty="0" err="1"/>
              <a:t>tačka</a:t>
            </a:r>
            <a:r>
              <a:rPr lang="en-GB" sz="2500" dirty="0"/>
              <a:t>)</a:t>
            </a:r>
          </a:p>
          <a:p>
            <a:pPr lvl="1"/>
            <a:r>
              <a:rPr lang="en-GB" sz="2500" dirty="0" err="1"/>
              <a:t>Kod</a:t>
            </a:r>
            <a:r>
              <a:rPr lang="en-GB" sz="2500" dirty="0"/>
              <a:t> </a:t>
            </a:r>
            <a:r>
              <a:rPr lang="en-GB" sz="2500" dirty="0" err="1"/>
              <a:t>semantički</a:t>
            </a:r>
            <a:r>
              <a:rPr lang="en-GB" sz="2500" dirty="0"/>
              <a:t> </a:t>
            </a:r>
            <a:r>
              <a:rPr lang="en-GB" sz="2500" dirty="0" err="1"/>
              <a:t>sličnih</a:t>
            </a:r>
            <a:r>
              <a:rPr lang="en-GB" sz="2500" dirty="0"/>
              <a:t> </a:t>
            </a:r>
            <a:r>
              <a:rPr lang="en-GB" sz="2500" dirty="0" err="1"/>
              <a:t>reči</a:t>
            </a:r>
            <a:r>
              <a:rPr lang="en-GB" sz="2500" dirty="0"/>
              <a:t> (</a:t>
            </a:r>
            <a:r>
              <a:rPr lang="en-GB" sz="2500" dirty="0" err="1"/>
              <a:t>mačka</a:t>
            </a:r>
            <a:r>
              <a:rPr lang="en-GB" sz="2500" dirty="0"/>
              <a:t> – </a:t>
            </a:r>
            <a:r>
              <a:rPr lang="en-GB" sz="2500" dirty="0" err="1"/>
              <a:t>ris</a:t>
            </a:r>
            <a:r>
              <a:rPr lang="en-GB" sz="2500" dirty="0"/>
              <a:t>)</a:t>
            </a:r>
            <a:endParaRPr lang="hr-HR" sz="2500" dirty="0"/>
          </a:p>
          <a:p>
            <a:r>
              <a:rPr lang="hr-HR" sz="2800" dirty="0"/>
              <a:t>Diferencijacija / diskriminacija – javljanje UR na podražaje određenog intenziteta</a:t>
            </a:r>
          </a:p>
          <a:p>
            <a:pPr marL="0" indent="0" algn="just">
              <a:lnSpc>
                <a:spcPct val="80000"/>
              </a:lnSpc>
            </a:pPr>
            <a:endParaRPr lang="en-US" sz="2800" u="sng" dirty="0" smtClean="0"/>
          </a:p>
          <a:p>
            <a:pPr marL="0" indent="0" algn="just">
              <a:lnSpc>
                <a:spcPct val="80000"/>
              </a:lnSpc>
              <a:buFontTx/>
              <a:buNone/>
            </a:pPr>
            <a:r>
              <a:rPr lang="hr-HR" sz="2800" dirty="0" smtClean="0"/>
              <a:t> </a:t>
            </a:r>
            <a:endParaRPr lang="en-US" sz="40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Klasično</a:t>
            </a:r>
            <a:r>
              <a:rPr lang="en-US" dirty="0" smtClean="0"/>
              <a:t> </a:t>
            </a:r>
            <a:r>
              <a:rPr lang="en-US" dirty="0" err="1" smtClean="0"/>
              <a:t>uslovljavanje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sz="2800" dirty="0" smtClean="0"/>
              <a:t>Proces gašenja uslov</a:t>
            </a:r>
            <a:r>
              <a:rPr lang="en-US" sz="2800" dirty="0" smtClean="0"/>
              <a:t>n</a:t>
            </a:r>
            <a:r>
              <a:rPr lang="hr-HR" sz="2800" dirty="0" smtClean="0"/>
              <a:t>e reakcije – javlja se ako se UD zadaje više puta bez BD</a:t>
            </a:r>
            <a:endParaRPr lang="en-GB" sz="2800" dirty="0" smtClean="0"/>
          </a:p>
          <a:p>
            <a:pPr lvl="1"/>
            <a:r>
              <a:rPr lang="en-GB" sz="2500" dirty="0" err="1" smtClean="0"/>
              <a:t>Akutno</a:t>
            </a:r>
            <a:r>
              <a:rPr lang="en-GB" sz="2500" dirty="0" smtClean="0"/>
              <a:t> </a:t>
            </a:r>
            <a:r>
              <a:rPr lang="en-GB" sz="2500" dirty="0" err="1" smtClean="0"/>
              <a:t>gašenje</a:t>
            </a:r>
            <a:r>
              <a:rPr lang="en-GB" sz="2500" dirty="0" smtClean="0"/>
              <a:t> – </a:t>
            </a:r>
            <a:r>
              <a:rPr lang="en-GB" sz="2500" dirty="0" err="1" smtClean="0"/>
              <a:t>nepotkrepljeni</a:t>
            </a:r>
            <a:r>
              <a:rPr lang="en-GB" sz="2500" dirty="0" smtClean="0"/>
              <a:t> </a:t>
            </a:r>
            <a:r>
              <a:rPr lang="en-GB" sz="2500" dirty="0" err="1" smtClean="0"/>
              <a:t>pokušaji</a:t>
            </a:r>
            <a:r>
              <a:rPr lang="en-GB" sz="2500" dirty="0" smtClean="0"/>
              <a:t> </a:t>
            </a:r>
            <a:r>
              <a:rPr lang="en-GB" sz="2500" dirty="0" err="1" smtClean="0"/>
              <a:t>su</a:t>
            </a:r>
            <a:r>
              <a:rPr lang="en-GB" sz="2500" dirty="0" smtClean="0"/>
              <a:t> </a:t>
            </a:r>
            <a:r>
              <a:rPr lang="en-GB" sz="2500" dirty="0" err="1" smtClean="0"/>
              <a:t>vremenski</a:t>
            </a:r>
            <a:r>
              <a:rPr lang="en-GB" sz="2500" dirty="0" smtClean="0"/>
              <a:t> </a:t>
            </a:r>
            <a:r>
              <a:rPr lang="en-GB" sz="2500" dirty="0" err="1" smtClean="0"/>
              <a:t>koncentrisani</a:t>
            </a:r>
            <a:endParaRPr lang="en-GB" sz="2500" dirty="0" smtClean="0"/>
          </a:p>
          <a:p>
            <a:pPr lvl="1"/>
            <a:r>
              <a:rPr lang="en-GB" sz="2500" dirty="0" err="1" smtClean="0"/>
              <a:t>Hronično</a:t>
            </a:r>
            <a:r>
              <a:rPr lang="en-GB" sz="2500" dirty="0" smtClean="0"/>
              <a:t> </a:t>
            </a:r>
            <a:r>
              <a:rPr lang="en-GB" sz="2500" dirty="0" err="1" smtClean="0"/>
              <a:t>gašenje</a:t>
            </a:r>
            <a:r>
              <a:rPr lang="en-GB" sz="2500" dirty="0" smtClean="0"/>
              <a:t> – </a:t>
            </a:r>
            <a:r>
              <a:rPr lang="en-GB" sz="2500" dirty="0" err="1" smtClean="0"/>
              <a:t>intervali</a:t>
            </a:r>
            <a:r>
              <a:rPr lang="en-GB" sz="2500" dirty="0" smtClean="0"/>
              <a:t> </a:t>
            </a:r>
            <a:r>
              <a:rPr lang="en-GB" sz="2500" dirty="0" err="1" smtClean="0"/>
              <a:t>između</a:t>
            </a:r>
            <a:r>
              <a:rPr lang="en-GB" sz="2500" dirty="0" smtClean="0"/>
              <a:t> </a:t>
            </a:r>
            <a:r>
              <a:rPr lang="en-GB" sz="2500" dirty="0" err="1" smtClean="0"/>
              <a:t>nepotkrepljenih</a:t>
            </a:r>
            <a:r>
              <a:rPr lang="en-GB" sz="2500" dirty="0" smtClean="0"/>
              <a:t> </a:t>
            </a:r>
            <a:r>
              <a:rPr lang="en-GB" sz="2500" dirty="0" err="1" smtClean="0"/>
              <a:t>pokušaja</a:t>
            </a:r>
            <a:r>
              <a:rPr lang="en-GB" sz="2500" dirty="0" smtClean="0"/>
              <a:t> </a:t>
            </a:r>
            <a:r>
              <a:rPr lang="en-GB" sz="2500" dirty="0" err="1" smtClean="0"/>
              <a:t>traju</a:t>
            </a:r>
            <a:r>
              <a:rPr lang="en-GB" sz="2500" dirty="0" smtClean="0"/>
              <a:t> </a:t>
            </a:r>
            <a:r>
              <a:rPr lang="en-GB" sz="2500" dirty="0" err="1" smtClean="0"/>
              <a:t>dugo</a:t>
            </a:r>
            <a:endParaRPr lang="hr-HR" sz="2500" dirty="0" smtClean="0"/>
          </a:p>
          <a:p>
            <a:r>
              <a:rPr lang="hr-HR" sz="2800" dirty="0" smtClean="0"/>
              <a:t>Spontano javljanje (oporavak) – nakon gašenja UR može doći do spontanog javljanja</a:t>
            </a:r>
            <a:endParaRPr lang="en-GB" sz="2800" dirty="0" smtClean="0"/>
          </a:p>
          <a:p>
            <a:pPr lvl="1"/>
            <a:r>
              <a:rPr lang="en-GB" sz="2500" dirty="0" err="1" smtClean="0"/>
              <a:t>Ako</a:t>
            </a:r>
            <a:r>
              <a:rPr lang="en-GB" sz="2500" dirty="0" smtClean="0"/>
              <a:t> se </a:t>
            </a:r>
            <a:r>
              <a:rPr lang="en-GB" sz="2500" dirty="0" err="1" smtClean="0"/>
              <a:t>izloži</a:t>
            </a:r>
            <a:r>
              <a:rPr lang="en-GB" sz="2500" dirty="0" smtClean="0"/>
              <a:t> </a:t>
            </a:r>
            <a:r>
              <a:rPr lang="en-GB" sz="2500" dirty="0" err="1" smtClean="0"/>
              <a:t>uslovna</a:t>
            </a:r>
            <a:r>
              <a:rPr lang="en-GB" sz="2500" dirty="0" smtClean="0"/>
              <a:t> </a:t>
            </a:r>
            <a:r>
              <a:rPr lang="en-GB" sz="2500" dirty="0" err="1" smtClean="0"/>
              <a:t>draž</a:t>
            </a:r>
            <a:r>
              <a:rPr lang="en-GB" sz="2500" dirty="0" smtClean="0"/>
              <a:t> </a:t>
            </a:r>
            <a:r>
              <a:rPr lang="en-GB" sz="2500" dirty="0" err="1" smtClean="0"/>
              <a:t>nakon</a:t>
            </a:r>
            <a:r>
              <a:rPr lang="en-GB" sz="2500" dirty="0" smtClean="0"/>
              <a:t> </a:t>
            </a:r>
            <a:r>
              <a:rPr lang="en-GB" sz="2500" dirty="0" err="1" smtClean="0"/>
              <a:t>odmora</a:t>
            </a:r>
            <a:endParaRPr lang="en-GB" sz="2500" dirty="0" smtClean="0"/>
          </a:p>
          <a:p>
            <a:pPr lvl="1"/>
            <a:r>
              <a:rPr lang="en-GB" sz="2500" dirty="0" err="1" smtClean="0"/>
              <a:t>Ako</a:t>
            </a:r>
            <a:r>
              <a:rPr lang="en-GB" sz="2500" dirty="0" smtClean="0"/>
              <a:t> se </a:t>
            </a:r>
            <a:r>
              <a:rPr lang="en-GB" sz="2500" dirty="0" err="1" smtClean="0"/>
              <a:t>jednom</a:t>
            </a:r>
            <a:r>
              <a:rPr lang="en-GB" sz="2500" dirty="0" smtClean="0"/>
              <a:t> u </a:t>
            </a:r>
            <a:r>
              <a:rPr lang="en-GB" sz="2500" dirty="0" err="1" smtClean="0"/>
              <a:t>paru</a:t>
            </a:r>
            <a:r>
              <a:rPr lang="en-GB" sz="2500" dirty="0" smtClean="0"/>
              <a:t> </a:t>
            </a:r>
            <a:r>
              <a:rPr lang="en-GB" sz="2500" dirty="0" err="1" smtClean="0"/>
              <a:t>daju</a:t>
            </a:r>
            <a:r>
              <a:rPr lang="en-GB" sz="2500" dirty="0" smtClean="0"/>
              <a:t> </a:t>
            </a:r>
            <a:r>
              <a:rPr lang="en-GB" sz="2500" dirty="0" err="1" smtClean="0"/>
              <a:t>uslovna</a:t>
            </a:r>
            <a:r>
              <a:rPr lang="en-GB" sz="2500" dirty="0" smtClean="0"/>
              <a:t> </a:t>
            </a:r>
            <a:r>
              <a:rPr lang="en-GB" sz="2500" dirty="0" err="1" smtClean="0"/>
              <a:t>i</a:t>
            </a:r>
            <a:r>
              <a:rPr lang="en-GB" sz="2500" dirty="0" smtClean="0"/>
              <a:t> </a:t>
            </a:r>
            <a:r>
              <a:rPr lang="en-GB" sz="2500" dirty="0" err="1" smtClean="0"/>
              <a:t>bezuslovna</a:t>
            </a:r>
            <a:r>
              <a:rPr lang="en-GB" sz="2500" dirty="0" smtClean="0"/>
              <a:t> </a:t>
            </a:r>
            <a:r>
              <a:rPr lang="en-GB" sz="2500" dirty="0" err="1" smtClean="0"/>
              <a:t>draž</a:t>
            </a:r>
            <a:endParaRPr lang="en-GB" sz="2500" dirty="0" smtClean="0"/>
          </a:p>
          <a:p>
            <a:pPr lvl="1"/>
            <a:r>
              <a:rPr lang="en-GB" sz="2500" dirty="0" err="1" smtClean="0"/>
              <a:t>Ako</a:t>
            </a:r>
            <a:r>
              <a:rPr lang="en-GB" sz="2500" dirty="0" smtClean="0"/>
              <a:t> se </a:t>
            </a:r>
            <a:r>
              <a:rPr lang="en-GB" sz="2500" dirty="0" err="1" smtClean="0"/>
              <a:t>izloži</a:t>
            </a:r>
            <a:r>
              <a:rPr lang="en-GB" sz="2500" dirty="0" smtClean="0"/>
              <a:t> </a:t>
            </a:r>
            <a:r>
              <a:rPr lang="en-GB" sz="2500" dirty="0" err="1" smtClean="0"/>
              <a:t>samo</a:t>
            </a:r>
            <a:r>
              <a:rPr lang="en-GB" sz="2500" dirty="0" smtClean="0"/>
              <a:t> </a:t>
            </a:r>
            <a:r>
              <a:rPr lang="en-GB" sz="2500" dirty="0" err="1" smtClean="0"/>
              <a:t>bezuslovna</a:t>
            </a:r>
            <a:r>
              <a:rPr lang="en-GB" sz="2500" dirty="0" smtClean="0"/>
              <a:t> </a:t>
            </a:r>
            <a:r>
              <a:rPr lang="en-GB" sz="2500" dirty="0" err="1" smtClean="0"/>
              <a:t>draž</a:t>
            </a:r>
            <a:endParaRPr lang="hr-HR" sz="2500" dirty="0" smtClean="0"/>
          </a:p>
          <a:p>
            <a:r>
              <a:rPr lang="hr-HR" sz="2800" dirty="0" err="1" smtClean="0"/>
              <a:t>Uslovljavanje</a:t>
            </a:r>
            <a:r>
              <a:rPr lang="hr-HR" sz="2800" dirty="0" smtClean="0"/>
              <a:t> višeg reda – oblikovanje nove UR na osnov</a:t>
            </a:r>
            <a:r>
              <a:rPr lang="en-US" sz="2800" dirty="0" smtClean="0"/>
              <a:t>u</a:t>
            </a:r>
            <a:r>
              <a:rPr lang="hr-HR" sz="2800" dirty="0" smtClean="0"/>
              <a:t> prethodno stečene UR (zvuk izaziva salivaciju; zvuk i svetlosni signal izazivaju salivaciju; svetlosni signal izaziva salivaciju)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</a:t>
            </a:r>
            <a:r>
              <a:rPr lang="sr-Latn-RS" dirty="0" smtClean="0"/>
              <a:t>mocionalno uslovljavanje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oblik klasi</a:t>
            </a:r>
            <a:r>
              <a:rPr lang="hr-HR" sz="2800" dirty="0" smtClean="0"/>
              <a:t>čnog uslovljavanja</a:t>
            </a:r>
            <a:endParaRPr lang="pl-PL" sz="2800" dirty="0" smtClean="0"/>
          </a:p>
          <a:p>
            <a:r>
              <a:rPr lang="en-GB" sz="2800" dirty="0" err="1"/>
              <a:t>l</a:t>
            </a:r>
            <a:r>
              <a:rPr lang="en-GB" sz="2800" dirty="0" err="1" smtClean="0"/>
              <a:t>aka</a:t>
            </a:r>
            <a:r>
              <a:rPr lang="en-GB" sz="2800" dirty="0" smtClean="0"/>
              <a:t> </a:t>
            </a:r>
            <a:r>
              <a:rPr lang="pl-PL" sz="2800" dirty="0" smtClean="0"/>
              <a:t>generalizacija;  tešk</a:t>
            </a:r>
            <a:r>
              <a:rPr lang="en-GB" sz="2800" dirty="0" smtClean="0"/>
              <a:t>o</a:t>
            </a:r>
            <a:r>
              <a:rPr lang="pl-PL" sz="2800" dirty="0" smtClean="0"/>
              <a:t> g</a:t>
            </a:r>
            <a:r>
              <a:rPr lang="en-GB" sz="2800" dirty="0" err="1" smtClean="0"/>
              <a:t>ašenje</a:t>
            </a:r>
            <a:endParaRPr lang="en-US" sz="2800" dirty="0" smtClean="0"/>
          </a:p>
          <a:p>
            <a:r>
              <a:rPr lang="pl-PL" sz="2800" dirty="0" smtClean="0"/>
              <a:t>Votson i Rajnerova - ogled sa malim Albertom</a:t>
            </a:r>
          </a:p>
          <a:p>
            <a:endParaRPr lang="pl-PL" sz="2800" dirty="0" smtClean="0"/>
          </a:p>
          <a:p>
            <a:r>
              <a:rPr lang="sr-Latn-CS" sz="2800" dirty="0" smtClean="0"/>
              <a:t>Uslovljavanje i negativnih i pozitivnih emocija</a:t>
            </a:r>
          </a:p>
          <a:p>
            <a:r>
              <a:rPr lang="sr-Latn-CS" sz="2800" dirty="0" smtClean="0"/>
              <a:t>Primena u </a:t>
            </a:r>
            <a:r>
              <a:rPr lang="sr-Latn-CS" sz="2800" dirty="0" err="1" smtClean="0"/>
              <a:t>bihejvioralnoj</a:t>
            </a:r>
            <a:r>
              <a:rPr lang="sr-Latn-CS" sz="2800" dirty="0" smtClean="0"/>
              <a:t> terapiji</a:t>
            </a:r>
            <a:endParaRPr lang="en-GB" sz="2800" dirty="0" smtClean="0"/>
          </a:p>
          <a:p>
            <a:pPr lvl="1"/>
            <a:r>
              <a:rPr lang="en-GB" sz="2500" dirty="0" err="1" smtClean="0"/>
              <a:t>Sistematska</a:t>
            </a:r>
            <a:r>
              <a:rPr lang="en-GB" sz="2500" dirty="0" smtClean="0"/>
              <a:t> </a:t>
            </a:r>
            <a:r>
              <a:rPr lang="en-GB" sz="2500" dirty="0" err="1" smtClean="0"/>
              <a:t>desenzibilizacija</a:t>
            </a:r>
            <a:r>
              <a:rPr lang="en-GB" sz="2500" dirty="0" smtClean="0"/>
              <a:t> (</a:t>
            </a:r>
            <a:r>
              <a:rPr lang="en-GB" sz="2500" dirty="0" err="1" smtClean="0"/>
              <a:t>desenzitizacija</a:t>
            </a:r>
            <a:r>
              <a:rPr lang="en-GB" sz="2500" dirty="0" smtClean="0"/>
              <a:t>)</a:t>
            </a:r>
          </a:p>
          <a:p>
            <a:pPr lvl="1"/>
            <a:r>
              <a:rPr lang="en-GB" sz="2500" dirty="0" err="1" smtClean="0"/>
              <a:t>Preplavljivanje</a:t>
            </a:r>
            <a:r>
              <a:rPr lang="en-GB" sz="2500" dirty="0" smtClean="0"/>
              <a:t> </a:t>
            </a:r>
          </a:p>
          <a:p>
            <a:pPr lvl="1"/>
            <a:r>
              <a:rPr lang="en-GB" sz="2500" dirty="0" err="1" smtClean="0"/>
              <a:t>Averzivna</a:t>
            </a:r>
            <a:r>
              <a:rPr lang="en-GB" sz="2500" dirty="0" smtClean="0"/>
              <a:t> </a:t>
            </a:r>
            <a:r>
              <a:rPr lang="en-GB" sz="2500" dirty="0" err="1" smtClean="0"/>
              <a:t>terapija</a:t>
            </a:r>
            <a:endParaRPr lang="en-GB" sz="2500" dirty="0" smtClean="0"/>
          </a:p>
          <a:p>
            <a:pPr lvl="1"/>
            <a:endParaRPr lang="sr-Latn-CS" sz="2500" dirty="0" smtClean="0"/>
          </a:p>
          <a:p>
            <a:pPr>
              <a:buNone/>
            </a:pPr>
            <a:endParaRPr lang="pl-PL" sz="28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little albert classical conditioni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447800"/>
            <a:ext cx="6781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Ponašanja naučena klasičnim uslovljavanjem?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Instrumentalno učenje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80000"/>
              </a:lnSpc>
            </a:pPr>
            <a:r>
              <a:rPr lang="pl-PL" sz="2800" dirty="0" smtClean="0"/>
              <a:t> učenje putem pogrešaka i slučajnih uspeha</a:t>
            </a:r>
          </a:p>
          <a:p>
            <a:pPr marL="0" indent="0" algn="just">
              <a:lnSpc>
                <a:spcPct val="80000"/>
              </a:lnSpc>
            </a:pPr>
            <a:r>
              <a:rPr lang="pl-PL" sz="2800" dirty="0" smtClean="0"/>
              <a:t> učenje potkrepljenjem</a:t>
            </a:r>
          </a:p>
          <a:p>
            <a:pPr marL="0" indent="0" algn="just">
              <a:lnSpc>
                <a:spcPct val="80000"/>
              </a:lnSpc>
            </a:pPr>
            <a:r>
              <a:rPr lang="pl-PL" sz="2800" dirty="0" smtClean="0"/>
              <a:t> operantno učenje</a:t>
            </a:r>
          </a:p>
          <a:p>
            <a:pPr marL="0" indent="0" algn="just">
              <a:lnSpc>
                <a:spcPct val="80000"/>
              </a:lnSpc>
            </a:pPr>
            <a:endParaRPr lang="sr-Latn-RS" sz="2800" dirty="0" smtClean="0"/>
          </a:p>
          <a:p>
            <a:pPr marL="0" indent="0" algn="just">
              <a:lnSpc>
                <a:spcPct val="80000"/>
              </a:lnSpc>
            </a:pPr>
            <a:r>
              <a:rPr lang="sr-Latn-RS" sz="2800" dirty="0" smtClean="0"/>
              <a:t> za razliku od klasičnog uslovljavanja, organizam je aktivan tokom procesa učenja</a:t>
            </a:r>
            <a:endParaRPr lang="pl-PL" sz="2800" dirty="0" smtClean="0"/>
          </a:p>
          <a:p>
            <a:r>
              <a:rPr lang="pl-PL" sz="2800" b="1" dirty="0" smtClean="0"/>
              <a:t>Zakon efekta  </a:t>
            </a:r>
          </a:p>
          <a:p>
            <a:pPr lvl="1"/>
            <a:r>
              <a:rPr lang="pl-PL" sz="2500" dirty="0" smtClean="0"/>
              <a:t>postupci koji dovode do nagrade bivaju učvršćeni</a:t>
            </a:r>
          </a:p>
          <a:p>
            <a:pPr lvl="1"/>
            <a:r>
              <a:rPr lang="pl-PL" sz="2500" dirty="0" smtClean="0"/>
              <a:t>postupci koji ne dovode do nagrade, ili dovode do kazne, bivaju eliminisani </a:t>
            </a:r>
          </a:p>
          <a:p>
            <a:r>
              <a:rPr lang="en-GB" sz="2800" dirty="0" smtClean="0"/>
              <a:t>“</a:t>
            </a:r>
            <a:r>
              <a:rPr lang="pl-PL" sz="2800" dirty="0" smtClean="0"/>
              <a:t>Nagrada</a:t>
            </a:r>
            <a:r>
              <a:rPr lang="en-GB" sz="2800" smtClean="0"/>
              <a:t>”</a:t>
            </a:r>
            <a:r>
              <a:rPr lang="pl-PL" sz="2800" smtClean="0"/>
              <a:t> </a:t>
            </a:r>
            <a:r>
              <a:rPr lang="pl-PL" sz="2800" dirty="0" smtClean="0"/>
              <a:t>koja dovodi do zadovoljenja nekog motiva se naziva </a:t>
            </a:r>
            <a:r>
              <a:rPr lang="pl-PL" sz="2800" b="1" dirty="0" smtClean="0"/>
              <a:t>potkrepljenje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33600" y="1066800"/>
            <a:ext cx="5105400" cy="5217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Karakteristike:</a:t>
            </a:r>
          </a:p>
          <a:p>
            <a:pPr lvl="1"/>
            <a:r>
              <a:rPr lang="hr-HR" dirty="0" smtClean="0"/>
              <a:t>Postupnost (iz pokušaja u pokušaj broj pogrešnih odgovora se smanjuje)</a:t>
            </a:r>
          </a:p>
          <a:p>
            <a:pPr lvl="1"/>
            <a:r>
              <a:rPr lang="hr-HR" dirty="0" smtClean="0"/>
              <a:t>Veštine kojima se ovlada u potpunosti odlikuje trajnost </a:t>
            </a:r>
          </a:p>
          <a:p>
            <a:pPr lvl="1"/>
            <a:r>
              <a:rPr lang="hr-HR" dirty="0" smtClean="0"/>
              <a:t>Vežba i postojanje pravovremene povratne informacije su ključ efikasnog učenja</a:t>
            </a:r>
          </a:p>
          <a:p>
            <a:endParaRPr lang="en-US" dirty="0"/>
          </a:p>
        </p:txBody>
      </p:sp>
      <p:pic>
        <p:nvPicPr>
          <p:cNvPr id="4" name="Picture 9" descr="fig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3505200"/>
            <a:ext cx="3401741" cy="2801882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Skinerova teorija operantnog učenja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80000"/>
              </a:lnSpc>
            </a:pPr>
            <a:r>
              <a:rPr lang="hr-HR" sz="2800" dirty="0" smtClean="0"/>
              <a:t>Učenje tokom koga se menja verovatnoća pojavljivanja nekog odgovora pod uticajem posledica koje taj odgovor proizvodi</a:t>
            </a:r>
          </a:p>
          <a:p>
            <a:pPr algn="just">
              <a:lnSpc>
                <a:spcPct val="80000"/>
              </a:lnSpc>
            </a:pPr>
            <a:r>
              <a:rPr lang="hr-HR" sz="2800" b="1" dirty="0" smtClean="0"/>
              <a:t>Potkrepljenje </a:t>
            </a:r>
            <a:r>
              <a:rPr lang="hr-HR" sz="2800" dirty="0" smtClean="0"/>
              <a:t>– ona posledica koja menja verovatnoću javljanja ponašanja (povećava je)</a:t>
            </a:r>
            <a:endParaRPr lang="en-GB" sz="2800" dirty="0" smtClean="0"/>
          </a:p>
          <a:p>
            <a:pPr lvl="1" algn="just">
              <a:lnSpc>
                <a:spcPct val="80000"/>
              </a:lnSpc>
            </a:pPr>
            <a:r>
              <a:rPr lang="en-GB" sz="2500" b="1" dirty="0" err="1" smtClean="0"/>
              <a:t>Pozitivno</a:t>
            </a:r>
            <a:r>
              <a:rPr lang="en-GB" sz="2500" b="1" dirty="0" smtClean="0"/>
              <a:t> – operant (</a:t>
            </a:r>
            <a:r>
              <a:rPr lang="en-GB" sz="2500" b="1" dirty="0" err="1" smtClean="0"/>
              <a:t>emitovano</a:t>
            </a:r>
            <a:r>
              <a:rPr lang="en-GB" sz="2500" b="1" dirty="0" smtClean="0"/>
              <a:t> </a:t>
            </a:r>
            <a:r>
              <a:rPr lang="en-GB" sz="2500" b="1" dirty="0" err="1" smtClean="0"/>
              <a:t>ponašanje</a:t>
            </a:r>
            <a:r>
              <a:rPr lang="en-GB" sz="2500" b="1" dirty="0" smtClean="0"/>
              <a:t>) se </a:t>
            </a:r>
            <a:r>
              <a:rPr lang="en-GB" sz="2500" b="1" dirty="0" err="1" smtClean="0"/>
              <a:t>učvršćuje</a:t>
            </a:r>
            <a:r>
              <a:rPr lang="en-GB" sz="2500" b="1" dirty="0" smtClean="0"/>
              <a:t> </a:t>
            </a:r>
            <a:r>
              <a:rPr lang="en-GB" sz="2500" b="1" dirty="0" err="1" smtClean="0"/>
              <a:t>usled</a:t>
            </a:r>
            <a:r>
              <a:rPr lang="en-GB" sz="2500" b="1" dirty="0" smtClean="0"/>
              <a:t> </a:t>
            </a:r>
            <a:r>
              <a:rPr lang="en-GB" sz="2500" b="1" dirty="0" err="1" smtClean="0"/>
              <a:t>pozitivnog</a:t>
            </a:r>
            <a:r>
              <a:rPr lang="en-GB" sz="2500" b="1" dirty="0" smtClean="0"/>
              <a:t> </a:t>
            </a:r>
            <a:r>
              <a:rPr lang="en-GB" sz="2500" b="1" dirty="0" err="1" smtClean="0"/>
              <a:t>ishoda</a:t>
            </a:r>
            <a:r>
              <a:rPr lang="en-GB" sz="2500" b="1" dirty="0" smtClean="0"/>
              <a:t> </a:t>
            </a:r>
            <a:r>
              <a:rPr lang="en-GB" sz="2500" b="1" dirty="0" err="1" smtClean="0"/>
              <a:t>ili</a:t>
            </a:r>
            <a:r>
              <a:rPr lang="en-GB" sz="2500" b="1" dirty="0" smtClean="0"/>
              <a:t> </a:t>
            </a:r>
            <a:r>
              <a:rPr lang="en-GB" sz="2500" b="1" dirty="0" err="1" smtClean="0"/>
              <a:t>draži</a:t>
            </a:r>
            <a:endParaRPr lang="en-GB" sz="2500" b="1" dirty="0" smtClean="0"/>
          </a:p>
          <a:p>
            <a:pPr lvl="1" algn="just">
              <a:lnSpc>
                <a:spcPct val="80000"/>
              </a:lnSpc>
            </a:pPr>
            <a:r>
              <a:rPr lang="en-GB" sz="2500" b="1" dirty="0" err="1" smtClean="0"/>
              <a:t>Negativno</a:t>
            </a:r>
            <a:r>
              <a:rPr lang="en-GB" sz="2500" b="1" dirty="0" smtClean="0"/>
              <a:t> – operant se </a:t>
            </a:r>
            <a:r>
              <a:rPr lang="en-GB" sz="2500" b="1" dirty="0" err="1" smtClean="0"/>
              <a:t>učršćuje</a:t>
            </a:r>
            <a:r>
              <a:rPr lang="en-GB" sz="2500" b="1" dirty="0" smtClean="0"/>
              <a:t> </a:t>
            </a:r>
            <a:r>
              <a:rPr lang="en-GB" sz="2500" b="1" dirty="0" err="1" smtClean="0"/>
              <a:t>ukoliko</a:t>
            </a:r>
            <a:r>
              <a:rPr lang="en-GB" sz="2500" b="1" dirty="0" smtClean="0"/>
              <a:t> </a:t>
            </a:r>
            <a:r>
              <a:rPr lang="en-GB" sz="2500" b="1" dirty="0" err="1" smtClean="0"/>
              <a:t>dovodi</a:t>
            </a:r>
            <a:r>
              <a:rPr lang="en-GB" sz="2500" b="1" dirty="0" smtClean="0"/>
              <a:t> do </a:t>
            </a:r>
            <a:r>
              <a:rPr lang="en-GB" sz="2500" b="1" dirty="0" err="1" smtClean="0"/>
              <a:t>redukovanja</a:t>
            </a:r>
            <a:r>
              <a:rPr lang="en-GB" sz="2500" b="1" dirty="0" smtClean="0"/>
              <a:t>/</a:t>
            </a:r>
            <a:r>
              <a:rPr lang="en-GB" sz="2500" b="1" dirty="0" err="1" smtClean="0"/>
              <a:t>prekida</a:t>
            </a:r>
            <a:r>
              <a:rPr lang="en-GB" sz="2500" b="1" dirty="0" smtClean="0"/>
              <a:t> </a:t>
            </a:r>
            <a:r>
              <a:rPr lang="en-GB" sz="2500" b="1" dirty="0" err="1" smtClean="0"/>
              <a:t>negativnih</a:t>
            </a:r>
            <a:r>
              <a:rPr lang="en-GB" sz="2500" b="1" dirty="0" smtClean="0"/>
              <a:t> </a:t>
            </a:r>
            <a:r>
              <a:rPr lang="en-GB" sz="2500" b="1" dirty="0" err="1" smtClean="0"/>
              <a:t>ishoda</a:t>
            </a:r>
            <a:r>
              <a:rPr lang="en-GB" sz="2500" b="1" dirty="0" smtClean="0"/>
              <a:t> </a:t>
            </a:r>
            <a:r>
              <a:rPr lang="en-GB" sz="2500" b="1" dirty="0" err="1" smtClean="0"/>
              <a:t>ili</a:t>
            </a:r>
            <a:r>
              <a:rPr lang="en-GB" sz="2500" b="1" dirty="0" smtClean="0"/>
              <a:t> </a:t>
            </a:r>
            <a:r>
              <a:rPr lang="en-GB" sz="2500" b="1" dirty="0" err="1" smtClean="0"/>
              <a:t>draži</a:t>
            </a:r>
            <a:endParaRPr lang="hr-HR" sz="2500" b="1" dirty="0" smtClean="0"/>
          </a:p>
          <a:p>
            <a:pPr algn="just">
              <a:lnSpc>
                <a:spcPct val="80000"/>
              </a:lnSpc>
            </a:pPr>
            <a:r>
              <a:rPr lang="hr-HR" sz="2800" b="1" dirty="0" smtClean="0"/>
              <a:t>Kazna </a:t>
            </a:r>
            <a:r>
              <a:rPr lang="hr-HR" sz="2800" dirty="0" smtClean="0"/>
              <a:t>– posledica koja smanjuje verovatnoću javljanja određenog odgovora</a:t>
            </a:r>
            <a:r>
              <a:rPr lang="en-GB" sz="2800" dirty="0" smtClean="0"/>
              <a:t>, </a:t>
            </a:r>
            <a:r>
              <a:rPr lang="en-GB" sz="2800" dirty="0" err="1" smtClean="0"/>
              <a:t>tj</a:t>
            </a:r>
            <a:r>
              <a:rPr lang="en-GB" sz="2800" dirty="0" smtClean="0"/>
              <a:t>. </a:t>
            </a:r>
            <a:r>
              <a:rPr lang="en-GB" sz="2800" dirty="0" err="1" smtClean="0"/>
              <a:t>averzivna</a:t>
            </a:r>
            <a:r>
              <a:rPr lang="en-GB" sz="2800" dirty="0" smtClean="0"/>
              <a:t> </a:t>
            </a:r>
            <a:r>
              <a:rPr lang="en-GB" sz="2800" dirty="0" err="1" smtClean="0"/>
              <a:t>draž</a:t>
            </a:r>
            <a:r>
              <a:rPr lang="en-GB" sz="2800" dirty="0" smtClean="0"/>
              <a:t> </a:t>
            </a:r>
            <a:r>
              <a:rPr lang="en-GB" sz="2800" dirty="0" err="1" smtClean="0"/>
              <a:t>koja</a:t>
            </a:r>
            <a:r>
              <a:rPr lang="en-GB" sz="2800" dirty="0" smtClean="0"/>
              <a:t> </a:t>
            </a:r>
            <a:r>
              <a:rPr lang="en-GB" sz="2800" dirty="0" err="1" smtClean="0"/>
              <a:t>dovodi</a:t>
            </a:r>
            <a:r>
              <a:rPr lang="en-GB" sz="2800" dirty="0" smtClean="0"/>
              <a:t> do </a:t>
            </a:r>
            <a:r>
              <a:rPr lang="en-GB" sz="2800" dirty="0" err="1" smtClean="0"/>
              <a:t>slabljenja</a:t>
            </a:r>
            <a:r>
              <a:rPr lang="en-GB" sz="2800" dirty="0" smtClean="0"/>
              <a:t> </a:t>
            </a:r>
            <a:r>
              <a:rPr lang="en-GB" sz="2800" dirty="0" err="1" smtClean="0"/>
              <a:t>nekog</a:t>
            </a:r>
            <a:r>
              <a:rPr lang="en-GB" sz="2800" dirty="0" smtClean="0"/>
              <a:t> </a:t>
            </a:r>
            <a:r>
              <a:rPr lang="en-GB" sz="2800" dirty="0" err="1" smtClean="0"/>
              <a:t>ponašanja</a:t>
            </a:r>
            <a:r>
              <a:rPr lang="en-GB" sz="2800" dirty="0" smtClean="0"/>
              <a:t> (</a:t>
            </a:r>
            <a:r>
              <a:rPr lang="en-GB" sz="2800" dirty="0" err="1" smtClean="0"/>
              <a:t>operanta</a:t>
            </a:r>
            <a:r>
              <a:rPr lang="en-GB" sz="2800" dirty="0" smtClean="0"/>
              <a:t>)</a:t>
            </a:r>
          </a:p>
          <a:p>
            <a:pPr lvl="1" algn="just">
              <a:lnSpc>
                <a:spcPct val="80000"/>
              </a:lnSpc>
            </a:pPr>
            <a:r>
              <a:rPr lang="en-GB" sz="2500" b="1" dirty="0" err="1" smtClean="0"/>
              <a:t>Izlaganje</a:t>
            </a:r>
            <a:r>
              <a:rPr lang="en-GB" sz="2500" b="1" dirty="0" smtClean="0"/>
              <a:t> </a:t>
            </a:r>
            <a:r>
              <a:rPr lang="en-GB" sz="2500" b="1" dirty="0" err="1" smtClean="0"/>
              <a:t>neprijatne</a:t>
            </a:r>
            <a:r>
              <a:rPr lang="en-GB" sz="2500" b="1" dirty="0" smtClean="0"/>
              <a:t> </a:t>
            </a:r>
            <a:r>
              <a:rPr lang="en-GB" sz="2500" b="1" dirty="0" err="1" smtClean="0"/>
              <a:t>draži</a:t>
            </a:r>
            <a:endParaRPr lang="en-GB" sz="2500" b="1" dirty="0" smtClean="0"/>
          </a:p>
          <a:p>
            <a:pPr lvl="1" algn="just">
              <a:lnSpc>
                <a:spcPct val="80000"/>
              </a:lnSpc>
            </a:pPr>
            <a:r>
              <a:rPr lang="en-US" sz="2500" b="1" dirty="0" err="1" smtClean="0"/>
              <a:t>Uskraćivanje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prijatnih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draži</a:t>
            </a:r>
            <a:endParaRPr lang="en-US" sz="2500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Vrste potkrepljivača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sr-Latn-RS" dirty="0" smtClean="0"/>
              <a:t>ozitivni (nagrada, hrana, novac, pažnja...)</a:t>
            </a:r>
          </a:p>
          <a:p>
            <a:r>
              <a:rPr lang="en-US" dirty="0" smtClean="0"/>
              <a:t>N</a:t>
            </a:r>
            <a:r>
              <a:rPr lang="sr-Latn-RS" dirty="0" err="1" smtClean="0"/>
              <a:t>egativni</a:t>
            </a:r>
            <a:r>
              <a:rPr lang="sr-Latn-RS" dirty="0" smtClean="0"/>
              <a:t> </a:t>
            </a:r>
            <a:r>
              <a:rPr lang="en-GB" dirty="0" smtClean="0"/>
              <a:t>(</a:t>
            </a:r>
            <a:r>
              <a:rPr lang="en-GB" dirty="0" err="1" smtClean="0"/>
              <a:t>prekid</a:t>
            </a:r>
            <a:r>
              <a:rPr lang="en-GB" dirty="0" smtClean="0"/>
              <a:t> </a:t>
            </a:r>
            <a:r>
              <a:rPr lang="en-GB" dirty="0" err="1" smtClean="0"/>
              <a:t>neke</a:t>
            </a:r>
            <a:r>
              <a:rPr lang="en-GB" dirty="0" smtClean="0"/>
              <a:t> </a:t>
            </a:r>
            <a:r>
              <a:rPr lang="en-GB" dirty="0" err="1" smtClean="0"/>
              <a:t>averzivne</a:t>
            </a:r>
            <a:r>
              <a:rPr lang="en-GB" dirty="0" smtClean="0"/>
              <a:t> </a:t>
            </a:r>
            <a:r>
              <a:rPr lang="en-GB" dirty="0" err="1" smtClean="0"/>
              <a:t>draži</a:t>
            </a:r>
            <a:r>
              <a:rPr lang="en-GB" dirty="0" smtClean="0"/>
              <a:t>)</a:t>
            </a:r>
            <a:endParaRPr lang="sr-Latn-RS" dirty="0" smtClean="0"/>
          </a:p>
          <a:p>
            <a:r>
              <a:rPr lang="en-US" dirty="0" smtClean="0"/>
              <a:t>P</a:t>
            </a:r>
            <a:r>
              <a:rPr lang="sr-Latn-RS" dirty="0" smtClean="0"/>
              <a:t>rimarni (zadovoljavaju naše osnovne potrebe)</a:t>
            </a:r>
          </a:p>
          <a:p>
            <a:r>
              <a:rPr lang="en-US" dirty="0" smtClean="0"/>
              <a:t>S</a:t>
            </a:r>
            <a:r>
              <a:rPr lang="sr-Latn-RS" dirty="0" smtClean="0"/>
              <a:t>ekundarni (zadovoljavaju naše sekundarne, uslovljene potrebe)</a:t>
            </a:r>
          </a:p>
          <a:p>
            <a:r>
              <a:rPr lang="en-US" dirty="0" smtClean="0"/>
              <a:t>N</a:t>
            </a:r>
            <a:r>
              <a:rPr lang="sr-Latn-RS" dirty="0" smtClean="0"/>
              <a:t>eposredni </a:t>
            </a:r>
          </a:p>
          <a:p>
            <a:r>
              <a:rPr lang="en-US" dirty="0" smtClean="0"/>
              <a:t>O</a:t>
            </a:r>
            <a:r>
              <a:rPr lang="sr-Latn-RS" dirty="0" smtClean="0"/>
              <a:t>dloženi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Š</a:t>
            </a:r>
            <a:r>
              <a:rPr lang="sr-Latn-RS" dirty="0" smtClean="0"/>
              <a:t>ta je učenje?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sz="2800" dirty="0" smtClean="0"/>
              <a:t>Kognitivni proces</a:t>
            </a:r>
            <a:r>
              <a:rPr lang="en-GB" sz="2800" dirty="0" smtClean="0"/>
              <a:t> </a:t>
            </a:r>
            <a:r>
              <a:rPr lang="hr-HR" sz="2800" dirty="0" smtClean="0"/>
              <a:t>koji vodi ka određenoj promeni</a:t>
            </a:r>
          </a:p>
          <a:p>
            <a:r>
              <a:rPr lang="hr-HR" sz="2800" dirty="0" smtClean="0"/>
              <a:t>Def.: “Relativno trajna, progresivna promena u ponašanju individue (ili promena u individui koja se manifestuje u njenom ponašanju), a koja je rezultat prethodne aktivnosti individue”</a:t>
            </a:r>
          </a:p>
          <a:p>
            <a:r>
              <a:rPr lang="hr-HR" sz="2800" dirty="0" smtClean="0"/>
              <a:t>Odlike:</a:t>
            </a:r>
          </a:p>
          <a:p>
            <a:pPr lvl="1"/>
            <a:r>
              <a:rPr lang="hr-HR" sz="2500" dirty="0" smtClean="0"/>
              <a:t>Trajnost?</a:t>
            </a:r>
          </a:p>
          <a:p>
            <a:pPr lvl="1"/>
            <a:r>
              <a:rPr lang="hr-HR" sz="2500" dirty="0" smtClean="0"/>
              <a:t>Progresivnost?</a:t>
            </a:r>
          </a:p>
          <a:p>
            <a:pPr lvl="1"/>
            <a:r>
              <a:rPr lang="hr-HR" sz="2500" dirty="0" smtClean="0"/>
              <a:t>Promena u ponašanju?</a:t>
            </a:r>
          </a:p>
          <a:p>
            <a:pPr lvl="1"/>
            <a:r>
              <a:rPr lang="hr-HR" sz="2500" dirty="0" smtClean="0"/>
              <a:t>Rezultat prethodne aktivnosti?</a:t>
            </a:r>
          </a:p>
          <a:p>
            <a:pPr lvl="1"/>
            <a:r>
              <a:rPr lang="hr-HR" sz="2500" dirty="0" smtClean="0"/>
              <a:t>Priroda aktivnosti? (da li je spoljašnja motorna aktivnost, da li mora da bude potkrepljena ili samo ponavljana?)</a:t>
            </a:r>
          </a:p>
          <a:p>
            <a:pPr lvl="1"/>
            <a:endParaRPr lang="hr-HR" sz="2500" dirty="0" smtClean="0"/>
          </a:p>
          <a:p>
            <a:pPr lvl="1"/>
            <a:endParaRPr lang="en-US" sz="25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Pravila potkrepljivanja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Konstantno potkrepljivanje </a:t>
            </a:r>
          </a:p>
          <a:p>
            <a:pPr lvl="1"/>
            <a:r>
              <a:rPr lang="hr-HR" dirty="0" smtClean="0"/>
              <a:t>brzo uspostavljanje odgovora ali i brzo gašenje</a:t>
            </a:r>
          </a:p>
          <a:p>
            <a:r>
              <a:rPr lang="hr-HR" dirty="0" smtClean="0"/>
              <a:t>Povremeno potkrepljivanje</a:t>
            </a:r>
          </a:p>
          <a:p>
            <a:pPr lvl="1"/>
            <a:r>
              <a:rPr lang="hr-HR" sz="2400" dirty="0" smtClean="0">
                <a:cs typeface="Times New Roman" pitchFamily="18" charset="0"/>
              </a:rPr>
              <a:t>npr. u intervalu od 2 min, bez obzira na ponašanje organizma (</a:t>
            </a:r>
            <a:r>
              <a:rPr lang="hr-HR" sz="2400" i="1" dirty="0" smtClean="0">
                <a:cs typeface="Times New Roman" pitchFamily="18" charset="0"/>
              </a:rPr>
              <a:t>neefikasno</a:t>
            </a:r>
            <a:r>
              <a:rPr lang="hr-HR" sz="2400" dirty="0" smtClean="0">
                <a:cs typeface="Times New Roman" pitchFamily="18" charset="0"/>
              </a:rPr>
              <a:t>)</a:t>
            </a:r>
          </a:p>
          <a:p>
            <a:pPr lvl="1"/>
            <a:r>
              <a:rPr lang="hr-HR" sz="2400" dirty="0" smtClean="0">
                <a:cs typeface="Times New Roman" pitchFamily="18" charset="0"/>
              </a:rPr>
              <a:t>potkrepljenje se daje nesistematski (svakih 3, 8 pa 5 min) raspoređeno u vremenu </a:t>
            </a:r>
            <a:endParaRPr lang="hr-HR" sz="2400" i="1" dirty="0" smtClean="0">
              <a:cs typeface="Times New Roman" pitchFamily="18" charset="0"/>
            </a:endParaRPr>
          </a:p>
          <a:p>
            <a:pPr lvl="1"/>
            <a:r>
              <a:rPr lang="hr-HR" sz="2400" dirty="0" smtClean="0">
                <a:cs typeface="Times New Roman" pitchFamily="18" charset="0"/>
              </a:rPr>
              <a:t>npr. svak</a:t>
            </a:r>
            <a:r>
              <a:rPr lang="hr-HR" sz="2400" dirty="0" smtClean="0">
                <a:cs typeface="Arial" charset="0"/>
              </a:rPr>
              <a:t>i</a:t>
            </a:r>
            <a:r>
              <a:rPr lang="hr-HR" sz="2400" dirty="0" smtClean="0">
                <a:cs typeface="Times New Roman" pitchFamily="18" charset="0"/>
              </a:rPr>
              <a:t> </a:t>
            </a:r>
            <a:r>
              <a:rPr lang="hr-HR" sz="2400" dirty="0" smtClean="0">
                <a:cs typeface="Arial" charset="0"/>
              </a:rPr>
              <a:t>4</a:t>
            </a:r>
            <a:r>
              <a:rPr lang="hr-HR" sz="2400" dirty="0" smtClean="0">
                <a:cs typeface="Times New Roman" pitchFamily="18" charset="0"/>
              </a:rPr>
              <a:t>. </a:t>
            </a:r>
            <a:r>
              <a:rPr lang="hr-HR" sz="2400" dirty="0" smtClean="0">
                <a:cs typeface="Arial" charset="0"/>
              </a:rPr>
              <a:t>put kad se javi željeno ponašanje</a:t>
            </a:r>
            <a:r>
              <a:rPr lang="hr-HR" sz="2400" dirty="0" smtClean="0">
                <a:cs typeface="Times New Roman" pitchFamily="18" charset="0"/>
              </a:rPr>
              <a:t> bez obzira na protok vremena</a:t>
            </a:r>
          </a:p>
          <a:p>
            <a:pPr lvl="1"/>
            <a:r>
              <a:rPr lang="hr-HR" sz="2400" dirty="0" smtClean="0">
                <a:cs typeface="Times New Roman" pitchFamily="18" charset="0"/>
              </a:rPr>
              <a:t>potkrepljuju se </a:t>
            </a:r>
            <a:r>
              <a:rPr lang="hr-HR" sz="2400" dirty="0" smtClean="0">
                <a:cs typeface="Arial" charset="0"/>
              </a:rPr>
              <a:t>povremeno, nekad 3. put, nekad 5. i sl.</a:t>
            </a:r>
            <a:r>
              <a:rPr lang="hr-HR" sz="2400" dirty="0" smtClean="0">
                <a:cs typeface="Times New Roman" pitchFamily="18" charset="0"/>
              </a:rPr>
              <a:t> (</a:t>
            </a:r>
            <a:r>
              <a:rPr lang="hr-HR" sz="2400" i="1" dirty="0" smtClean="0">
                <a:cs typeface="Times New Roman" pitchFamily="18" charset="0"/>
              </a:rPr>
              <a:t>najefikasnije)</a:t>
            </a:r>
            <a:endParaRPr lang="hr-HR" sz="2400" dirty="0" smtClean="0">
              <a:cs typeface="Arial" charset="0"/>
            </a:endParaRPr>
          </a:p>
          <a:p>
            <a:pPr lvl="1"/>
            <a:endParaRPr lang="hr-HR" sz="2400" dirty="0" smtClean="0">
              <a:latin typeface="Garamond" pitchFamily="18" charset="0"/>
              <a:cs typeface="Times New Roman" pitchFamily="18" charset="0"/>
            </a:endParaRP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Primena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RS" dirty="0" smtClean="0"/>
              <a:t>Naučena bespomoćnost – Selidžmen</a:t>
            </a:r>
          </a:p>
          <a:p>
            <a:pPr lvl="1"/>
            <a:r>
              <a:rPr lang="en-US" dirty="0" smtClean="0"/>
              <a:t>E</a:t>
            </a:r>
            <a:r>
              <a:rPr lang="sr-Latn-RS" dirty="0" smtClean="0"/>
              <a:t>ksplanatorni stilovi</a:t>
            </a:r>
          </a:p>
          <a:p>
            <a:r>
              <a:rPr lang="en-US" dirty="0" smtClean="0"/>
              <a:t>P</a:t>
            </a:r>
            <a:r>
              <a:rPr lang="sr-Latn-RS" dirty="0" smtClean="0"/>
              <a:t>rimena u KBT</a:t>
            </a:r>
          </a:p>
          <a:p>
            <a:r>
              <a:rPr lang="hr-HR" dirty="0" smtClean="0"/>
              <a:t>Tehnika žetona</a:t>
            </a:r>
            <a:r>
              <a:rPr lang="en-GB" dirty="0" smtClean="0"/>
              <a:t>/</a:t>
            </a:r>
            <a:r>
              <a:rPr lang="en-GB" dirty="0" err="1" smtClean="0"/>
              <a:t>ekonomija</a:t>
            </a:r>
            <a:r>
              <a:rPr lang="en-GB" dirty="0" smtClean="0"/>
              <a:t> </a:t>
            </a:r>
            <a:r>
              <a:rPr lang="en-GB" dirty="0" err="1" smtClean="0"/>
              <a:t>žetona</a:t>
            </a:r>
            <a:endParaRPr lang="hr-HR" dirty="0" smtClean="0"/>
          </a:p>
          <a:p>
            <a:r>
              <a:rPr lang="hr-HR" dirty="0" smtClean="0"/>
              <a:t>Programirana nastava</a:t>
            </a:r>
            <a:r>
              <a:rPr lang="en-GB" dirty="0" smtClean="0"/>
              <a:t> (</a:t>
            </a:r>
            <a:r>
              <a:rPr lang="en-GB" dirty="0" err="1" smtClean="0"/>
              <a:t>linearna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razgranata</a:t>
            </a:r>
            <a:r>
              <a:rPr lang="en-GB" dirty="0" smtClean="0"/>
              <a:t>)</a:t>
            </a:r>
            <a:endParaRPr lang="hr-HR" dirty="0" smtClean="0"/>
          </a:p>
          <a:p>
            <a:endParaRPr lang="sr-Latn-RS" dirty="0" smtClean="0"/>
          </a:p>
          <a:p>
            <a:endParaRPr lang="sr-Latn-RS" dirty="0" smtClean="0"/>
          </a:p>
          <a:p>
            <a:r>
              <a:rPr lang="sr-Latn-RS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Učenje putem uviđanja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</a:t>
            </a:r>
            <a:r>
              <a:rPr lang="sr-Latn-RS" dirty="0" smtClean="0"/>
              <a:t>eštaltistički principi</a:t>
            </a:r>
          </a:p>
          <a:p>
            <a:r>
              <a:rPr lang="en-US" dirty="0" smtClean="0"/>
              <a:t>K</a:t>
            </a:r>
            <a:r>
              <a:rPr lang="sr-Latn-RS" dirty="0" smtClean="0"/>
              <a:t>elerov eksperiment</a:t>
            </a:r>
          </a:p>
          <a:p>
            <a:r>
              <a:rPr lang="en-US" dirty="0" smtClean="0"/>
              <a:t>N</a:t>
            </a:r>
            <a:r>
              <a:rPr lang="sr-Latn-RS" dirty="0" smtClean="0"/>
              <a:t>aglo i skokovito učenje (po principu “sve ili ništa”)</a:t>
            </a:r>
          </a:p>
          <a:p>
            <a:endParaRPr lang="en-US" dirty="0"/>
          </a:p>
        </p:txBody>
      </p:sp>
      <p:pic>
        <p:nvPicPr>
          <p:cNvPr id="4" name="Picture 5" descr="majmun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2743200"/>
            <a:ext cx="4894729" cy="3467100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majmun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2895600"/>
            <a:ext cx="7978850" cy="339248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62000" y="1371600"/>
            <a:ext cx="7467600" cy="1092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3400" indent="-533400">
              <a:lnSpc>
                <a:spcPct val="90000"/>
              </a:lnSpc>
            </a:pPr>
            <a:r>
              <a:rPr lang="hr-HR" sz="2400" dirty="0" smtClean="0">
                <a:latin typeface="Garamond" pitchFamily="18" charset="0"/>
              </a:rPr>
              <a:t>	</a:t>
            </a:r>
            <a:r>
              <a:rPr lang="hr-HR" sz="2400" dirty="0" smtClean="0"/>
              <a:t>Subjekt </a:t>
            </a:r>
            <a:r>
              <a:rPr lang="en-US" sz="2400" smtClean="0"/>
              <a:t>se </a:t>
            </a:r>
            <a:r>
              <a:rPr lang="hr-HR" sz="2400" smtClean="0"/>
              <a:t>susreće </a:t>
            </a:r>
            <a:r>
              <a:rPr lang="hr-HR" sz="2400" dirty="0" smtClean="0"/>
              <a:t>sa neuravnoteženom situacijom koja je deo neke šire situacije (geštalt). Rešenjem se situacija uravnotežuje i uklapa u širi kontekst.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33400" indent="-533400">
              <a:lnSpc>
                <a:spcPct val="90000"/>
              </a:lnSpc>
            </a:pPr>
            <a:r>
              <a:rPr lang="hr-HR" sz="2800" dirty="0" smtClean="0"/>
              <a:t>faza preparacije – svest o problemskoj situaciji</a:t>
            </a:r>
          </a:p>
          <a:p>
            <a:pPr marL="533400" indent="-533400">
              <a:lnSpc>
                <a:spcPct val="90000"/>
              </a:lnSpc>
            </a:pPr>
            <a:r>
              <a:rPr lang="hr-HR" sz="2800" dirty="0" smtClean="0"/>
              <a:t>faza inkubacije – napuštanje aktivnosti koje ne vode cilju</a:t>
            </a:r>
          </a:p>
          <a:p>
            <a:pPr marL="533400" indent="-533400">
              <a:lnSpc>
                <a:spcPct val="90000"/>
              </a:lnSpc>
            </a:pPr>
            <a:r>
              <a:rPr lang="hr-HR" sz="2800" dirty="0" smtClean="0"/>
              <a:t>faza iluminacije ili uvida – aha-efekat u kom dolazi do  razumevanja odnosa među elementima </a:t>
            </a:r>
          </a:p>
          <a:p>
            <a:pPr marL="533400" indent="-533400">
              <a:lnSpc>
                <a:spcPct val="90000"/>
              </a:lnSpc>
            </a:pPr>
            <a:r>
              <a:rPr lang="hr-HR" sz="2800" dirty="0" smtClean="0"/>
              <a:t>faza verifikacije – provera otkrivenog rešenja</a:t>
            </a:r>
          </a:p>
          <a:p>
            <a:pPr marL="533400" indent="-533400">
              <a:lnSpc>
                <a:spcPct val="90000"/>
              </a:lnSpc>
            </a:pPr>
            <a:endParaRPr lang="hr-HR" sz="2800" dirty="0" smtClean="0">
              <a:latin typeface="Garamond" pitchFamily="18" charset="0"/>
            </a:endParaRPr>
          </a:p>
          <a:p>
            <a:r>
              <a:rPr lang="sr-Latn-RS" dirty="0" smtClean="0"/>
              <a:t>Karakteristike:</a:t>
            </a:r>
          </a:p>
          <a:p>
            <a:pPr lvl="1"/>
            <a:r>
              <a:rPr lang="sr-Latn-RS" dirty="0" smtClean="0"/>
              <a:t>“</a:t>
            </a:r>
            <a:r>
              <a:rPr lang="en-US" dirty="0" smtClean="0"/>
              <a:t>B</a:t>
            </a:r>
            <a:r>
              <a:rPr lang="sr-Latn-RS" dirty="0" smtClean="0"/>
              <a:t>rz” oblik učenja</a:t>
            </a:r>
          </a:p>
          <a:p>
            <a:pPr lvl="1"/>
            <a:r>
              <a:rPr lang="en-US" dirty="0" smtClean="0"/>
              <a:t>T</a:t>
            </a:r>
            <a:r>
              <a:rPr lang="sr-Latn-RS" dirty="0" smtClean="0"/>
              <a:t>rajnost</a:t>
            </a:r>
          </a:p>
          <a:p>
            <a:pPr lvl="1"/>
            <a:r>
              <a:rPr lang="en-US" dirty="0" smtClean="0"/>
              <a:t>V</a:t>
            </a:r>
            <a:r>
              <a:rPr lang="sr-Latn-RS" dirty="0" smtClean="0"/>
              <a:t>eća transferna vrednost</a:t>
            </a:r>
          </a:p>
          <a:p>
            <a:pPr lvl="1"/>
            <a:r>
              <a:rPr lang="en-US" dirty="0" smtClean="0"/>
              <a:t>D</a:t>
            </a:r>
            <a:r>
              <a:rPr lang="sr-Latn-RS" dirty="0" smtClean="0"/>
              <a:t>oprinosi razvoju kristalizovane inteligencije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Šta se uči uvidom?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Učenje po modelu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5486400" cy="4937760"/>
          </a:xfrm>
        </p:spPr>
        <p:txBody>
          <a:bodyPr>
            <a:normAutofit/>
          </a:bodyPr>
          <a:lstStyle/>
          <a:p>
            <a:r>
              <a:rPr lang="en-US" dirty="0" smtClean="0"/>
              <a:t>S</a:t>
            </a:r>
            <a:r>
              <a:rPr lang="sr-Latn-RS" dirty="0" smtClean="0"/>
              <a:t>tiču se novi oblici ponašanja</a:t>
            </a:r>
          </a:p>
          <a:p>
            <a:r>
              <a:rPr lang="en-US" dirty="0" smtClean="0"/>
              <a:t>N</a:t>
            </a:r>
            <a:r>
              <a:rPr lang="sr-Latn-RS" dirty="0" smtClean="0"/>
              <a:t>ije neophodno nagrađivanje</a:t>
            </a:r>
          </a:p>
          <a:p>
            <a:r>
              <a:rPr lang="en-US" dirty="0" smtClean="0"/>
              <a:t>S</a:t>
            </a:r>
            <a:r>
              <a:rPr lang="sr-Latn-RS" dirty="0" smtClean="0"/>
              <a:t>pontanost – model ne mora da ima nameru da podučava</a:t>
            </a:r>
          </a:p>
          <a:p>
            <a:r>
              <a:rPr lang="en-US" dirty="0" smtClean="0"/>
              <a:t>P</a:t>
            </a:r>
            <a:r>
              <a:rPr lang="sr-Latn-RS" dirty="0" smtClean="0"/>
              <a:t>onašanja se usvajaju brzo i traju dugo</a:t>
            </a:r>
          </a:p>
          <a:p>
            <a:endParaRPr lang="sr-Latn-RS" dirty="0" smtClean="0"/>
          </a:p>
          <a:p>
            <a:r>
              <a:rPr lang="pl-PL" sz="2000" dirty="0" smtClean="0"/>
              <a:t>Imitacija – vezuje se za spolja vidljiva ponašanja</a:t>
            </a:r>
          </a:p>
          <a:p>
            <a:r>
              <a:rPr lang="pl-PL" sz="2000" dirty="0" smtClean="0"/>
              <a:t>Identifikacija – vezuje se za unutrašnja svojstva osobe koja se posmatra</a:t>
            </a:r>
          </a:p>
          <a:p>
            <a:endParaRPr lang="sr-Latn-RS" dirty="0" smtClean="0"/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14" descr="bandurin experime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1143000"/>
            <a:ext cx="3200400" cy="53478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Bandurin eksperiment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hr-HR" sz="2800" dirty="0" smtClean="0"/>
              <a:t>Deca su posmatrala model kako se agresivno ponaša prema lutki zvanoj Bobo</a:t>
            </a:r>
          </a:p>
          <a:p>
            <a:pPr>
              <a:lnSpc>
                <a:spcPct val="80000"/>
              </a:lnSpc>
            </a:pPr>
            <a:r>
              <a:rPr lang="hr-HR" sz="2800" dirty="0" smtClean="0"/>
              <a:t>U različitim situacijama model je nagrađen odnosno kažnjen za svoje ponašanje</a:t>
            </a:r>
            <a:endParaRPr lang="en-US" sz="2800" dirty="0" smtClean="0"/>
          </a:p>
          <a:p>
            <a:pPr>
              <a:lnSpc>
                <a:spcPct val="80000"/>
              </a:lnSpc>
            </a:pPr>
            <a:r>
              <a:rPr lang="hr-HR" sz="2800" dirty="0" smtClean="0"/>
              <a:t>Grupa dece je posmatrala neagresivni model</a:t>
            </a:r>
          </a:p>
          <a:p>
            <a:pPr>
              <a:lnSpc>
                <a:spcPct val="80000"/>
              </a:lnSpc>
            </a:pPr>
            <a:r>
              <a:rPr lang="hr-HR" sz="2800" dirty="0" smtClean="0"/>
              <a:t>Kontrolna grupa nije posmatrala ponašanje modela</a:t>
            </a:r>
          </a:p>
          <a:p>
            <a:pPr>
              <a:lnSpc>
                <a:spcPct val="80000"/>
              </a:lnSpc>
            </a:pPr>
            <a:r>
              <a:rPr lang="hr-HR" sz="2800" dirty="0" smtClean="0"/>
              <a:t>Zatim su deca puštena u sobu s igračkama u kojoj se nalazila i lutka Bobo</a:t>
            </a:r>
          </a:p>
          <a:p>
            <a:pPr>
              <a:lnSpc>
                <a:spcPct val="80000"/>
              </a:lnSpc>
            </a:pPr>
            <a:endParaRPr lang="hr-HR" sz="2800" dirty="0" smtClean="0"/>
          </a:p>
          <a:p>
            <a:pPr>
              <a:lnSpc>
                <a:spcPct val="80000"/>
              </a:lnSpc>
            </a:pPr>
            <a:endParaRPr lang="hr-HR" sz="2800" dirty="0" smtClean="0"/>
          </a:p>
          <a:p>
            <a:pPr>
              <a:lnSpc>
                <a:spcPct val="80000"/>
              </a:lnSpc>
            </a:pPr>
            <a:endParaRPr lang="hr-HR" sz="2800" dirty="0" smtClean="0"/>
          </a:p>
          <a:p>
            <a:pPr>
              <a:lnSpc>
                <a:spcPct val="80000"/>
              </a:lnSpc>
            </a:pPr>
            <a:r>
              <a:rPr lang="hr-HR" sz="2800" b="1" dirty="0" smtClean="0"/>
              <a:t>Da li su deca imitirala ponašanje modela?</a:t>
            </a:r>
            <a:endParaRPr lang="en-US" sz="2800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90600" y="1066800"/>
            <a:ext cx="7010400" cy="53213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Odlike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jednostavan i najmanje zahtevan način učenja</a:t>
            </a:r>
          </a:p>
          <a:p>
            <a:r>
              <a:rPr lang="hr-HR" dirty="0" smtClean="0"/>
              <a:t>usvajaju se konformistička ponašanja koja društvena okolina podražava</a:t>
            </a:r>
          </a:p>
          <a:p>
            <a:r>
              <a:rPr lang="hr-HR" dirty="0" smtClean="0"/>
              <a:t>zadovoljava potrebu za identifikacijom s osobama priznatog socijalnog ugleda i statusa</a:t>
            </a:r>
            <a:endParaRPr lang="en-US" dirty="0" smtClean="0"/>
          </a:p>
          <a:p>
            <a:endParaRPr lang="sr-Latn-RS" dirty="0" smtClean="0"/>
          </a:p>
          <a:p>
            <a:r>
              <a:rPr lang="en-US" dirty="0" smtClean="0"/>
              <a:t>U</a:t>
            </a:r>
            <a:r>
              <a:rPr lang="sr-Latn-RS" dirty="0" smtClean="0"/>
              <a:t>spešnost zavisi od:</a:t>
            </a:r>
          </a:p>
          <a:p>
            <a:pPr lvl="1"/>
            <a:r>
              <a:rPr lang="hr-HR" sz="2400" dirty="0" smtClean="0"/>
              <a:t>opažene sličnost sa modelom</a:t>
            </a:r>
          </a:p>
          <a:p>
            <a:pPr lvl="1"/>
            <a:r>
              <a:rPr lang="hr-HR" sz="2400" dirty="0" smtClean="0"/>
              <a:t>opažene kompetentnosti modela</a:t>
            </a:r>
          </a:p>
          <a:p>
            <a:pPr lvl="1"/>
            <a:r>
              <a:rPr lang="hr-HR" sz="2400" dirty="0" smtClean="0"/>
              <a:t>osobina ličnosti posmatrača</a:t>
            </a:r>
            <a:r>
              <a:rPr lang="en-US" sz="2400" dirty="0" smtClean="0"/>
              <a:t> 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Definicija učenja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</a:t>
            </a:r>
            <a:r>
              <a:rPr lang="sr-Latn-RS" dirty="0" smtClean="0"/>
              <a:t>elativno trajna promena individue koja se manifestuje u njenom doživljavanju ili iskustvu i u njenoj aktivnosti, a koja je rezultat prethodnih doživljavanja ili iskustva i aktivnosti individue  (S. Radonjić)</a:t>
            </a:r>
          </a:p>
          <a:p>
            <a:r>
              <a:rPr lang="sr-Latn-RS" dirty="0" smtClean="0"/>
              <a:t>Bihejviorističke definicije učenja</a:t>
            </a:r>
          </a:p>
          <a:p>
            <a:endParaRPr lang="sr-Latn-RS" dirty="0" smtClean="0"/>
          </a:p>
          <a:p>
            <a:r>
              <a:rPr lang="sr-Latn-RS" dirty="0" smtClean="0"/>
              <a:t>Nebihejviorističke definicije učenja:</a:t>
            </a:r>
          </a:p>
          <a:p>
            <a:pPr lvl="1"/>
            <a:r>
              <a:rPr lang="sr-Latn-RS" dirty="0" smtClean="0"/>
              <a:t>Maslov: posmatračko učenje i doživljajno učenje – doživljajnim učenjem ka razvoju zdrave “samoaktualizovane” ličnosti</a:t>
            </a:r>
          </a:p>
          <a:p>
            <a:pPr lvl="1"/>
            <a:r>
              <a:rPr lang="sr-Latn-RS" dirty="0" smtClean="0"/>
              <a:t>Rodžers: kognitivno i doživljajno učenje</a:t>
            </a:r>
          </a:p>
          <a:p>
            <a:pPr lvl="1"/>
            <a:r>
              <a:rPr lang="en-US" dirty="0" smtClean="0"/>
              <a:t>Z</a:t>
            </a:r>
            <a:r>
              <a:rPr lang="sr-Latn-RS" dirty="0" smtClean="0"/>
              <a:t>načaj u savetodavnom radu i psihoterapijskoj praksi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Šta se uči po modelu?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Teorije učenja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sr-Latn-RS" dirty="0" smtClean="0"/>
              <a:t>socijacionističke teorije (S-R)</a:t>
            </a:r>
          </a:p>
          <a:p>
            <a:r>
              <a:rPr lang="en-US" dirty="0" smtClean="0"/>
              <a:t>K</a:t>
            </a:r>
            <a:r>
              <a:rPr lang="sr-Latn-RS" dirty="0" smtClean="0"/>
              <a:t>ognitivne teorije (S-S) – izgrađuju se očekivanja da određeni znak ukazuje na označeni objekat</a:t>
            </a:r>
          </a:p>
          <a:p>
            <a:endParaRPr lang="sr-Latn-RS" dirty="0" smtClean="0"/>
          </a:p>
          <a:p>
            <a:r>
              <a:rPr lang="en-US" dirty="0" smtClean="0"/>
              <a:t>O</a:t>
            </a:r>
            <a:r>
              <a:rPr lang="sr-Latn-RS" dirty="0" smtClean="0"/>
              <a:t>piti koji opovrgavaju predviđanja S-R teorija:</a:t>
            </a:r>
          </a:p>
          <a:p>
            <a:pPr lvl="1"/>
            <a:r>
              <a:rPr lang="en-US" dirty="0" smtClean="0"/>
              <a:t>U</a:t>
            </a:r>
            <a:r>
              <a:rPr lang="sr-Latn-RS" dirty="0" smtClean="0"/>
              <a:t>čenje prostornih odnosa ili pokreta</a:t>
            </a:r>
          </a:p>
          <a:p>
            <a:pPr lvl="1"/>
            <a:r>
              <a:rPr lang="en-US" dirty="0" smtClean="0"/>
              <a:t>O</a:t>
            </a:r>
            <a:r>
              <a:rPr lang="sr-Latn-RS" dirty="0" smtClean="0"/>
              <a:t>piti sa latentnim učenjem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</a:t>
            </a:r>
            <a:r>
              <a:rPr lang="sr-Latn-RS" dirty="0" smtClean="0"/>
              <a:t>ransfer učenja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</a:pPr>
            <a:r>
              <a:rPr lang="hr-HR" sz="2800" b="1" dirty="0" smtClean="0"/>
              <a:t> </a:t>
            </a:r>
            <a:r>
              <a:rPr lang="hr-HR" sz="2800" dirty="0" smtClean="0"/>
              <a:t>dejstvo ranijeg učenja na kasnije učenje ili na kasniju aktivnost uopšte.</a:t>
            </a:r>
            <a:endParaRPr lang="hr-HR" sz="2800" b="1" dirty="0" smtClean="0"/>
          </a:p>
          <a:p>
            <a:pPr marL="0" indent="0">
              <a:lnSpc>
                <a:spcPct val="90000"/>
              </a:lnSpc>
              <a:buFontTx/>
              <a:buNone/>
            </a:pPr>
            <a:endParaRPr lang="hr-HR" sz="2800" b="1" dirty="0" smtClean="0"/>
          </a:p>
          <a:p>
            <a:pPr marL="0" indent="0">
              <a:lnSpc>
                <a:spcPct val="90000"/>
              </a:lnSpc>
            </a:pPr>
            <a:r>
              <a:rPr lang="hr-HR" sz="2800" dirty="0" smtClean="0"/>
              <a:t>  Efekat transfera može da bude:</a:t>
            </a:r>
            <a:endParaRPr lang="sr-Latn-RS" sz="2800" dirty="0" smtClean="0"/>
          </a:p>
          <a:p>
            <a:pPr marL="274320" lvl="1" indent="0">
              <a:lnSpc>
                <a:spcPct val="90000"/>
              </a:lnSpc>
            </a:pPr>
            <a:r>
              <a:rPr lang="hr-HR" sz="2400" dirty="0" smtClean="0"/>
              <a:t>pozitivan – kada prethodno učenje olakšava kasnije učenje</a:t>
            </a:r>
            <a:endParaRPr lang="sr-Latn-RS" sz="2400" dirty="0" smtClean="0"/>
          </a:p>
          <a:p>
            <a:pPr marL="274320" lvl="1" indent="0">
              <a:lnSpc>
                <a:spcPct val="90000"/>
              </a:lnSpc>
            </a:pPr>
            <a:r>
              <a:rPr lang="hr-HR" sz="2400" dirty="0" smtClean="0"/>
              <a:t>negativan – kada prethodno učenje otežava kasnije učenje</a:t>
            </a:r>
          </a:p>
          <a:p>
            <a:pPr marL="274320" lvl="1" indent="0">
              <a:lnSpc>
                <a:spcPct val="90000"/>
              </a:lnSpc>
              <a:buNone/>
            </a:pPr>
            <a:endParaRPr lang="hr-HR" sz="24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hr-HR" sz="2700" dirty="0" smtClean="0"/>
              <a:t>Primer?</a:t>
            </a:r>
            <a:endParaRPr lang="en-US" sz="27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Motivacija za učenje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RS" dirty="0" smtClean="0"/>
              <a:t>Spoljašnji motivi</a:t>
            </a:r>
          </a:p>
          <a:p>
            <a:r>
              <a:rPr lang="sr-Latn-RS" dirty="0" smtClean="0"/>
              <a:t>Unutrašnji motivi</a:t>
            </a:r>
          </a:p>
          <a:p>
            <a:endParaRPr lang="sr-Latn-RS" dirty="0" smtClean="0"/>
          </a:p>
          <a:p>
            <a:r>
              <a:rPr lang="en-US" dirty="0" smtClean="0"/>
              <a:t>P</a:t>
            </a:r>
            <a:r>
              <a:rPr lang="sr-Latn-RS" dirty="0" smtClean="0"/>
              <a:t>rimer - “ekonomija žetona”</a:t>
            </a:r>
          </a:p>
          <a:p>
            <a:pPr lvl="1"/>
            <a:r>
              <a:rPr lang="en-US" dirty="0" smtClean="0"/>
              <a:t>D</a:t>
            </a:r>
            <a:r>
              <a:rPr lang="sr-Latn-RS" dirty="0" smtClean="0"/>
              <a:t>eci koja su za svaki tačan odgovor dobijala žetone koji su se mogli zameniti za igračke se ukupan prosečan skor na testu inteligencije povećao za 13 bodova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Učenje kao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hr-HR" dirty="0" smtClean="0"/>
              <a:t>proces koji traje tokom celog života</a:t>
            </a:r>
          </a:p>
          <a:p>
            <a:pPr algn="just">
              <a:lnSpc>
                <a:spcPct val="80000"/>
              </a:lnSpc>
            </a:pPr>
            <a:r>
              <a:rPr lang="hr-HR" dirty="0" smtClean="0"/>
              <a:t>proces čiji je krajnji cilj adaptacija</a:t>
            </a:r>
            <a:endParaRPr lang="sr-Latn-RS" dirty="0" smtClean="0"/>
          </a:p>
          <a:p>
            <a:pPr algn="just">
              <a:lnSpc>
                <a:spcPct val="80000"/>
              </a:lnSpc>
            </a:pPr>
            <a:r>
              <a:rPr lang="sr-Latn-RS" dirty="0" smtClean="0"/>
              <a:t>proces koji je u osnovi </a:t>
            </a:r>
            <a:r>
              <a:rPr lang="hr-HR" dirty="0" smtClean="0"/>
              <a:t>obrazovanja, vaspitanja i socijalizacije </a:t>
            </a:r>
          </a:p>
          <a:p>
            <a:pPr algn="just">
              <a:lnSpc>
                <a:spcPct val="80000"/>
              </a:lnSpc>
            </a:pPr>
            <a:r>
              <a:rPr lang="pt-BR" dirty="0" smtClean="0"/>
              <a:t>pojam </a:t>
            </a:r>
            <a:r>
              <a:rPr lang="hr-HR" dirty="0" smtClean="0"/>
              <a:t>širi </a:t>
            </a:r>
            <a:r>
              <a:rPr lang="pt-BR" dirty="0" smtClean="0"/>
              <a:t>od </a:t>
            </a:r>
            <a:r>
              <a:rPr lang="sr-Latn-RS" dirty="0" smtClean="0"/>
              <a:t>pojma </a:t>
            </a:r>
            <a:r>
              <a:rPr lang="pt-BR" dirty="0" smtClean="0"/>
              <a:t>obrazovanja</a:t>
            </a:r>
            <a:endParaRPr lang="hr-HR" dirty="0" smtClean="0"/>
          </a:p>
          <a:p>
            <a:pPr algn="just">
              <a:lnSpc>
                <a:spcPct val="80000"/>
              </a:lnSpc>
            </a:pPr>
            <a:r>
              <a:rPr lang="hr-HR" dirty="0" smtClean="0"/>
              <a:t>proces čiji je rezultat sticanje </a:t>
            </a:r>
            <a:r>
              <a:rPr lang="pt-BR" dirty="0" smtClean="0"/>
              <a:t>određenih znanja, veština, stavova </a:t>
            </a:r>
            <a:r>
              <a:rPr lang="sr-Latn-RS" dirty="0" smtClean="0"/>
              <a:t>,</a:t>
            </a:r>
            <a:r>
              <a:rPr lang="pt-BR" dirty="0" smtClean="0"/>
              <a:t>vrednosti</a:t>
            </a:r>
            <a:r>
              <a:rPr lang="sr-Latn-RS" dirty="0" smtClean="0"/>
              <a:t>...</a:t>
            </a:r>
          </a:p>
          <a:p>
            <a:pPr algn="just">
              <a:lnSpc>
                <a:spcPct val="80000"/>
              </a:lnSpc>
            </a:pPr>
            <a:endParaRPr lang="hr-HR" dirty="0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Učenje vs sazrevanje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sr-Latn-RS" sz="2800" dirty="0" smtClean="0"/>
              <a:t>Učenje i sazrevanje se </a:t>
            </a:r>
            <a:r>
              <a:rPr lang="en-US" sz="2800" dirty="0" err="1" smtClean="0"/>
              <a:t>međusobno</a:t>
            </a:r>
            <a:r>
              <a:rPr lang="en-US" sz="2800" dirty="0" smtClean="0"/>
              <a:t> </a:t>
            </a:r>
            <a:r>
              <a:rPr lang="sr-Latn-RS" sz="2800" dirty="0" smtClean="0"/>
              <a:t>prožimaju</a:t>
            </a:r>
            <a:r>
              <a:rPr lang="en-US" sz="2800" dirty="0" smtClean="0"/>
              <a:t> </a:t>
            </a:r>
            <a:r>
              <a:rPr lang="en-US" sz="2800" dirty="0" err="1" smtClean="0"/>
              <a:t>bez</a:t>
            </a:r>
            <a:r>
              <a:rPr lang="en-US" sz="2800" dirty="0" smtClean="0"/>
              <a:t> </a:t>
            </a:r>
            <a:r>
              <a:rPr lang="sr-Latn-RS" sz="2800" dirty="0" smtClean="0"/>
              <a:t>precizno utvrđenih</a:t>
            </a:r>
            <a:r>
              <a:rPr lang="en-US" sz="2800" dirty="0" smtClean="0"/>
              <a:t> </a:t>
            </a:r>
            <a:r>
              <a:rPr lang="en-US" sz="2800" dirty="0" err="1" smtClean="0"/>
              <a:t>granica</a:t>
            </a:r>
            <a:r>
              <a:rPr lang="en-US" sz="2800" dirty="0" smtClean="0"/>
              <a:t> </a:t>
            </a:r>
            <a:endParaRPr lang="hr-HR" sz="2800" dirty="0" smtClean="0"/>
          </a:p>
          <a:p>
            <a:pPr algn="just"/>
            <a:r>
              <a:rPr lang="hr-HR" sz="2800" dirty="0" smtClean="0"/>
              <a:t>Maturacija se odnosi na fizičke i fiziološke (biološke) promene koje imaju uticaja na psihičke funkcije</a:t>
            </a:r>
          </a:p>
          <a:p>
            <a:pPr algn="just"/>
            <a:r>
              <a:rPr lang="hr-HR" sz="2800" dirty="0" smtClean="0"/>
              <a:t>Učenje se odnosi na usvojene (stečene) promene koje imaju uticaja na psihičke funkcije (modifikacija</a:t>
            </a:r>
            <a:r>
              <a:rPr lang="hr-HR" sz="2800" dirty="0" smtClean="0">
                <a:latin typeface="Garamond" pitchFamily="18" charset="0"/>
              </a:rPr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</a:t>
            </a:r>
            <a:r>
              <a:rPr lang="sr-Latn-RS" dirty="0" smtClean="0"/>
              <a:t>čenje vs sazrevanje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0" fontAlgn="base" hangingPunct="0"/>
            <a:r>
              <a:rPr lang="hr-HR" dirty="0" smtClean="0"/>
              <a:t>Učenje:</a:t>
            </a:r>
            <a:endParaRPr lang="sr-Latn-RS" dirty="0" smtClean="0"/>
          </a:p>
          <a:p>
            <a:pPr lvl="1" eaLnBrk="0" fontAlgn="base" hangingPunct="0"/>
            <a:r>
              <a:rPr lang="hr-HR" dirty="0" smtClean="0"/>
              <a:t>ponašanja individualna (karakteristična za pojedinca)</a:t>
            </a:r>
            <a:endParaRPr lang="sr-Latn-RS" dirty="0" smtClean="0"/>
          </a:p>
          <a:p>
            <a:pPr lvl="1" eaLnBrk="0" fontAlgn="base" hangingPunct="0"/>
            <a:r>
              <a:rPr lang="hr-HR" dirty="0" smtClean="0"/>
              <a:t>javljaju se postupno</a:t>
            </a:r>
            <a:endParaRPr lang="sr-Latn-RS" dirty="0" smtClean="0"/>
          </a:p>
          <a:p>
            <a:pPr lvl="1" eaLnBrk="0" fontAlgn="base" hangingPunct="0"/>
            <a:r>
              <a:rPr lang="hr-HR" dirty="0" smtClean="0"/>
              <a:t>nema zakonitog sleda ponašanja jednog za drugim</a:t>
            </a:r>
            <a:endParaRPr lang="en-US" dirty="0" smtClean="0"/>
          </a:p>
          <a:p>
            <a:pPr eaLnBrk="0" fontAlgn="base" hangingPunct="0"/>
            <a:endParaRPr lang="hr-HR" dirty="0" smtClean="0"/>
          </a:p>
          <a:p>
            <a:pPr eaLnBrk="0" fontAlgn="base" hangingPunct="0"/>
            <a:r>
              <a:rPr lang="hr-HR" dirty="0" smtClean="0"/>
              <a:t>Maturacija:</a:t>
            </a:r>
            <a:endParaRPr lang="en-US" dirty="0" smtClean="0"/>
          </a:p>
          <a:p>
            <a:pPr lvl="1" eaLnBrk="0" fontAlgn="base" hangingPunct="0"/>
            <a:r>
              <a:rPr lang="hr-HR" dirty="0" smtClean="0"/>
              <a:t>ponašanja zajednička</a:t>
            </a:r>
            <a:r>
              <a:rPr lang="sr-Latn-RS" dirty="0" smtClean="0"/>
              <a:t> </a:t>
            </a:r>
            <a:r>
              <a:rPr lang="hr-HR" dirty="0" smtClean="0"/>
              <a:t>svim pripadnicima iste vrste</a:t>
            </a:r>
            <a:endParaRPr lang="sr-Latn-RS" dirty="0" smtClean="0"/>
          </a:p>
          <a:p>
            <a:pPr lvl="1" eaLnBrk="0" fontAlgn="base" hangingPunct="0"/>
            <a:r>
              <a:rPr lang="hr-HR" dirty="0" smtClean="0"/>
              <a:t>javljaju se iznenada</a:t>
            </a:r>
          </a:p>
          <a:p>
            <a:pPr lvl="1" eaLnBrk="0" fontAlgn="base" hangingPunct="0"/>
            <a:r>
              <a:rPr lang="hr-HR" dirty="0" smtClean="0"/>
              <a:t>zakonito slede jedno</a:t>
            </a:r>
            <a:r>
              <a:rPr lang="sr-Latn-RS" dirty="0" smtClean="0"/>
              <a:t> </a:t>
            </a:r>
            <a:r>
              <a:rPr lang="hr-HR" dirty="0" smtClean="0"/>
              <a:t>za drugim (bez preskakanja)</a:t>
            </a:r>
            <a:endParaRPr lang="en-US" dirty="0" smtClean="0"/>
          </a:p>
          <a:p>
            <a:pPr eaLnBrk="0" fontAlgn="base" hangingPunct="0"/>
            <a:endParaRPr lang="en-US" dirty="0" smtClean="0"/>
          </a:p>
          <a:p>
            <a:pPr eaLnBrk="0" fontAlgn="base" hangingPunct="0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Ganjeova klasifikacija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sr-Latn-RS" dirty="0" smtClean="0"/>
              <a:t>“praktična klasifikacija” – odnosi se na primenjenu oblast psihologije učenja</a:t>
            </a:r>
          </a:p>
          <a:p>
            <a:r>
              <a:rPr lang="sr-Latn-RS" dirty="0" smtClean="0"/>
              <a:t>značaj za pedagošku praksu</a:t>
            </a:r>
          </a:p>
          <a:p>
            <a:r>
              <a:rPr lang="sr-Latn-RS" dirty="0" smtClean="0"/>
              <a:t>8 oblika učenja:</a:t>
            </a:r>
          </a:p>
          <a:p>
            <a:pPr lvl="1"/>
            <a:r>
              <a:rPr lang="en-US" dirty="0" smtClean="0"/>
              <a:t>U</a:t>
            </a:r>
            <a:r>
              <a:rPr lang="sr-Latn-RS" dirty="0" smtClean="0"/>
              <a:t>čenje signala – klasično uslovljavanje, emocionalno uslovljavanje</a:t>
            </a:r>
          </a:p>
          <a:p>
            <a:pPr lvl="1"/>
            <a:r>
              <a:rPr lang="en-US" dirty="0" smtClean="0"/>
              <a:t>U</a:t>
            </a:r>
            <a:r>
              <a:rPr lang="sr-Latn-RS" dirty="0" smtClean="0"/>
              <a:t>čenje veze između draži i reakcije – instrumentalno učenje</a:t>
            </a:r>
          </a:p>
          <a:p>
            <a:pPr lvl="1"/>
            <a:r>
              <a:rPr lang="en-US" dirty="0" smtClean="0"/>
              <a:t>L</a:t>
            </a:r>
            <a:r>
              <a:rPr lang="sr-Latn-RS" dirty="0" smtClean="0"/>
              <a:t>ančanje motornih reakcija (vezivanje pertli)</a:t>
            </a:r>
          </a:p>
          <a:p>
            <a:pPr lvl="1"/>
            <a:r>
              <a:rPr lang="en-US" dirty="0" smtClean="0"/>
              <a:t>V</a:t>
            </a:r>
            <a:r>
              <a:rPr lang="sr-Latn-RS" dirty="0" smtClean="0"/>
              <a:t>erbalne asocijacije</a:t>
            </a:r>
          </a:p>
          <a:p>
            <a:pPr lvl="1"/>
            <a:r>
              <a:rPr lang="en-US" dirty="0" smtClean="0"/>
              <a:t>U</a:t>
            </a:r>
            <a:r>
              <a:rPr lang="sr-Latn-RS" dirty="0" smtClean="0"/>
              <a:t>čenje razlika (diskriminativno učenje)</a:t>
            </a:r>
          </a:p>
          <a:p>
            <a:pPr lvl="1"/>
            <a:r>
              <a:rPr lang="en-US" dirty="0" smtClean="0"/>
              <a:t>S</a:t>
            </a:r>
            <a:r>
              <a:rPr lang="sr-Latn-RS" dirty="0" smtClean="0"/>
              <a:t>ticanje pojmova</a:t>
            </a:r>
          </a:p>
          <a:p>
            <a:pPr lvl="1"/>
            <a:r>
              <a:rPr lang="en-US" dirty="0" smtClean="0"/>
              <a:t>U</a:t>
            </a:r>
            <a:r>
              <a:rPr lang="sr-Latn-RS" dirty="0" smtClean="0"/>
              <a:t>čenje pravila</a:t>
            </a:r>
          </a:p>
          <a:p>
            <a:pPr lvl="1"/>
            <a:r>
              <a:rPr lang="en-US" dirty="0" smtClean="0"/>
              <a:t>R</a:t>
            </a:r>
            <a:r>
              <a:rPr lang="sr-Latn-RS" dirty="0" smtClean="0"/>
              <a:t>ešavanje problema (učenje putem uviđanja)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8184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Rano učenje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</a:t>
            </a:r>
            <a:r>
              <a:rPr lang="sr-Latn-RS" dirty="0" smtClean="0"/>
              <a:t>efiniše se uzrastom na kome se odigrava: učenje u toku prvih dana, nedelja, meseci, godina.</a:t>
            </a:r>
          </a:p>
          <a:p>
            <a:r>
              <a:rPr lang="en-US" dirty="0" smtClean="0"/>
              <a:t>K</a:t>
            </a:r>
            <a:r>
              <a:rPr lang="sr-Latn-RS" dirty="0" smtClean="0"/>
              <a:t>arakteristike ranog učenja ili iskustva:</a:t>
            </a:r>
          </a:p>
          <a:p>
            <a:pPr lvl="1"/>
            <a:r>
              <a:rPr lang="en-US" dirty="0" smtClean="0"/>
              <a:t>P</a:t>
            </a:r>
            <a:r>
              <a:rPr lang="sr-Latn-RS" dirty="0" smtClean="0"/>
              <a:t>ermanentnost, ireverzibilnost – trajnost i delimična i teška promenljivost efekata</a:t>
            </a:r>
          </a:p>
          <a:p>
            <a:pPr lvl="1"/>
            <a:r>
              <a:rPr lang="en-US" dirty="0" smtClean="0"/>
              <a:t>N</a:t>
            </a:r>
            <a:r>
              <a:rPr lang="sr-Latn-RS" dirty="0" smtClean="0"/>
              <a:t>eprimetnost i sporost </a:t>
            </a:r>
          </a:p>
          <a:p>
            <a:pPr lvl="1"/>
            <a:r>
              <a:rPr lang="en-US" dirty="0" smtClean="0"/>
              <a:t>P</a:t>
            </a:r>
            <a:r>
              <a:rPr lang="sr-Latn-RS" dirty="0" smtClean="0"/>
              <a:t>ostojanje kritičnog ili senzitivnog perioda za rano učenje – najuspešnije je tokom tog perioda, kasnije su efekti manje trajni</a:t>
            </a:r>
          </a:p>
          <a:p>
            <a:pPr lvl="1"/>
            <a:r>
              <a:rPr lang="en-US" dirty="0" smtClean="0"/>
              <a:t>E</a:t>
            </a:r>
            <a:r>
              <a:rPr lang="sr-Latn-RS" dirty="0" smtClean="0"/>
              <a:t>fekti ranog učenja su opšti a ne specifični (npr. kada se odraslom organizmu daje električni šok na šape, on će naučiti da ga izbegava – kada se isti šok daje mladom organizmu, posledice će biti opšte po njegovu emocionalnost) </a:t>
            </a:r>
            <a:endParaRPr lang="en-GB" dirty="0" smtClean="0"/>
          </a:p>
          <a:p>
            <a:r>
              <a:rPr lang="en-GB" dirty="0" smtClean="0"/>
              <a:t>Primer: </a:t>
            </a:r>
            <a:r>
              <a:rPr lang="en-GB" dirty="0" err="1" smtClean="0"/>
              <a:t>utiskivanje</a:t>
            </a:r>
            <a:r>
              <a:rPr lang="en-GB" dirty="0"/>
              <a:t> </a:t>
            </a:r>
            <a:r>
              <a:rPr lang="en-GB" dirty="0" err="1" smtClean="0"/>
              <a:t>kao</a:t>
            </a:r>
            <a:r>
              <a:rPr lang="en-GB" dirty="0" smtClean="0"/>
              <a:t> </a:t>
            </a:r>
            <a:r>
              <a:rPr lang="en-GB" dirty="0" err="1" smtClean="0"/>
              <a:t>oblik</a:t>
            </a:r>
            <a:r>
              <a:rPr lang="en-GB" dirty="0" smtClean="0"/>
              <a:t> </a:t>
            </a:r>
            <a:r>
              <a:rPr lang="en-GB" dirty="0" err="1" smtClean="0"/>
              <a:t>ranog</a:t>
            </a:r>
            <a:r>
              <a:rPr lang="en-GB" dirty="0" smtClean="0"/>
              <a:t> </a:t>
            </a:r>
            <a:r>
              <a:rPr lang="en-GB" dirty="0" err="1" smtClean="0"/>
              <a:t>učenja</a:t>
            </a:r>
            <a:endParaRPr lang="sr-Latn-R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z="4000" dirty="0" smtClean="0">
                <a:latin typeface="Garamond" pitchFamily="18" charset="0"/>
              </a:rPr>
              <a:t>Klasično uslovljavanje</a:t>
            </a:r>
            <a:endParaRPr lang="en-US" sz="4000" dirty="0" smtClean="0">
              <a:latin typeface="Garamond" pitchFamily="18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hr-HR" smtClean="0"/>
          </a:p>
        </p:txBody>
      </p:sp>
      <p:sp>
        <p:nvSpPr>
          <p:cNvPr id="31748" name="Rectangle 4"/>
          <p:cNvSpPr>
            <a:spLocks noRot="1" noChangeArrowheads="1"/>
          </p:cNvSpPr>
          <p:nvPr/>
        </p:nvSpPr>
        <p:spPr bwMode="auto">
          <a:xfrm>
            <a:off x="838200" y="457200"/>
            <a:ext cx="698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hr-HR" altLang="en-US" sz="4400">
                <a:solidFill>
                  <a:schemeClr val="tx2"/>
                </a:solidFill>
                <a:latin typeface="Garamond" pitchFamily="18" charset="0"/>
              </a:rPr>
              <a:t/>
            </a:r>
            <a:br>
              <a:rPr lang="hr-HR" altLang="en-US" sz="4400">
                <a:solidFill>
                  <a:schemeClr val="tx2"/>
                </a:solidFill>
                <a:latin typeface="Garamond" pitchFamily="18" charset="0"/>
              </a:rPr>
            </a:br>
            <a:endParaRPr lang="en-US" altLang="en-US" sz="4400">
              <a:solidFill>
                <a:schemeClr val="tx2"/>
              </a:solidFill>
              <a:latin typeface="Garamond" pitchFamily="18" charset="0"/>
            </a:endParaRPr>
          </a:p>
        </p:txBody>
      </p:sp>
      <p:pic>
        <p:nvPicPr>
          <p:cNvPr id="31749" name="Picture 5" descr="PAVEX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1341438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3657600" y="1524000"/>
            <a:ext cx="2330959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hr-HR" u="sng" dirty="0" smtClean="0">
                <a:latin typeface="Arial Black" pitchFamily="34" charset="0"/>
              </a:rPr>
              <a:t>Pre uslovljavanja</a:t>
            </a:r>
            <a:endParaRPr lang="en-US" u="sng" dirty="0">
              <a:latin typeface="Arial Black" pitchFamily="34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1066800" y="3657600"/>
            <a:ext cx="2514600" cy="838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hr-HR" b="1"/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533400" y="3886200"/>
            <a:ext cx="3363912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hr-HR" u="sng" dirty="0">
                <a:latin typeface="Arial Black" pitchFamily="34" charset="0"/>
              </a:rPr>
              <a:t>Za </a:t>
            </a:r>
            <a:r>
              <a:rPr lang="hr-HR" u="sng" dirty="0" smtClean="0">
                <a:latin typeface="Arial Black" pitchFamily="34" charset="0"/>
              </a:rPr>
              <a:t>vreme uslovljavanja</a:t>
            </a:r>
            <a:endParaRPr lang="en-US" u="sng" dirty="0">
              <a:latin typeface="Arial Black" pitchFamily="34" charset="0"/>
            </a:endParaRPr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5562600" y="3962400"/>
            <a:ext cx="1905000" cy="533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hr-HR" b="1"/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6019800" y="3962400"/>
            <a:ext cx="2704074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hr-HR" u="sng" dirty="0" smtClean="0">
                <a:latin typeface="Arial Black" pitchFamily="34" charset="0"/>
              </a:rPr>
              <a:t>Nakon uslovljavanja</a:t>
            </a:r>
            <a:endParaRPr lang="en-US" u="sng" dirty="0">
              <a:latin typeface="Arial Black" pitchFamily="34" charset="0"/>
            </a:endParaRP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1295400" y="2819400"/>
            <a:ext cx="609600" cy="381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914400" y="2057400"/>
            <a:ext cx="1676400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hr-HR" sz="1600" dirty="0" smtClean="0">
                <a:latin typeface="Arial Black" pitchFamily="34" charset="0"/>
              </a:rPr>
              <a:t>Bezuslovna draž</a:t>
            </a:r>
            <a:endParaRPr lang="hr-HR" sz="1600" dirty="0">
              <a:latin typeface="Arial Black" pitchFamily="34" charset="0"/>
            </a:endParaRPr>
          </a:p>
          <a:p>
            <a:pPr algn="ctr" eaLnBrk="0" hangingPunct="0"/>
            <a:r>
              <a:rPr lang="hr-HR" sz="1600" dirty="0"/>
              <a:t>hrana u ustima</a:t>
            </a:r>
            <a:endParaRPr lang="en-US" sz="1600" dirty="0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5435600" y="2997200"/>
            <a:ext cx="8382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5334000" y="3200400"/>
            <a:ext cx="1326325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hr-HR" sz="1600" dirty="0" smtClean="0">
                <a:latin typeface="Arial Black" pitchFamily="34" charset="0"/>
              </a:rPr>
              <a:t>neutralna </a:t>
            </a:r>
            <a:endParaRPr lang="hr-HR" sz="1600" dirty="0">
              <a:latin typeface="Arial Black" pitchFamily="34" charset="0"/>
            </a:endParaRPr>
          </a:p>
          <a:p>
            <a:pPr algn="ctr" eaLnBrk="0" hangingPunct="0"/>
            <a:r>
              <a:rPr lang="hr-HR" sz="1600" b="1" dirty="0" smtClean="0">
                <a:latin typeface="Arial Black" pitchFamily="34" charset="0"/>
              </a:rPr>
              <a:t>draž</a:t>
            </a:r>
            <a:endParaRPr lang="hr-HR" sz="1600" b="1" dirty="0"/>
          </a:p>
          <a:p>
            <a:pPr algn="ctr" eaLnBrk="0" hangingPunct="0"/>
            <a:r>
              <a:rPr lang="hr-HR" sz="1600" dirty="0"/>
              <a:t>zvuk</a:t>
            </a:r>
            <a:endParaRPr lang="en-US" sz="1600" dirty="0"/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7467600" y="3505200"/>
            <a:ext cx="762000" cy="381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28689" name="Text Box 17"/>
          <p:cNvSpPr txBox="1">
            <a:spLocks noChangeArrowheads="1"/>
          </p:cNvSpPr>
          <p:nvPr/>
        </p:nvSpPr>
        <p:spPr bwMode="auto">
          <a:xfrm>
            <a:off x="7235825" y="3213100"/>
            <a:ext cx="1093569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hr-HR" sz="1600" b="1" dirty="0"/>
              <a:t>nema</a:t>
            </a:r>
          </a:p>
          <a:p>
            <a:pPr algn="ctr" eaLnBrk="0" hangingPunct="0"/>
            <a:r>
              <a:rPr lang="hr-HR" sz="1600" b="1" dirty="0"/>
              <a:t> </a:t>
            </a:r>
            <a:r>
              <a:rPr lang="hr-HR" sz="1600" b="1" dirty="0" smtClean="0"/>
              <a:t>salivacije</a:t>
            </a:r>
            <a:endParaRPr lang="en-US" sz="1600" b="1" dirty="0"/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3505200" y="3505200"/>
            <a:ext cx="762000" cy="381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28691" name="Text Box 19"/>
          <p:cNvSpPr txBox="1">
            <a:spLocks noChangeArrowheads="1"/>
          </p:cNvSpPr>
          <p:nvPr/>
        </p:nvSpPr>
        <p:spPr bwMode="auto">
          <a:xfrm>
            <a:off x="3924300" y="3048000"/>
            <a:ext cx="1485900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hr-HR" sz="1600" dirty="0" smtClean="0">
                <a:latin typeface="Arial Black" pitchFamily="34" charset="0"/>
              </a:rPr>
              <a:t>Bezuslovna reakcija</a:t>
            </a:r>
            <a:endParaRPr lang="hr-HR" sz="1600" dirty="0">
              <a:latin typeface="Arial Black" pitchFamily="34" charset="0"/>
            </a:endParaRPr>
          </a:p>
          <a:p>
            <a:pPr algn="ctr" eaLnBrk="0" hangingPunct="0"/>
            <a:r>
              <a:rPr lang="hr-HR" sz="1600" dirty="0" smtClean="0"/>
              <a:t>salivacija</a:t>
            </a:r>
            <a:endParaRPr lang="en-US" sz="1600" dirty="0"/>
          </a:p>
        </p:txBody>
      </p:sp>
      <p:sp>
        <p:nvSpPr>
          <p:cNvPr id="28692" name="Text Box 20"/>
          <p:cNvSpPr txBox="1">
            <a:spLocks noChangeArrowheads="1"/>
          </p:cNvSpPr>
          <p:nvPr/>
        </p:nvSpPr>
        <p:spPr bwMode="auto">
          <a:xfrm>
            <a:off x="838200" y="5638800"/>
            <a:ext cx="1295400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r-HR" sz="1600" dirty="0" smtClean="0">
                <a:latin typeface="Arial Black" pitchFamily="34" charset="0"/>
              </a:rPr>
              <a:t>Neutralna draž</a:t>
            </a:r>
            <a:endParaRPr lang="hr-HR" sz="1600" dirty="0">
              <a:latin typeface="Arial Black" pitchFamily="34" charset="0"/>
            </a:endParaRPr>
          </a:p>
          <a:p>
            <a:pPr algn="ctr"/>
            <a:r>
              <a:rPr lang="hr-HR" sz="1600" dirty="0" smtClean="0"/>
              <a:t>zvuk</a:t>
            </a:r>
            <a:endParaRPr lang="en-US" sz="1600" dirty="0"/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2286000" y="4876800"/>
            <a:ext cx="533400" cy="381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28694" name="Text Box 22"/>
          <p:cNvSpPr txBox="1">
            <a:spLocks noChangeArrowheads="1"/>
          </p:cNvSpPr>
          <p:nvPr/>
        </p:nvSpPr>
        <p:spPr bwMode="auto">
          <a:xfrm>
            <a:off x="1447800" y="4191000"/>
            <a:ext cx="1962150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r-HR" sz="1600" dirty="0" smtClean="0">
                <a:latin typeface="Arial Black" pitchFamily="34" charset="0"/>
              </a:rPr>
              <a:t>Bezuslovna draž</a:t>
            </a:r>
            <a:endParaRPr lang="hr-HR" sz="1600" dirty="0">
              <a:latin typeface="Arial Black" pitchFamily="34" charset="0"/>
            </a:endParaRPr>
          </a:p>
          <a:p>
            <a:pPr algn="ctr"/>
            <a:r>
              <a:rPr lang="hr-HR" sz="1600" dirty="0"/>
              <a:t>hrana u ustima</a:t>
            </a:r>
            <a:endParaRPr lang="en-US" sz="1600" dirty="0"/>
          </a:p>
        </p:txBody>
      </p:sp>
      <p:sp>
        <p:nvSpPr>
          <p:cNvPr id="31767" name="Rectangle 23"/>
          <p:cNvSpPr>
            <a:spLocks noChangeArrowheads="1"/>
          </p:cNvSpPr>
          <p:nvPr/>
        </p:nvSpPr>
        <p:spPr bwMode="auto">
          <a:xfrm>
            <a:off x="3581400" y="5791200"/>
            <a:ext cx="609600" cy="381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28696" name="Text Box 24"/>
          <p:cNvSpPr txBox="1">
            <a:spLocks noChangeArrowheads="1"/>
          </p:cNvSpPr>
          <p:nvPr/>
        </p:nvSpPr>
        <p:spPr bwMode="auto">
          <a:xfrm>
            <a:off x="3505200" y="5638800"/>
            <a:ext cx="1676400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hr-HR" sz="1600" dirty="0" smtClean="0">
                <a:latin typeface="Arial Black" pitchFamily="34" charset="0"/>
              </a:rPr>
              <a:t>Bezuslovna reakcija</a:t>
            </a:r>
            <a:endParaRPr lang="hr-HR" sz="1600" dirty="0">
              <a:latin typeface="Arial Black" pitchFamily="34" charset="0"/>
            </a:endParaRPr>
          </a:p>
          <a:p>
            <a:pPr algn="ctr" eaLnBrk="0" hangingPunct="0"/>
            <a:r>
              <a:rPr lang="hr-HR" sz="1600" dirty="0" smtClean="0"/>
              <a:t>salivacija</a:t>
            </a:r>
            <a:endParaRPr lang="hr-HR" sz="1600" dirty="0"/>
          </a:p>
        </p:txBody>
      </p:sp>
      <p:sp>
        <p:nvSpPr>
          <p:cNvPr id="31769" name="Rectangle 25"/>
          <p:cNvSpPr>
            <a:spLocks noChangeArrowheads="1"/>
          </p:cNvSpPr>
          <p:nvPr/>
        </p:nvSpPr>
        <p:spPr bwMode="auto">
          <a:xfrm>
            <a:off x="5410200" y="5638800"/>
            <a:ext cx="304800" cy="381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28698" name="Text Box 26"/>
          <p:cNvSpPr txBox="1">
            <a:spLocks noChangeArrowheads="1"/>
          </p:cNvSpPr>
          <p:nvPr/>
        </p:nvSpPr>
        <p:spPr bwMode="auto">
          <a:xfrm>
            <a:off x="5105400" y="5715000"/>
            <a:ext cx="190500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hr-HR" dirty="0" smtClean="0">
                <a:solidFill>
                  <a:srgbClr val="FF0000"/>
                </a:solidFill>
                <a:latin typeface="Arial Black" pitchFamily="34" charset="0"/>
              </a:rPr>
              <a:t>Uslovna draž</a:t>
            </a:r>
            <a:endParaRPr lang="hr-HR" dirty="0">
              <a:solidFill>
                <a:srgbClr val="FF0000"/>
              </a:solidFill>
              <a:latin typeface="Arial Black" pitchFamily="34" charset="0"/>
            </a:endParaRPr>
          </a:p>
          <a:p>
            <a:pPr eaLnBrk="0" hangingPunct="0"/>
            <a:r>
              <a:rPr lang="hr-HR" dirty="0">
                <a:solidFill>
                  <a:srgbClr val="FF0000"/>
                </a:solidFill>
                <a:latin typeface="Arial Black" pitchFamily="34" charset="0"/>
              </a:rPr>
              <a:t>   </a:t>
            </a:r>
            <a:r>
              <a:rPr lang="hr-HR" dirty="0" smtClean="0">
                <a:solidFill>
                  <a:srgbClr val="FF0000"/>
                </a:solidFill>
                <a:latin typeface="Arial Black" pitchFamily="34" charset="0"/>
              </a:rPr>
              <a:t>    </a:t>
            </a:r>
            <a:r>
              <a:rPr lang="hr-HR" b="1" dirty="0" smtClean="0">
                <a:solidFill>
                  <a:srgbClr val="FF0000"/>
                </a:solidFill>
              </a:rPr>
              <a:t>zvuk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1771" name="Rectangle 27"/>
          <p:cNvSpPr>
            <a:spLocks noChangeArrowheads="1"/>
          </p:cNvSpPr>
          <p:nvPr/>
        </p:nvSpPr>
        <p:spPr bwMode="auto">
          <a:xfrm>
            <a:off x="6934200" y="5791200"/>
            <a:ext cx="762000" cy="381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28700" name="Text Box 28"/>
          <p:cNvSpPr txBox="1">
            <a:spLocks noChangeArrowheads="1"/>
          </p:cNvSpPr>
          <p:nvPr/>
        </p:nvSpPr>
        <p:spPr bwMode="auto">
          <a:xfrm>
            <a:off x="6934200" y="5638800"/>
            <a:ext cx="1936750" cy="92333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hr-HR" dirty="0" smtClean="0">
                <a:solidFill>
                  <a:srgbClr val="FF0000"/>
                </a:solidFill>
                <a:latin typeface="Arial Black" pitchFamily="34" charset="0"/>
              </a:rPr>
              <a:t>Uslovna reakcija</a:t>
            </a:r>
            <a:endParaRPr lang="hr-HR" dirty="0">
              <a:solidFill>
                <a:srgbClr val="FF0000"/>
              </a:solidFill>
              <a:latin typeface="Arial Black" pitchFamily="34" charset="0"/>
            </a:endParaRPr>
          </a:p>
          <a:p>
            <a:pPr algn="ctr" eaLnBrk="0" hangingPunct="0"/>
            <a:r>
              <a:rPr lang="hr-HR" b="1" dirty="0" smtClean="0">
                <a:solidFill>
                  <a:srgbClr val="FF0000"/>
                </a:solidFill>
              </a:rPr>
              <a:t>salivacija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1773" name="Rectangle 29"/>
          <p:cNvSpPr>
            <a:spLocks noChangeArrowheads="1"/>
          </p:cNvSpPr>
          <p:nvPr/>
        </p:nvSpPr>
        <p:spPr bwMode="auto">
          <a:xfrm>
            <a:off x="1981200" y="5949950"/>
            <a:ext cx="1524000" cy="37465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31774" name="Rectangle 30"/>
          <p:cNvSpPr>
            <a:spLocks noChangeArrowheads="1"/>
          </p:cNvSpPr>
          <p:nvPr/>
        </p:nvSpPr>
        <p:spPr bwMode="auto">
          <a:xfrm>
            <a:off x="6516688" y="3716338"/>
            <a:ext cx="685800" cy="2254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31775" name="Rectangle 31"/>
          <p:cNvSpPr>
            <a:spLocks noChangeArrowheads="1"/>
          </p:cNvSpPr>
          <p:nvPr/>
        </p:nvSpPr>
        <p:spPr bwMode="auto">
          <a:xfrm>
            <a:off x="5435600" y="5300663"/>
            <a:ext cx="2286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5" grpId="0" animBg="1"/>
      <p:bldP spid="28687" grpId="0" animBg="1"/>
      <p:bldP spid="28689" grpId="0" animBg="1"/>
      <p:bldP spid="28691" grpId="0" animBg="1"/>
      <p:bldP spid="28692" grpId="0" animBg="1"/>
      <p:bldP spid="28694" grpId="0" animBg="1"/>
      <p:bldP spid="28696" grpId="0" animBg="1"/>
      <p:bldP spid="28698" grpId="0" animBg="1"/>
      <p:bldP spid="2870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754</TotalTime>
  <Words>1473</Words>
  <Application>Microsoft Office PowerPoint</Application>
  <PresentationFormat>On-screen Show (4:3)</PresentationFormat>
  <Paragraphs>229</Paragraphs>
  <Slides>33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Origin</vt:lpstr>
      <vt:lpstr>Učenje </vt:lpstr>
      <vt:lpstr>Šta je učenje?</vt:lpstr>
      <vt:lpstr>Definicija učenja</vt:lpstr>
      <vt:lpstr>Učenje kao</vt:lpstr>
      <vt:lpstr>Učenje vs sazrevanje</vt:lpstr>
      <vt:lpstr>Učenje vs sazrevanje</vt:lpstr>
      <vt:lpstr>Ganjeova klasifikacija</vt:lpstr>
      <vt:lpstr>Rano učenje</vt:lpstr>
      <vt:lpstr>Klasično uslovljavanje</vt:lpstr>
      <vt:lpstr>Klasično uslovljavanje</vt:lpstr>
      <vt:lpstr>Klasično uslovljavanje</vt:lpstr>
      <vt:lpstr>Emocionalno uslovljavanje</vt:lpstr>
      <vt:lpstr>Slide 13</vt:lpstr>
      <vt:lpstr>Ponašanja naučena klasičnim uslovljavanjem?</vt:lpstr>
      <vt:lpstr>Instrumentalno učenje</vt:lpstr>
      <vt:lpstr>Slide 16</vt:lpstr>
      <vt:lpstr>Slide 17</vt:lpstr>
      <vt:lpstr>Skinerova teorija operantnog učenja</vt:lpstr>
      <vt:lpstr>Vrste potkrepljivača</vt:lpstr>
      <vt:lpstr>Pravila potkrepljivanja</vt:lpstr>
      <vt:lpstr>Primena</vt:lpstr>
      <vt:lpstr>Učenje putem uviđanja</vt:lpstr>
      <vt:lpstr>Slide 23</vt:lpstr>
      <vt:lpstr>Slide 24</vt:lpstr>
      <vt:lpstr>Šta se uči uvidom?</vt:lpstr>
      <vt:lpstr>Učenje po modelu</vt:lpstr>
      <vt:lpstr>Bandurin eksperiment</vt:lpstr>
      <vt:lpstr>Slide 28</vt:lpstr>
      <vt:lpstr>Odlike</vt:lpstr>
      <vt:lpstr>Šta se uči po modelu?</vt:lpstr>
      <vt:lpstr>Teorije učenja</vt:lpstr>
      <vt:lpstr>Transfer učenja</vt:lpstr>
      <vt:lpstr>Motivacija za učenje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Učenje </dc:title>
  <dc:creator>NN</dc:creator>
  <cp:lastModifiedBy>NN</cp:lastModifiedBy>
  <cp:revision>48</cp:revision>
  <dcterms:created xsi:type="dcterms:W3CDTF">2006-08-16T00:00:00Z</dcterms:created>
  <dcterms:modified xsi:type="dcterms:W3CDTF">2015-12-04T22:07:26Z</dcterms:modified>
</cp:coreProperties>
</file>