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320" r:id="rId3"/>
    <p:sldId id="312" r:id="rId4"/>
    <p:sldId id="265" r:id="rId5"/>
    <p:sldId id="278" r:id="rId6"/>
    <p:sldId id="313" r:id="rId7"/>
    <p:sldId id="311" r:id="rId8"/>
    <p:sldId id="282" r:id="rId9"/>
    <p:sldId id="315" r:id="rId10"/>
    <p:sldId id="284" r:id="rId11"/>
    <p:sldId id="287" r:id="rId12"/>
    <p:sldId id="317" r:id="rId13"/>
    <p:sldId id="289" r:id="rId14"/>
    <p:sldId id="285" r:id="rId15"/>
    <p:sldId id="293" r:id="rId16"/>
    <p:sldId id="295" r:id="rId17"/>
    <p:sldId id="297" r:id="rId18"/>
    <p:sldId id="298" r:id="rId19"/>
    <p:sldId id="309" r:id="rId20"/>
    <p:sldId id="300" r:id="rId21"/>
    <p:sldId id="301" r:id="rId22"/>
    <p:sldId id="305" r:id="rId23"/>
    <p:sldId id="306" r:id="rId24"/>
    <p:sldId id="307" r:id="rId25"/>
    <p:sldId id="308" r:id="rId26"/>
    <p:sldId id="303" r:id="rId27"/>
    <p:sldId id="319" r:id="rId28"/>
    <p:sldId id="304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C51E5-C28E-4213-85A4-CCC85B7CF760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58947-E30F-4B8E-BEBE-D60C4072BB9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r-Latn-C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4EED24-110D-44B6-97C7-BEE66FBF7049}" type="datetimeFigureOut">
              <a:rPr lang="sr-Latn-CS" smtClean="0"/>
              <a:pPr/>
              <a:t>15.3.2020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D5BEB5-7685-45A4-A285-60B1823EB46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3352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Predškolsko vaspitanje i obrazovanje dece sa motoričkim poremećajima </a:t>
            </a:r>
            <a:br>
              <a:rPr lang="sr-Latn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Latn-C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dirty="0">
                <a:latin typeface="Times New Roman" pitchFamily="18" charset="0"/>
                <a:cs typeface="Times New Roman" pitchFamily="18" charset="0"/>
              </a:rPr>
            </a:br>
            <a:r>
              <a:rPr lang="sr-Latn-CS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sr-Latn-CS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latin typeface="Times New Roman" pitchFamily="18" charset="0"/>
                <a:cs typeface="Times New Roman" pitchFamily="18" charset="0"/>
              </a:rPr>
              <a:t>prof. dr Miodrag Stošljević</a:t>
            </a:r>
            <a:br>
              <a:rPr lang="sr-Latn-C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latin typeface="Times New Roman" pitchFamily="18" charset="0"/>
                <a:cs typeface="Times New Roman" pitchFamily="18" charset="0"/>
              </a:rPr>
              <a:t>doc. dr Milosav Adamović</a:t>
            </a:r>
            <a:r>
              <a:rPr lang="sr-Latn-CS" sz="3100" dirty="0" smtClean="0"/>
              <a:t/>
            </a:r>
            <a:br>
              <a:rPr lang="sr-Latn-CS" sz="3100" dirty="0" smtClean="0"/>
            </a:br>
            <a:endParaRPr lang="sr-Latn-C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Fakultet za specijalnu edukaciju i rehabilitaciju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Ð ÐµÐ·ÑÐ»ÑÐ°Ñ ÑÐ»Ð¸ÐºÐ° Ð·Ð° kindergarten children with special nee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04864"/>
            <a:ext cx="33123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3681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ZNAČAJ </a:t>
            </a:r>
            <a:endParaRPr lang="sr-Latn-C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40960" cy="50444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Značaj predškolskog vaspitanja i obrazovanja je u tome što: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pruža bogatu fizičku i senzornu sredinu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povećava samostalnost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omogućava sticanje elementarnih znanja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utiče na formiranje morala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obrazuje smisao za estetiku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zadovoljava potrebe za igrom i zajedništvom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otkriva potrebu za ortopedskim pomagalima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utvrđuje organizacione oblike i potrebe ove dece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96944" cy="11121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Latn-C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METODE</a:t>
            </a:r>
            <a:endParaRPr lang="sr-Latn-C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892480" cy="5229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Metod nam daje odgovor na pitanje kako postupiti da bi se cilj vaspitanja praktično ostvario.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Obrazovne metode mogu biti:</a:t>
            </a:r>
          </a:p>
          <a:p>
            <a:pPr algn="just">
              <a:buFont typeface="Wingdings" pitchFamily="2" charset="2"/>
              <a:buChar char="Ø"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Indirektne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podrazumevaju uticaj na dete putem specijalno primenjene sredine ili odlaskom u odabrane objekte iz prirodne i društvene sredine.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Direktne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obuhvataju neposredno pokazivanje i pričanje vaspitača, predstavljanje i pokazivanje posredstvom dvodimenzionalnih modela i slika, trodimenzionalnih modela i igračaka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uz pomoć auditivnih, vizuelnih i audio-vizuelnih tehnika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PROSTOR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68760"/>
            <a:ext cx="8153400" cy="5328592"/>
          </a:xfr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sr-Latn-CS" sz="2300" dirty="0" smtClean="0">
                <a:latin typeface="Times New Roman" pitchFamily="18" charset="0"/>
                <a:cs typeface="Times New Roman" pitchFamily="18" charset="0"/>
              </a:rPr>
              <a:t>Prostor treba da bude: 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sz="2300" dirty="0" smtClean="0">
                <a:latin typeface="Times New Roman" pitchFamily="18" charset="0"/>
                <a:cs typeface="Times New Roman" pitchFamily="18" charset="0"/>
              </a:rPr>
              <a:t>prilagođen </a:t>
            </a:r>
            <a:r>
              <a:rPr lang="vi-VN" sz="2300" dirty="0" smtClean="0">
                <a:latin typeface="Times New Roman" pitchFamily="18" charset="0"/>
                <a:cs typeface="Times New Roman" pitchFamily="18" charset="0"/>
              </a:rPr>
              <a:t>uslove u zgradi i dvorišnom prostoru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300" dirty="0" smtClean="0">
                <a:latin typeface="Times New Roman" pitchFamily="18" charset="0"/>
                <a:cs typeface="Times New Roman" pitchFamily="18" charset="0"/>
              </a:rPr>
              <a:t>nameštaj primeren psihofizičkim potrebama,  od materijala koji treba treba da bude bezbedan, siguran, lako pokretan, izdržljiv, pogodan za održavanje higijene, ekonomičan, funkcionalan, moderan, prikladan, prilagođen planiranim funkcijama i posebnim fizičkim i zdravstvenim potrebama dece sa smetnjama u razvoju. 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sz="23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300" dirty="0" smtClean="0">
                <a:latin typeface="Times New Roman" pitchFamily="18" charset="0"/>
                <a:cs typeface="Times New Roman" pitchFamily="18" charset="0"/>
              </a:rPr>
              <a:t>aspored prostorija treba da omogući što veću raznovrsnost i promene u sadržajima aktivnosti bez zadržavanja i čekanja. 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sz="23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300" dirty="0" smtClean="0">
                <a:latin typeface="Times New Roman" pitchFamily="18" charset="0"/>
                <a:cs typeface="Times New Roman" pitchFamily="18" charset="0"/>
              </a:rPr>
              <a:t>ređenje i opremanje prostora je izvedeno po centrima interesovanja (centar za igre mašte i igre uloga, manipulativni centar, stvaralački centar, graditeljski centar, istraživački centar, centar jezičke kulture).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MATERIJAL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26496" cy="544522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Materijal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za vaspitno-obrazovni rad treba da bude potsticaj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 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prilagođen uzrastu  i  potrebama deteta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aterijala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(prema Kamenovu)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da bude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čvrst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privlač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higijenski i bezopas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ogat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 mogućnostima korišćenja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prilagođen deci 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usklađen s dečjim potrebama 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 navodi na vršenje svih operacija koje doprinose razvoju 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 se, osim za individualne, može koristiti i za grupne aktivnosti,</a:t>
            </a:r>
          </a:p>
          <a:p>
            <a:pPr algn="just">
              <a:buFont typeface="Wingdings" pitchFamily="2" charset="2"/>
              <a:buChar char="Ø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 u svom izgledu i načinu upotrebe sadrži informacije značajne za uspešno uključivanje dece.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AKTIVNOSTI U PRED. USTANOVI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32859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Predškolske institucije u kojima su uključena deca sa motoričkim poremećajima određuju raspored dnevnih aktivnosti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vi-VN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Dnevne aktivnosti se sprovode kroz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3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slobodno vreme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koja predstavlja najprirodniji i najosnovniji vid aktivnosti i oblika koji se realizuje kroz dečju igru i sticanje odgovarajucih iskustava za predškolski uzrast,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usmerena aktivnost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koja predstavlja specifičnu formu usvajanja novih znanja koje odgovaraju predškolskom uzrastu deteta, vežbanje i to jutarnje telesne vežbe i rekreativne pause, odmor i obrok koji moraju biti prilagođeni individualnim i  potrebama i mogucnostima dece sa motoričkim poremećajima. 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AKTIVNOSTI VASPITAČA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Aktivnosti vaspitača su osmišljeni i ustaljeni postupci na postizanje nekog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cilja.</a:t>
            </a:r>
          </a:p>
          <a:p>
            <a:pPr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Postupci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podrazumevaju: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pozitivno i negativno potkrepljivanje (verbalna kontrola), 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organizacija igre i grupnih aktivnosti, 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postavljanje standarda znanja i pruzanje pomoći deci,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opomena, kazna i zabrana je disciplinovanje i to je postupak spoljašnje motivacije.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AKTIVNOSTI DECE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Aktivnosti dece u vaspitno-obrazovnom procesu određene su aktivnošću vaspitača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ali zavise i od uzrasta deteta, sposobnosti govora, prilagođenosti na ustanovu, motornih i kognitivnih sposobnosti.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Ako je rad vaspitača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dobar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vaspitanik će ispoljiti jedan od sledećih oblika vaspitanja: 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verbalno ponašanje, 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neverbalno ponašanje,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igranje,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gruba motorna aktivnost,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ekspresivne aktivnosti,</a:t>
            </a:r>
          </a:p>
          <a:p>
            <a:pPr algn="just">
              <a:buFont typeface="Wingdings" pitchFamily="2" charset="2"/>
              <a:buChar char="ü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praktična manipulacija didaktičkim materijalom.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121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ORGANIZACIJA VASPITNO-OBRAZOVNOG RADA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14528" cy="53732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decu sa motoričkim poremećajima je identična kao i za decu tipičnog razvoja u pogledu programskog sadržaja, ali se razlikuje prema aplikaciji sadržaja po programu.</a:t>
            </a:r>
          </a:p>
          <a:p>
            <a:pPr algn="ctr">
              <a:buNone/>
            </a:pPr>
            <a:endParaRPr lang="sr-Latn-C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Vaspitno-obrazovni oblici organizovanja nastavnog rada se dele na:</a:t>
            </a:r>
          </a:p>
          <a:p>
            <a:pPr algn="just">
              <a:buNone/>
            </a:pPr>
            <a:endParaRPr lang="sr-Latn-C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frontalni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vaspitač ima glavnu ulogu, dok se deca  stimulisano bave određenom aktivnošću.</a:t>
            </a:r>
          </a:p>
          <a:p>
            <a:pPr algn="just">
              <a:buFont typeface="Wingdings" pitchFamily="2" charset="2"/>
              <a:buChar char="§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grupni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deca se dele na više manjih grupa i svaka ima svog vođu.</a:t>
            </a:r>
          </a:p>
          <a:p>
            <a:pPr algn="just">
              <a:buFont typeface="Wingdings" pitchFamily="2" charset="2"/>
              <a:buChar char="§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individualni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svako dete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bavi određenom aktivnošću, vaspitač je posvećen samo tom detetu. </a:t>
            </a:r>
          </a:p>
          <a:p>
            <a:pPr algn="just">
              <a:buFont typeface="Wingdings" pitchFamily="2" charset="2"/>
              <a:buChar char="§"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841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VASPITNO-OBRAZOVNE AKTIVNOSTI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korektno usvajanje sadržaja bitno je poštovati psihofizičke karakteristike svakog deteta</a:t>
            </a:r>
          </a:p>
          <a:p>
            <a:pPr algn="ctr">
              <a:buNone/>
            </a:pPr>
            <a:endParaRPr lang="sr-Latn-C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Aktivnosti u odnosu na aspekte razvoja na koje treba da deluju delimo na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telesne, perceptivne i zdravstveno- higijenske aktivnosti,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društvene, afektivne i ekološke aktivnosti,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logičke, praktične i otkrivačke aktivnosti,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govorne, likovne, muzičke, dramske aktivnosti.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PROGRAMSKI CELINE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57606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Složenost teme koja se obrađuje zavisi od uzrasta dece, tj. psihofizičke sposobnosti dece sa mot. por. su bitne za vaspitno-obrazovni rada.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Razvojni zadaci formulisani su kroz programske celine, a svaka tema povezuje nekoliko programskih celina.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Programske celine za mlađu vaspitnu grupu obuhvataju motorni razvoj, socio-emotivna iskustva i razvoj poimanja.</a:t>
            </a: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Programske celine za srednju vaspitnu grupu čine komunikacija, fizičko vaspitanje, stvaralaštvo u različitim domenima, otkrivanje i rešavanje osnovnih problema, socio-emotivna iskustva, kao i razvoj senzomotornih sposobnosti. </a:t>
            </a: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Programske celine za stariju vaspitnu grupu su komunikacija, razvoj mišljenja, samostalnost, logičko-matematičko i fizičko saznanje.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Sadržaj predavanja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Značajne činjenice iz istorije predškolskog vaspitanja i obrazovanja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Zakon o predškolskom vaspitanju i obrazovanju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Cilj predškolskog vaspitanja i obrazovanja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Značaj predškolskog vaspitanja i obrazovanja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Načela predškolskog vaspitanja i obrazovanja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Metode predškolskog vaspitanja i obrazovanja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Prostor, materijal i organizacija aktivnosti u predškolskoj ustanovi 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Organizacija vaspitno-obrazovnog rada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Programske celine</a:t>
            </a:r>
          </a:p>
          <a:p>
            <a:pPr marL="514350" indent="-514350"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Problemi u praksi, inkluzija, IOP (definicija, sadržaj, vrste)</a:t>
            </a:r>
          </a:p>
          <a:p>
            <a:pPr marL="514350" indent="-514350" algn="just">
              <a:buFont typeface="Courier New" pitchFamily="49" charset="0"/>
              <a:buChar char="o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Courier New" pitchFamily="49" charset="0"/>
              <a:buChar char="o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Courier New" pitchFamily="49" charset="0"/>
              <a:buChar char="o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Courier New" pitchFamily="49" charset="0"/>
              <a:buChar char="o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Courier New" pitchFamily="49" charset="0"/>
              <a:buChar char="o"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PROBLEMI U PRAKSI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1845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Srbiji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postoji više problema 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praksi: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problemi u procesu rane detekcije,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dijagnostike, 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praćenja razvoja, 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eventualnog zastoja u razvoju mreže obrazovnih institucija, 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nedovoljnost kapaciteta, 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regionalna neujednačenost postojeće mreže institucija,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mala obuhvaćenost dece (najniža u Evropi),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ograničenu ponudu različitih programa.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34144"/>
            <a:ext cx="81534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INKLUZIJA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51723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Inkluzija se odnosi na uključivanje deteta sa teškočama u redovan vaspitno-obrazovni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sistem.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Zakon predviđa da sv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dec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blažim senzornim smetnjama sluha i vida,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lakšim oblicima teškoća u intelektualnom razvoju,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svim oblicima logopatija,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Invaliditetom,</a:t>
            </a: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emocionalnim teškoćama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vaspitno zapuštenu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poremećajima ponašanja, zlostavljanu, izbeglu,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darovitu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reba uključ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iti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u redovne oblike vaspitanja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obrazovanja.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6592"/>
            <a:ext cx="8153400" cy="11841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INDIVIDUALNO OBRAZOVNI PLAN (I.O.P.)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442520" cy="54726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Predškolske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ustanove rade i po individualnom planu i programu u cilju postizanja optimalnog uključivanja deteta u redovne škole kao i njegovo osamostaljivanja u vršnjačkom kolektivu.</a:t>
            </a:r>
          </a:p>
          <a:p>
            <a:pPr algn="just">
              <a:buNone/>
            </a:pPr>
            <a:endParaRPr lang="sr-Latn-C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Pravo na IOP ima dete koje: </a:t>
            </a:r>
          </a:p>
          <a:p>
            <a:pPr marL="514350" indent="-514350" algn="just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ima teškoće u učenju (zbog specifičnih smetnji u učenju ili problema u ponašanju i emocionalnom razvoju);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ima smetnje u razvoju ili invaliditet (telesne, motoričke, čulne, intelektualne ili smetnje iz spektra autizma);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potiče, odnosno živi u socijalno nestimulativnoj sredini (socijalno, ekonomski, kulturno, jezički siromašnoj sredini ili dugotrajno boravi u zdravstvenoj, odnosno socijalnoj ustanovi);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učenik sa izuzetnim sposobnostima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KAKO SE SPROVODI I.O.P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3285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Mere individualizacije ostvaruju se putem: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1) prilagođavanja prostora i uslova u kojima se odvija aktivnost u predškolskoj ustanovi, (otklanjanje fizičkih barijera, osmišljavanje dodatnih i posebnih oblika aktivnosti, izrade posebnog rasporeda aktivnosti itd.);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2) prilagođavanja metoda rada, nastavnih sredstava i didaktičkog materijala, davanja instrukcije i zadavanja zadataka, praćenja napredovanja, načina usvajanja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sadržaja, postavljanja pravila ponašanja 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komunikacije.</a:t>
            </a:r>
          </a:p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3) izmena sadržaja aktivnosti u vaspitnoj grupi.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SADRŽAJ I.O.P-a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676456" cy="55446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Latn-C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1)podaci o detetu, učeniku odnosno odraslom i podatke o timu za dodatnu podršku;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2) pedagoški profil deteta;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3) plan mera individualizacije; 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4) personalizovani program nastave i učenja;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5) podaci o praćenju i vrednovanju IOP-a;</a:t>
            </a: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6) saglasnost roditelja.</a:t>
            </a:r>
          </a:p>
          <a:p>
            <a:pPr algn="just">
              <a:buNone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VRSTE I.OP.-a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064" y="1669504"/>
            <a:ext cx="8153400" cy="49278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Predškolska ustanova donosi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IOP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kojoj je i defektolog, 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izrađuje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prema obrazovnim potrebama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IOP1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- prilagođeni program nastave i učenja u kome se planira cilj pružanja podrške, prilagođavanje i obogaćivanje prostora i uslova u kojima se uči, prilagođavanje metoda rada, udžbenika i nastavnih sredstava tokom obrazovno-vaspitnog procesa, odnosno aktivnosti u vaspitnoj grupi, njihov raspored kao i lica koja pružaju podršku;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561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SPISAK P.U. ZA DECU SA SMETNJMA U RAZVOJU 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496944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Na teritoriji Beograda:</a:t>
            </a:r>
          </a:p>
          <a:p>
            <a:pPr>
              <a:buNone/>
            </a:pPr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PU 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“Rakovica” (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“Duško Radović”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- organizuje celodnevni boravak dece sa smetnjama u razvoju (blaža retardacija).</a:t>
            </a:r>
          </a:p>
          <a:p>
            <a:pPr algn="just">
              <a:buNone/>
            </a:pP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„11. april” 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organizovane su razvojne grupe za decu sa smetnjama u razvoju („Pčelica”) i na bolničkom lečenju u Institutu za zdravstvenu zaštitu majke i deteta „Dr Vukan Čupić”.</a:t>
            </a:r>
          </a:p>
          <a:p>
            <a:pPr algn="just">
              <a:buNone/>
            </a:pP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„Savski Venac“  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sa decom sa poteškoćama u razvoju  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„Venčić“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PU “Zvezdara” (“Čigra”, “Naša bajka”, “Zora”) realizuje program integracije dece sa posebnim potrebama. </a:t>
            </a:r>
          </a:p>
          <a:p>
            <a:pPr algn="just">
              <a:buNone/>
            </a:pP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PU “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Čukarica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” (“Cerak”) vrtić za decu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sa smetnjama u razvoju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C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Korišćena literatura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99592"/>
            <a:ext cx="8153400" cy="51584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Stošljević, M. (2013). Osnovi specijalne edukacije i rehabilitacije osoba sa motoričkim poremećajima. </a:t>
            </a:r>
          </a:p>
          <a:p>
            <a:pPr>
              <a:buFont typeface="Wingdings" pitchFamily="2" charset="2"/>
              <a:buChar char="v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Trnavac, N., Đorđević, J. (1998). Pedagogija. </a:t>
            </a:r>
          </a:p>
          <a:p>
            <a:pPr>
              <a:buFont typeface="Wingdings" pitchFamily="2" charset="2"/>
              <a:buChar char="v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Zakon o predškolskom vaspitanju i obrazovanju Republike Srbije. Službeni glasnik (2010).</a:t>
            </a:r>
          </a:p>
          <a:p>
            <a:pPr>
              <a:buFont typeface="Wingdings" pitchFamily="2" charset="2"/>
              <a:buChar char="v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Pravilnik o bližim uputstvima za utvrđivanje prava na individualno obrazovni plan, njegovu primenu i vrednovanje. Službeni glasnik (2018).</a:t>
            </a:r>
          </a:p>
          <a:p>
            <a:pPr>
              <a:buNone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92696"/>
            <a:ext cx="8153400" cy="5403304"/>
          </a:xfrm>
        </p:spPr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HVALA NA PAŽNJI </a:t>
            </a:r>
            <a:endParaRPr lang="sr-Latn-C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68952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Latn-C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ISTORIJSKI RAZVOJ </a:t>
            </a:r>
            <a:endParaRPr lang="sr-Latn-C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1779 g.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Džoan F. Oberlih i Luis Šepler u Strazburu otvaraju prvu ustanovu za čuvanje dece čiji su roditelji bili odsutni tokom dana zbog rada u fabrikama.</a:t>
            </a:r>
          </a:p>
          <a:p>
            <a:pPr algn="just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1816 g.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filozof Robert Oven u Velikoj Britaniji otvara prvu školu za decu.</a:t>
            </a:r>
          </a:p>
          <a:p>
            <a:pPr algn="just"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1837 g.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Fridrih Frebel, nemački pedagog, osnivač prvog vrtića u kojem je realizovana metodika predškolskog vaspitanja. </a:t>
            </a:r>
          </a:p>
          <a:p>
            <a:pPr algn="just">
              <a:buFont typeface="Courier New" pitchFamily="49" charset="0"/>
              <a:buChar char="o"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1858 g.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Subotici se otvara prvi vrtić u Srbiji   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 O PREDŠKOLSKOM VASPITANJU I OBRAZOVANJU  </a:t>
            </a:r>
            <a:endParaRPr lang="sr-Latn-C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68952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redškolska ustanova obavlja delatnost kojom se obezbeđuje ishrana, nega, preventivno-zdravstvena zaštita i socijalna zaštita dece predškolskog uzrasta. 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Predškolsko vaspitanje i obrazovanje  organizuje se u vaspitnim grupama koje mogu biti:</a:t>
            </a:r>
          </a:p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jasle, (6 mes.-3 g.),</a:t>
            </a:r>
          </a:p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vrtići (mlađa grupa 3-4 g.; srednja 4-5 g.; starija 5-6 g.),</a:t>
            </a:r>
          </a:p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pripremni predškolski program (6-7 g.),</a:t>
            </a:r>
          </a:p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razvojne grupe za decu sa smetnjama u razvoju,</a:t>
            </a:r>
          </a:p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vaspitno-obrazovni rad za decu koja su na bolničkom lečenju.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6480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Prema </a:t>
            </a:r>
            <a:r>
              <a:rPr lang="sr-Latn-CS" sz="2100" i="1" dirty="0" smtClean="0">
                <a:latin typeface="Times New Roman" pitchFamily="18" charset="0"/>
                <a:cs typeface="Times New Roman" pitchFamily="18" charset="0"/>
              </a:rPr>
              <a:t>“Zakonu o podršci dece iz osetljivih društvenih grupa”, 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za decu sa smetnjama u razvoju/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invaliditet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sr-Latn-CS" sz="21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predškolska ustanova obezbeđuje otklanjanje fizičkih i komunikacijskih prepreka, vrši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prilagođavanje, obezbeđuje izradu, donošenje i realizaciju individualnog obrazovnog plana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ostvaruju pravo na dodatnu podršku u predškolskom vaspitanju i obrazovanju u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vaspitnoj i razvojnoj grupi,individualni vaspitno-obrazovni plan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U jednoj vaspitnoj grupi može biti </a:t>
            </a:r>
            <a:r>
              <a:rPr lang="vi-VN" sz="2100" b="1" dirty="0" smtClean="0">
                <a:latin typeface="Times New Roman" pitchFamily="18" charset="0"/>
                <a:cs typeface="Times New Roman" pitchFamily="18" charset="0"/>
              </a:rPr>
              <a:t>do dvoje dece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sa smetnjama u razvoju i invaliditetom.</a:t>
            </a:r>
            <a:endParaRPr lang="sr-Latn-C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sz="2100" b="1" dirty="0" smtClean="0">
                <a:latin typeface="Times New Roman" pitchFamily="18" charset="0"/>
                <a:cs typeface="Times New Roman" pitchFamily="18" charset="0"/>
              </a:rPr>
              <a:t>Zadatak defektologa 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vaspitača jeste da svojim kompetencijama osigura postizanje ciljeva i principa predškolskog vaspitanja i obrazovanja, u 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skladu sa </a:t>
            </a:r>
            <a:r>
              <a:rPr lang="sr-Latn-CS" sz="2100" dirty="0" smtClean="0">
                <a:latin typeface="Times New Roman" pitchFamily="18" charset="0"/>
                <a:cs typeface="Times New Roman" pitchFamily="18" charset="0"/>
              </a:rPr>
              <a:t>IOP-om i programom vaspitno-obrazovnog rada.</a:t>
            </a:r>
            <a:r>
              <a:rPr lang="sr-Latn-CS" sz="2100" dirty="0" smtClean="0"/>
              <a:t/>
            </a:r>
            <a:br>
              <a:rPr lang="sr-Latn-CS" sz="2100" dirty="0" smtClean="0"/>
            </a:br>
            <a:r>
              <a:rPr lang="vi-VN" sz="2100" dirty="0" smtClean="0"/>
              <a:t/>
            </a:r>
            <a:br>
              <a:rPr lang="vi-VN" sz="2100" dirty="0" smtClean="0"/>
            </a:br>
            <a:endParaRPr lang="sr-Latn-C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21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 O PREDŠKOLSKOM VASPITANJU I OBRAZOVANJU </a:t>
            </a:r>
            <a:endParaRPr lang="sr-Latn-C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11121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SPECIJALNA EDUKACIJA OSOBA SA MOTORIČKIM POREMEĆAJIMA</a:t>
            </a:r>
            <a:endParaRPr lang="sr-Latn-C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2493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Ima svoje etape u odnosu na </a:t>
            </a: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uzrasnu dob </a:t>
            </a: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same osobe. Ovaj proces možemo podeliti na:</a:t>
            </a:r>
          </a:p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Predškolsko</a:t>
            </a: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 vaspitanje i obrazovanje dece sa motoričkim poremećajima.</a:t>
            </a:r>
          </a:p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Osnovnoškolsko</a:t>
            </a: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 vaspitanje i obrazovanje dece sa motoričkim poremećajima.</a:t>
            </a:r>
          </a:p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Profesionalna</a:t>
            </a: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 rehabilitacija osoba sa motoričkim poremećajima.</a:t>
            </a:r>
          </a:p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Gerontosomatopedija</a:t>
            </a:r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C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72616"/>
            <a:ext cx="8496944" cy="12561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VASPITANJE DECE SA MOTORIČKIM POREMEĆAJIMA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75252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Decu sa mot. por. treba uključiti na što ranijem uzrastu u sistem vaspitanja i obrazovanja, a 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sposobnost deteta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predstavlja presudni faktor koji će odrediti organizacioni oblik vaspitanja i obrazovanja na svim nivoima.</a:t>
            </a:r>
          </a:p>
          <a:p>
            <a:pPr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Vaspitanje dece sa mot. por. se realizuje kroz: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edukativni defektološki program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 čiji je predmet vaspitanje i obrazovanje dece sa motoričkim poremećajima i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razvojni defektološki program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 čiji je predmet razvoj deteta sa motoričkim poremećajima. </a:t>
            </a:r>
          </a:p>
          <a:p>
            <a:pPr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70512" cy="11521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CILJ </a:t>
            </a:r>
            <a:endParaRPr lang="sr-Latn-C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vi-VN" sz="3100" dirty="0" smtClean="0">
                <a:latin typeface="Times New Roman" pitchFamily="18" charset="0"/>
                <a:cs typeface="Times New Roman" pitchFamily="18" charset="0"/>
              </a:rPr>
              <a:t>Globalni cil</a:t>
            </a:r>
            <a:r>
              <a:rPr lang="sr-Latn-CS" sz="31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vi-VN" sz="3100" dirty="0" smtClean="0">
                <a:latin typeface="Times New Roman" pitchFamily="18" charset="0"/>
                <a:cs typeface="Times New Roman" pitchFamily="18" charset="0"/>
              </a:rPr>
              <a:t> je pravovremeno sprečavanje, otklanjanje ili umanjenje smetnji i obezbeđenje adekvatnog psihomotornog, intelektualnog, senzornog, emocionalnog i socijalnog razvoja</a:t>
            </a:r>
            <a:r>
              <a:rPr lang="sr-Latn-C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r-Latn-C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sz="3100" dirty="0" smtClean="0">
                <a:latin typeface="Times New Roman" pitchFamily="18" charset="0"/>
                <a:cs typeface="Times New Roman" pitchFamily="18" charset="0"/>
              </a:rPr>
              <a:t>Ostvaruje se na dva načina: </a:t>
            </a:r>
          </a:p>
          <a:p>
            <a:pPr algn="just"/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razvijanjem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očuvanih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sposobnosti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sr-Latn-C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</a:t>
            </a:r>
            <a:endParaRPr lang="en-US" sz="31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korekcijom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oštećenih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sposobnosti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u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svim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područjima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individualnog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razvoja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  <a:endParaRPr lang="sr-Latn-C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NAČELA </a:t>
            </a:r>
            <a:endParaRPr lang="sr-Latn-C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CS" sz="2700" dirty="0" smtClean="0">
                <a:latin typeface="Times New Roman" pitchFamily="18" charset="0"/>
                <a:cs typeface="Times New Roman" pitchFamily="18" charset="0"/>
              </a:rPr>
              <a:t>Načela su </a:t>
            </a: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smernice za rad vaspitno-obrazovnog rada</a:t>
            </a:r>
            <a:r>
              <a:rPr lang="sr-Latn-CS" sz="2700" dirty="0" smtClean="0">
                <a:latin typeface="Times New Roman" pitchFamily="18" charset="0"/>
                <a:cs typeface="Times New Roman" pitchFamily="18" charset="0"/>
              </a:rPr>
              <a:t> nastala</a:t>
            </a: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 na osnovu opštih ciljeva. </a:t>
            </a:r>
            <a:r>
              <a:rPr lang="sr-Latn-CS" sz="27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snovna načela</a:t>
            </a:r>
            <a:r>
              <a:rPr lang="sr-Latn-CS" sz="2700" dirty="0" smtClean="0">
                <a:latin typeface="Times New Roman" pitchFamily="18" charset="0"/>
                <a:cs typeface="Times New Roman" pitchFamily="18" charset="0"/>
              </a:rPr>
              <a:t> su</a:t>
            </a: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celovitosti i integriteta,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orjentacije ka opštijim ciljevima,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praćenja i podsticanja dečjeg razvoja,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aktivnosti i životnosti,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dominacije igara,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usklađenosti sa uzrasnim i individualnim karakteristikama,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postepenog osamostaljivanja dece 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700" dirty="0" smtClean="0">
                <a:latin typeface="Times New Roman" pitchFamily="18" charset="0"/>
                <a:cs typeface="Times New Roman" pitchFamily="18" charset="0"/>
              </a:rPr>
              <a:t>socijalne integracije i kontinuiteta</a:t>
            </a:r>
            <a:r>
              <a:rPr lang="sr-Latn-CS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737</TotalTime>
  <Words>1893</Words>
  <Application>Microsoft Office PowerPoint</Application>
  <PresentationFormat>On-screen Show (4:3)</PresentationFormat>
  <Paragraphs>226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Predškolsko vaspitanje i obrazovanje dece sa motoričkim poremećajima     prof. dr Miodrag Stošljević doc. dr Milosav Adamović </vt:lpstr>
      <vt:lpstr>Sadržaj predavanja </vt:lpstr>
      <vt:lpstr>ISTORIJSKI RAZVOJ </vt:lpstr>
      <vt:lpstr>ZAKON O PREDŠKOLSKOM VASPITANJU I OBRAZOVANJU  </vt:lpstr>
      <vt:lpstr>ZAKON O PREDŠKOLSKOM VASPITANJU I OBRAZOVANJU </vt:lpstr>
      <vt:lpstr>SPECIJALNA EDUKACIJA OSOBA SA MOTORIČKIM POREMEĆAJIMA</vt:lpstr>
      <vt:lpstr>VASPITANJE DECE SA MOTORIČKIM POREMEĆAJIMA</vt:lpstr>
      <vt:lpstr>CILJ </vt:lpstr>
      <vt:lpstr>NAČELA </vt:lpstr>
      <vt:lpstr>ZNAČAJ </vt:lpstr>
      <vt:lpstr>METODE</vt:lpstr>
      <vt:lpstr>PROSTOR </vt:lpstr>
      <vt:lpstr>MATERIJAL </vt:lpstr>
      <vt:lpstr>AKTIVNOSTI U PRED. USTANOVI </vt:lpstr>
      <vt:lpstr>AKTIVNOSTI VASPITAČA</vt:lpstr>
      <vt:lpstr>AKTIVNOSTI DECE </vt:lpstr>
      <vt:lpstr>ORGANIZACIJA VASPITNO-OBRAZOVNOG RADA</vt:lpstr>
      <vt:lpstr>VASPITNO-OBRAZOVNE AKTIVNOSTI</vt:lpstr>
      <vt:lpstr>PROGRAMSKI CELINE</vt:lpstr>
      <vt:lpstr>PROBLEMI U PRAKSI</vt:lpstr>
      <vt:lpstr>INKLUZIJA </vt:lpstr>
      <vt:lpstr>INDIVIDUALNO OBRAZOVNI PLAN (I.O.P.)</vt:lpstr>
      <vt:lpstr>KAKO SE SPROVODI I.O.P</vt:lpstr>
      <vt:lpstr>SADRŽAJ I.O.P-a</vt:lpstr>
      <vt:lpstr> VRSTE I.OP.-a</vt:lpstr>
      <vt:lpstr>SPISAK P.U. ZA DECU SA SMETNJMA U RAZVOJU </vt:lpstr>
      <vt:lpstr>Korišćena literatura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Предшколско васпитање и образовање  деце са моторичким поремећајима   prof. dr Miodrag Stošljević doc. dr Milosav Adamović Fakultet za specijalnu edukaciju i rehabilitaciju</dc:title>
  <dc:creator>Milan</dc:creator>
  <cp:lastModifiedBy>Milan</cp:lastModifiedBy>
  <cp:revision>83</cp:revision>
  <dcterms:created xsi:type="dcterms:W3CDTF">2019-03-03T11:48:27Z</dcterms:created>
  <dcterms:modified xsi:type="dcterms:W3CDTF">2020-03-15T12:58:07Z</dcterms:modified>
</cp:coreProperties>
</file>