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8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6" r:id="rId21"/>
    <p:sldId id="276" r:id="rId22"/>
    <p:sldId id="287" r:id="rId23"/>
    <p:sldId id="278" r:id="rId24"/>
    <p:sldId id="280" r:id="rId25"/>
    <p:sldId id="288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8EB136A-C389-4594-813F-C6F81637A778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A01AC9-36B2-4D49-8BBE-F4E8EA72E2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819400"/>
            <a:ext cx="7560840" cy="219377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992216"/>
          </a:xfrm>
        </p:spPr>
        <p:txBody>
          <a:bodyPr>
            <a:normAutofit/>
          </a:bodyPr>
          <a:lstStyle/>
          <a:p>
            <a:r>
              <a:rPr lang="sr-Cyrl-CS" sz="4400" b="1" dirty="0" smtClean="0"/>
              <a:t>ОСНОВИ КРИВИЧНОГ ПРАВА</a:t>
            </a:r>
            <a:br>
              <a:rPr lang="sr-Cyrl-CS" sz="4400" b="1" dirty="0" smtClean="0"/>
            </a:br>
            <a:r>
              <a:rPr lang="sr-Cyrl-CS" sz="3200" b="1" dirty="0" smtClean="0"/>
              <a:t>31. март 2020. године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Cyrl-CS" dirty="0" smtClean="0"/>
              <a:t>У случају </a:t>
            </a:r>
            <a:r>
              <a:rPr lang="sr-Cyrl-CS" b="1" dirty="0" smtClean="0">
                <a:solidFill>
                  <a:schemeClr val="accent1"/>
                </a:solidFill>
              </a:rPr>
              <a:t>искоришћавања</a:t>
            </a:r>
            <a:r>
              <a:rPr lang="sr-Cyrl-CS" dirty="0" smtClean="0"/>
              <a:t> сл. положаја или овлашћења релевантан је </a:t>
            </a:r>
            <a:r>
              <a:rPr lang="sr-Cyrl-CS" b="1" dirty="0" smtClean="0">
                <a:solidFill>
                  <a:schemeClr val="accent4"/>
                </a:solidFill>
              </a:rPr>
              <a:t>мотив,</a:t>
            </a:r>
            <a:r>
              <a:rPr lang="sr-Cyrl-CS" dirty="0" smtClean="0"/>
              <a:t> јер је у питању злоупотреба </a:t>
            </a:r>
            <a:r>
              <a:rPr lang="sr-Cyrl-CS" b="1" dirty="0" smtClean="0">
                <a:solidFill>
                  <a:srgbClr val="00B0F0"/>
                </a:solidFill>
              </a:rPr>
              <a:t>ради остваривања сопственог интереса или интереса неког трећег лица </a:t>
            </a:r>
            <a:r>
              <a:rPr lang="sr-Cyrl-CS" dirty="0" smtClean="0"/>
              <a:t>(или пак ради проузроковања штете трећем лицу/теже повреде права), а занемарујући интерес и циљеве службе.</a:t>
            </a:r>
          </a:p>
          <a:p>
            <a:pPr algn="just"/>
            <a:r>
              <a:rPr lang="sr-Cyrl-CS" dirty="0" smtClean="0"/>
              <a:t>Стога се искоришћавање сл. положаја или овлашћења назива и </a:t>
            </a:r>
            <a:r>
              <a:rPr lang="sr-Cyrl-CS" b="1" dirty="0" smtClean="0">
                <a:solidFill>
                  <a:schemeClr val="accent4"/>
                </a:solidFill>
              </a:rPr>
              <a:t>злоупотребом у субјективном смислу.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Cyrl-CS" dirty="0" smtClean="0"/>
              <a:t>Када се радња испољава у</a:t>
            </a:r>
            <a:r>
              <a:rPr lang="sr-Cyrl-CS" b="1" dirty="0" smtClean="0">
                <a:solidFill>
                  <a:schemeClr val="accent6"/>
                </a:solidFill>
              </a:rPr>
              <a:t> </a:t>
            </a:r>
            <a:r>
              <a:rPr lang="sr-Cyrl-CS" b="1" dirty="0" smtClean="0">
                <a:solidFill>
                  <a:schemeClr val="accent5"/>
                </a:solidFill>
              </a:rPr>
              <a:t>прекорачењу граница </a:t>
            </a:r>
            <a:r>
              <a:rPr lang="sr-Cyrl-CS" dirty="0" smtClean="0"/>
              <a:t>сл. овлашћења, односно у </a:t>
            </a:r>
            <a:r>
              <a:rPr lang="sr-Cyrl-CS" b="1" dirty="0" smtClean="0">
                <a:solidFill>
                  <a:schemeClr val="accent6"/>
                </a:solidFill>
              </a:rPr>
              <a:t>невршењу сл. дужности</a:t>
            </a:r>
            <a:r>
              <a:rPr lang="sr-Cyrl-CS" dirty="0" smtClean="0"/>
              <a:t>, мотив је ирелевантан, јер су радња или пропуштање сами по себи недозвољени.</a:t>
            </a:r>
          </a:p>
          <a:p>
            <a:pPr algn="just"/>
            <a:r>
              <a:rPr lang="sr-Cyrl-CS" dirty="0" smtClean="0"/>
              <a:t>У овим случајевима реч је о </a:t>
            </a:r>
            <a:r>
              <a:rPr lang="sr-Cyrl-CS" b="1" dirty="0" smtClean="0">
                <a:solidFill>
                  <a:schemeClr val="accent1"/>
                </a:solidFill>
              </a:rPr>
              <a:t>злоупотреби службеног положаја у објективном смислу</a:t>
            </a:r>
            <a:r>
              <a:rPr lang="sr-Cyrl-C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sr-Cyrl-CS" b="1" dirty="0" smtClean="0">
                <a:solidFill>
                  <a:schemeClr val="accent6"/>
                </a:solidFill>
              </a:rPr>
              <a:t>Последица</a:t>
            </a:r>
            <a:r>
              <a:rPr lang="sr-Cyrl-CS" dirty="0" smtClean="0"/>
              <a:t> к. дела се манифестује у три облика: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Прибављање себи или другом лицу (физичком или правном) какве користи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Наношење какве штете другоме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Теже повређивање права другога</a:t>
            </a:r>
          </a:p>
          <a:p>
            <a:pPr marL="514350" indent="-514350">
              <a:buNone/>
            </a:pPr>
            <a:endParaRPr lang="sr-Cyrl-CS" dirty="0" smtClean="0"/>
          </a:p>
          <a:p>
            <a:pPr marL="514350" indent="-514350">
              <a:buNone/>
            </a:pPr>
            <a:r>
              <a:rPr lang="sr-Cyrl-CS" dirty="0" smtClean="0"/>
              <a:t>У питању је </a:t>
            </a:r>
            <a:r>
              <a:rPr lang="sr-Cyrl-CS" b="1" dirty="0" smtClean="0">
                <a:solidFill>
                  <a:schemeClr val="accent1"/>
                </a:solidFill>
              </a:rPr>
              <a:t>умишљајно</a:t>
            </a:r>
            <a:r>
              <a:rPr lang="sr-Cyrl-CS" dirty="0" smtClean="0"/>
              <a:t> кривично дело.</a:t>
            </a:r>
          </a:p>
          <a:p>
            <a:pPr marL="514350" indent="-514350">
              <a:buNone/>
            </a:pPr>
            <a:endParaRPr lang="sr-Cyrl-CS" dirty="0" smtClean="0"/>
          </a:p>
          <a:p>
            <a:pPr marL="514350" indent="-514350" algn="just">
              <a:buNone/>
            </a:pPr>
            <a:r>
              <a:rPr lang="sr-Cyrl-CS" dirty="0" smtClean="0"/>
              <a:t>Тежи облик постоји када је извршењем дела прибављена имовинска корист у износу преко </a:t>
            </a:r>
            <a:r>
              <a:rPr lang="sr-Cyrl-CS" dirty="0" smtClean="0">
                <a:solidFill>
                  <a:schemeClr val="accent1"/>
                </a:solidFill>
              </a:rPr>
              <a:t>450.000,00 динара</a:t>
            </a:r>
            <a:r>
              <a:rPr lang="sr-Cyrl-CS" dirty="0" smtClean="0"/>
              <a:t>, а најтежи када вредност прибављене користи прелази износ од </a:t>
            </a:r>
            <a:r>
              <a:rPr lang="sr-Cyrl-CS" dirty="0" smtClean="0">
                <a:solidFill>
                  <a:schemeClr val="accent1"/>
                </a:solidFill>
              </a:rPr>
              <a:t>1.500.000,оо динара</a:t>
            </a:r>
            <a:r>
              <a:rPr lang="sr-Cyrl-C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Проневера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sr-Cyrl-CS" dirty="0" smtClean="0"/>
              <a:t>Члан 364 КЗ</a:t>
            </a:r>
          </a:p>
          <a:p>
            <a:pPr algn="just"/>
            <a:r>
              <a:rPr lang="ru-RU" dirty="0" smtClean="0"/>
              <a:t>Ко у намери да себи или другом прибави противправну имовинску корист </a:t>
            </a:r>
            <a:r>
              <a:rPr lang="ru-RU" b="1" dirty="0" smtClean="0">
                <a:solidFill>
                  <a:schemeClr val="accent1"/>
                </a:solidFill>
              </a:rPr>
              <a:t>присвоји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5"/>
                </a:solidFill>
              </a:rPr>
              <a:t>новац, хартије од вредности или друге покретне ствари </a:t>
            </a:r>
            <a:r>
              <a:rPr lang="ru-RU" dirty="0" smtClean="0"/>
              <a:t>које су му </a:t>
            </a:r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поверене</a:t>
            </a:r>
            <a:r>
              <a:rPr lang="ru-RU" dirty="0" smtClean="0"/>
              <a:t> у служби или на раду </a:t>
            </a:r>
            <a:r>
              <a:rPr lang="ru-RU" b="1" dirty="0" smtClean="0">
                <a:solidFill>
                  <a:schemeClr val="accent1"/>
                </a:solidFill>
              </a:rPr>
              <a:t>у државном органу, установи или другом субјекту </a:t>
            </a:r>
            <a:r>
              <a:rPr lang="ru-RU" b="1" dirty="0" smtClean="0">
                <a:solidFill>
                  <a:srgbClr val="00B050"/>
                </a:solidFill>
              </a:rPr>
              <a:t>који не обавља привредну делатност</a:t>
            </a:r>
            <a:r>
              <a:rPr lang="ru-RU" dirty="0" smtClean="0"/>
              <a:t>, казниће се затвором од шест месеци до пет година.</a:t>
            </a:r>
          </a:p>
          <a:p>
            <a:pPr algn="just"/>
            <a:r>
              <a:rPr lang="ru-RU" dirty="0" smtClean="0"/>
              <a:t>Ако је делом прибављена имовинска корист у износу који прелази четристопедесет хиљада динара, учинилац ће се казнити затвором од једне до осам година.</a:t>
            </a:r>
          </a:p>
          <a:p>
            <a:pPr algn="just"/>
            <a:r>
              <a:rPr lang="ru-RU" dirty="0" smtClean="0"/>
              <a:t> Ако је делом прибављена имовинска корист у износу који прелази милион и петсто хиљада динара, учинилац ће се казнити затвором од две до дванаест година.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Cyrl-CS" dirty="0" smtClean="0"/>
              <a:t>Проневера представља </a:t>
            </a:r>
            <a:r>
              <a:rPr lang="sr-Cyrl-CS" b="1" dirty="0" smtClean="0">
                <a:solidFill>
                  <a:schemeClr val="accent1"/>
                </a:solidFill>
              </a:rPr>
              <a:t>посебан облик утаје </a:t>
            </a:r>
            <a:r>
              <a:rPr lang="sr-Cyrl-CS" dirty="0" smtClean="0"/>
              <a:t>јер подразумева присвајање ствари поверених по службеном основу.</a:t>
            </a:r>
          </a:p>
          <a:p>
            <a:r>
              <a:rPr lang="sr-Cyrl-CS" dirty="0" smtClean="0"/>
              <a:t>Радња присвајања односи се на: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Новац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Хартије од вредности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Друге поверене покретне ствари</a:t>
            </a:r>
          </a:p>
          <a:p>
            <a:pPr marL="514350" indent="-514350" algn="just">
              <a:buNone/>
            </a:pPr>
            <a:r>
              <a:rPr lang="sr-Cyrl-CS" dirty="0" smtClean="0"/>
              <a:t>У питању су ствари које су учиниоцу </a:t>
            </a:r>
            <a:r>
              <a:rPr lang="sr-Cyrl-C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поверене ради обављања службе или рада, као и ствари у вези са службом или радом </a:t>
            </a:r>
            <a:r>
              <a:rPr lang="sr-Cyrl-CS" dirty="0" smtClean="0"/>
              <a:t>(на пример роба у магацину).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/>
              <a:t>Извршилац не мора да буде само лице које је у радном односу у датом субјекту, већ то може да буде и лице које је ангажовано </a:t>
            </a:r>
            <a:r>
              <a:rPr lang="sr-Cyrl-C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 неком другом основу </a:t>
            </a:r>
            <a:r>
              <a:rPr lang="sr-Cyrl-CS" dirty="0" smtClean="0"/>
              <a:t>(уговору, преко агенције и слично).</a:t>
            </a:r>
          </a:p>
          <a:p>
            <a:r>
              <a:rPr lang="sr-Cyrl-CS" dirty="0" smtClean="0"/>
              <a:t>Дело се може извршити само са </a:t>
            </a:r>
            <a:r>
              <a:rPr lang="sr-Cyrl-C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умишљајем </a:t>
            </a:r>
            <a:r>
              <a:rPr lang="sr-Cyrl-CS" dirty="0" smtClean="0"/>
              <a:t>и </a:t>
            </a:r>
            <a:r>
              <a:rPr lang="sr-Cyrl-C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подразумева </a:t>
            </a:r>
            <a:r>
              <a:rPr lang="sr-Cyrl-CS" b="1" dirty="0" smtClean="0">
                <a:solidFill>
                  <a:schemeClr val="accent1"/>
                </a:solidFill>
              </a:rPr>
              <a:t>намеру</a:t>
            </a:r>
            <a:r>
              <a:rPr lang="sr-Cyrl-CS" dirty="0" smtClean="0"/>
              <a:t> да се себи или другоме прибави противправна имовинска корист.</a:t>
            </a:r>
          </a:p>
          <a:p>
            <a:r>
              <a:rPr lang="sr-Cyrl-CS" dirty="0" smtClean="0"/>
              <a:t>Тежи облик постоји када је извршењем дела прибављена имовинска корист у износу преко 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450.000,00 динара</a:t>
            </a:r>
            <a:r>
              <a:rPr lang="sr-Cyrl-CS" dirty="0" smtClean="0"/>
              <a:t>, а најтежи када вредност прибављене користи прелази износ од 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</a:rPr>
              <a:t>1.500.000,оо динара.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Примање мита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sr-Cyrl-CS" dirty="0" smtClean="0"/>
              <a:t>Члан 367 КЗ</a:t>
            </a:r>
          </a:p>
          <a:p>
            <a:pPr algn="just"/>
            <a:r>
              <a:rPr lang="ru-RU" dirty="0" smtClean="0"/>
              <a:t>Службено лице које </a:t>
            </a:r>
            <a:r>
              <a:rPr lang="ru-RU" b="1" dirty="0" smtClean="0">
                <a:solidFill>
                  <a:schemeClr val="accent4"/>
                </a:solidFill>
              </a:rPr>
              <a:t>непосредно или посредно </a:t>
            </a:r>
            <a:r>
              <a:rPr lang="ru-RU" b="1" dirty="0" smtClean="0">
                <a:solidFill>
                  <a:schemeClr val="accent1"/>
                </a:solidFill>
              </a:rPr>
              <a:t>захтева</a:t>
            </a:r>
            <a:r>
              <a:rPr lang="ru-RU" dirty="0" smtClean="0"/>
              <a:t> или </a:t>
            </a:r>
            <a:r>
              <a:rPr lang="ru-RU" b="1" dirty="0" smtClean="0">
                <a:solidFill>
                  <a:schemeClr val="accent1"/>
                </a:solidFill>
              </a:rPr>
              <a:t>прими </a:t>
            </a:r>
            <a:r>
              <a:rPr lang="ru-RU" dirty="0" smtClean="0"/>
              <a:t>поклон или другу корист или које </a:t>
            </a:r>
            <a:r>
              <a:rPr lang="ru-RU" b="1" dirty="0" smtClean="0">
                <a:solidFill>
                  <a:schemeClr val="accent1"/>
                </a:solidFill>
              </a:rPr>
              <a:t>прими обећање поклона</a:t>
            </a:r>
            <a:r>
              <a:rPr lang="ru-RU" dirty="0" smtClean="0"/>
              <a:t> или друге користи за себе или другог да у оквиру свог службеног овлашћења или у вези са својим службеним овлашћењем </a:t>
            </a:r>
            <a:r>
              <a:rPr lang="ru-RU" b="1" dirty="0" smtClean="0">
                <a:solidFill>
                  <a:schemeClr val="accent5"/>
                </a:solidFill>
              </a:rPr>
              <a:t>изврши службену радњу коју не би смело извршити</a:t>
            </a:r>
            <a:r>
              <a:rPr lang="ru-RU" dirty="0" smtClean="0"/>
              <a:t> или да </a:t>
            </a:r>
            <a:r>
              <a:rPr lang="ru-RU" b="1" dirty="0" smtClean="0">
                <a:solidFill>
                  <a:schemeClr val="accent1"/>
                </a:solidFill>
              </a:rPr>
              <a:t>не изврши </a:t>
            </a:r>
            <a:r>
              <a:rPr lang="ru-RU" b="1" dirty="0" smtClean="0">
                <a:solidFill>
                  <a:schemeClr val="accent5"/>
                </a:solidFill>
              </a:rPr>
              <a:t>службену радњу коју би морало извршити</a:t>
            </a:r>
            <a:r>
              <a:rPr lang="ru-RU" dirty="0" smtClean="0"/>
              <a:t>, казниће се затвором од две до дванаест година.</a:t>
            </a:r>
          </a:p>
          <a:p>
            <a:pPr algn="just"/>
            <a:r>
              <a:rPr lang="ru-RU" dirty="0" smtClean="0"/>
              <a:t>Службено лице које непосредно или посредно захтева или прими поклон или другу корист или које прими обећање поклона или друге користи за себе или другог да у оквиру свог службеног овлашћења или у вези са својим службеним овлашћењем </a:t>
            </a:r>
            <a:r>
              <a:rPr lang="ru-RU" b="1" dirty="0" smtClean="0">
                <a:solidFill>
                  <a:schemeClr val="accent5"/>
                </a:solidFill>
              </a:rPr>
              <a:t>изврши службену радњу коју би морало извршити </a:t>
            </a:r>
            <a:r>
              <a:rPr lang="ru-RU" dirty="0" smtClean="0"/>
              <a:t>или да </a:t>
            </a:r>
            <a:r>
              <a:rPr lang="ru-RU" b="1" dirty="0" smtClean="0">
                <a:solidFill>
                  <a:schemeClr val="accent1"/>
                </a:solidFill>
              </a:rPr>
              <a:t>не изврши </a:t>
            </a:r>
            <a:r>
              <a:rPr lang="ru-RU" b="1" dirty="0" smtClean="0">
                <a:solidFill>
                  <a:schemeClr val="accent5"/>
                </a:solidFill>
              </a:rPr>
              <a:t>службену радњу коју не би смело извршити</a:t>
            </a:r>
            <a:r>
              <a:rPr lang="ru-RU" dirty="0" smtClean="0"/>
              <a:t>, казниће се затвором од две до осам година.</a:t>
            </a:r>
          </a:p>
          <a:p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Службено лице које захтева или прима поклон или обећање поклона  </a:t>
            </a:r>
            <a:r>
              <a:rPr lang="ru-RU" b="1" dirty="0" smtClean="0">
                <a:solidFill>
                  <a:schemeClr val="accent1"/>
                </a:solidFill>
              </a:rPr>
              <a:t>у вези са откривањем кривичног дела, покретањем или вођењем кривичног поступка, изрицањем или извршењем кривичне санкције</a:t>
            </a:r>
            <a:r>
              <a:rPr lang="ru-RU" dirty="0" smtClean="0"/>
              <a:t>, казниће се затвором од три до петнаест година.</a:t>
            </a:r>
          </a:p>
          <a:p>
            <a:pPr algn="just"/>
            <a:r>
              <a:rPr lang="ru-RU" dirty="0" smtClean="0"/>
              <a:t>Службено лице које </a:t>
            </a:r>
            <a:r>
              <a:rPr lang="ru-RU" b="1" dirty="0" smtClean="0">
                <a:solidFill>
                  <a:schemeClr val="accent5"/>
                </a:solidFill>
              </a:rPr>
              <a:t>после</a:t>
            </a:r>
            <a:r>
              <a:rPr lang="ru-RU" b="1" dirty="0" smtClean="0">
                <a:solidFill>
                  <a:schemeClr val="accent1"/>
                </a:solidFill>
              </a:rPr>
              <a:t> извршења</a:t>
            </a:r>
            <a:r>
              <a:rPr lang="ru-RU" dirty="0" smtClean="0"/>
              <a:t>, односно </a:t>
            </a:r>
            <a:r>
              <a:rPr lang="ru-RU" b="1" dirty="0" smtClean="0">
                <a:solidFill>
                  <a:schemeClr val="accent1"/>
                </a:solidFill>
              </a:rPr>
              <a:t>неизвршења</a:t>
            </a:r>
            <a:r>
              <a:rPr lang="ru-RU" dirty="0" smtClean="0"/>
              <a:t> службене радње, </a:t>
            </a:r>
            <a:r>
              <a:rPr lang="ru-RU" b="1" dirty="0" smtClean="0">
                <a:solidFill>
                  <a:schemeClr val="accent5"/>
                </a:solidFill>
              </a:rPr>
              <a:t>а у вези с њом</a:t>
            </a:r>
            <a:r>
              <a:rPr lang="ru-RU" dirty="0" smtClean="0"/>
              <a:t>, захтева или прими поклон или другу корист, казниће се затвором од три месеца до три године.</a:t>
            </a:r>
          </a:p>
          <a:p>
            <a:pPr algn="just"/>
            <a:r>
              <a:rPr lang="ru-RU" dirty="0" smtClean="0"/>
              <a:t>Примање мита може извршити и страно службено лице и одговорно лице (у установи или другом субјекту који не обавља привредну делатност).</a:t>
            </a:r>
          </a:p>
          <a:p>
            <a:pPr algn="just"/>
            <a:r>
              <a:rPr lang="ru-RU" dirty="0" smtClean="0"/>
              <a:t>Примљени поклон и имовинска корист одузеће се.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CS" dirty="0" smtClean="0"/>
              <a:t>Пасивно подмићивање (примање мита) дели се на: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CS" dirty="0" smtClean="0"/>
              <a:t>Право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CS" dirty="0" smtClean="0"/>
              <a:t>Неправо</a:t>
            </a:r>
          </a:p>
          <a:p>
            <a:pPr algn="just">
              <a:buNone/>
            </a:pPr>
            <a:r>
              <a:rPr lang="sr-Cyrl-CS" b="1" dirty="0" smtClean="0">
                <a:solidFill>
                  <a:schemeClr val="accent5"/>
                </a:solidFill>
              </a:rPr>
              <a:t>Право пасивно подмићивање </a:t>
            </a:r>
            <a:r>
              <a:rPr lang="sr-Cyrl-CS" dirty="0" smtClean="0"/>
              <a:t>подразумева </a:t>
            </a:r>
            <a:r>
              <a:rPr lang="ru-RU" dirty="0" smtClean="0"/>
              <a:t>захтевање или примање поклон или друге корист или примање обећања поклона или друге користи, како би се у оквиру службеног овлашћења или у вези са службеним овлашћењем извршила службена радња која се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не би смела </a:t>
            </a:r>
            <a:r>
              <a:rPr lang="ru-RU" dirty="0" smtClean="0"/>
              <a:t>извршити или да се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не изврши </a:t>
            </a:r>
            <a:r>
              <a:rPr lang="ru-RU" dirty="0" smtClean="0"/>
              <a:t>службена радња која би се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морала извршити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Дакле код пасивног подмићивања мито је усмерен на деловање </a:t>
            </a:r>
            <a:r>
              <a:rPr lang="ru-RU" b="1" dirty="0" smtClean="0">
                <a:solidFill>
                  <a:schemeClr val="accent1"/>
                </a:solidFill>
              </a:rPr>
              <a:t>у супротности са обавезама које подразумева дато службено овлашћење.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r-Cyrl-CS" b="1" dirty="0" smtClean="0">
                <a:solidFill>
                  <a:schemeClr val="accent1"/>
                </a:solidFill>
              </a:rPr>
              <a:t>Захтевање поклона </a:t>
            </a:r>
            <a:r>
              <a:rPr lang="sr-Cyrl-CS" dirty="0" smtClean="0"/>
              <a:t>подразумева </a:t>
            </a:r>
            <a:r>
              <a:rPr lang="sr-Cyrl-CS" b="1" dirty="0" smtClean="0">
                <a:solidFill>
                  <a:schemeClr val="accent5"/>
                </a:solidFill>
              </a:rPr>
              <a:t>да се лицу ставља до знања</a:t>
            </a:r>
            <a:r>
              <a:rPr lang="sr-Cyrl-CS" dirty="0" smtClean="0"/>
              <a:t> да ће се радња супротна службеном овлашћењу извршити због поклона или какве друге користи, односно да ће бити пропуштена радња коју службено овлашћење изискује.</a:t>
            </a:r>
          </a:p>
          <a:p>
            <a:pPr algn="just"/>
            <a:r>
              <a:rPr lang="sr-Cyrl-CS" dirty="0" smtClean="0"/>
              <a:t>Покушај није могућ, јер је дело довршено самим захтевањем, примањем или прихватањем обећања поклона без обзира на реализацију радње на коју је подмићивање усмерено.</a:t>
            </a:r>
          </a:p>
          <a:p>
            <a:pPr algn="just"/>
            <a:r>
              <a:rPr lang="sr-Cyrl-CS" dirty="0" smtClean="0"/>
              <a:t>Последица се огледа у</a:t>
            </a:r>
            <a:r>
              <a:rPr lang="sr-Cyrl-CS" b="1" dirty="0" smtClean="0">
                <a:solidFill>
                  <a:schemeClr val="accent5"/>
                </a:solidFill>
              </a:rPr>
              <a:t> угрожавању службене дужности.</a:t>
            </a:r>
            <a:endParaRPr lang="en-US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Кривична дела против службене дужности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CS" sz="3200" dirty="0" smtClean="0"/>
              <a:t>Овом </a:t>
            </a:r>
            <a:r>
              <a:rPr lang="sr-Cyrl-CS" sz="3200" dirty="0" smtClean="0"/>
              <a:t>групом кривичних дела штити се </a:t>
            </a:r>
            <a:r>
              <a:rPr lang="sr-Cyrl-CS" sz="3200" b="1" dirty="0" smtClean="0">
                <a:solidFill>
                  <a:schemeClr val="accent2"/>
                </a:solidFill>
              </a:rPr>
              <a:t>службена </a:t>
            </a:r>
            <a:r>
              <a:rPr lang="sr-Cyrl-CS" sz="3200" b="1" dirty="0" smtClean="0">
                <a:solidFill>
                  <a:schemeClr val="accent2"/>
                </a:solidFill>
              </a:rPr>
              <a:t>дужност у оквиру јавне службе, </a:t>
            </a:r>
            <a:r>
              <a:rPr lang="sr-Cyrl-CS" sz="3200" dirty="0" smtClean="0"/>
              <a:t>то јест </a:t>
            </a:r>
            <a:r>
              <a:rPr lang="sr-Cyrl-CS" sz="3200" b="1" dirty="0" smtClean="0">
                <a:solidFill>
                  <a:schemeClr val="accent6"/>
                </a:solidFill>
              </a:rPr>
              <a:t>у државној управи у ширем смислу.</a:t>
            </a:r>
            <a:endParaRPr lang="sr-Cyrl-CS" sz="3200" b="1" dirty="0" smtClean="0">
              <a:solidFill>
                <a:schemeClr val="accent6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r-Cyrl-CS" sz="3200" dirty="0" smtClean="0"/>
              <a:t>У </a:t>
            </a:r>
            <a:r>
              <a:rPr lang="sr-Cyrl-CS" sz="3200" dirty="0" smtClean="0"/>
              <a:t>питању је угрожавање или повређивање службене дужности </a:t>
            </a:r>
            <a:r>
              <a:rPr lang="sr-Cyrl-CS" sz="3200" b="1" dirty="0" smtClean="0">
                <a:solidFill>
                  <a:schemeClr val="accent2"/>
                </a:solidFill>
              </a:rPr>
              <a:t>од стране службених лица </a:t>
            </a:r>
            <a:r>
              <a:rPr lang="sr-Cyrl-CS" sz="3200" dirty="0" smtClean="0"/>
              <a:t>као њених </a:t>
            </a:r>
            <a:r>
              <a:rPr lang="sr-Cyrl-CS" sz="3200" dirty="0" smtClean="0"/>
              <a:t>носилаца.</a:t>
            </a:r>
            <a:endParaRPr lang="en-US" sz="3200" dirty="0" smtClean="0"/>
          </a:p>
          <a:p>
            <a:pPr algn="just">
              <a:buNone/>
            </a:pPr>
            <a:endParaRPr lang="sr-Cyrl-CS" sz="2800" dirty="0" smtClean="0"/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CS" b="1" dirty="0" smtClean="0">
                <a:solidFill>
                  <a:schemeClr val="accent5"/>
                </a:solidFill>
              </a:rPr>
              <a:t>Неправо пасивно подмићивање </a:t>
            </a:r>
            <a:r>
              <a:rPr lang="sr-Cyrl-CS" dirty="0" smtClean="0"/>
              <a:t>подразумева </a:t>
            </a:r>
            <a:r>
              <a:rPr lang="ru-RU" dirty="0" smtClean="0"/>
              <a:t>захтевање или примање поклона или друге корист или примање обећања поклона или друге користи, како би се </a:t>
            </a:r>
            <a:r>
              <a:rPr lang="ru-RU" b="1" dirty="0" smtClean="0">
                <a:solidFill>
                  <a:schemeClr val="accent5"/>
                </a:solidFill>
              </a:rPr>
              <a:t>у оквиру службеног овлашћења или у вези са службеним овлашћењем </a:t>
            </a:r>
            <a:r>
              <a:rPr lang="ru-RU" dirty="0" smtClean="0"/>
              <a:t>извршила </a:t>
            </a:r>
            <a:r>
              <a:rPr lang="ru-RU" b="1" dirty="0" smtClean="0">
                <a:solidFill>
                  <a:schemeClr val="accent1"/>
                </a:solidFill>
              </a:rPr>
              <a:t>службена радња која би се морала извршити </a:t>
            </a:r>
            <a:r>
              <a:rPr lang="ru-RU" dirty="0" smtClean="0"/>
              <a:t>или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како се </a:t>
            </a:r>
            <a:r>
              <a:rPr lang="ru-RU" b="1" dirty="0" smtClean="0">
                <a:solidFill>
                  <a:schemeClr val="accent1"/>
                </a:solidFill>
              </a:rPr>
              <a:t>не би извршила службена радња која се не би смела извршити.</a:t>
            </a:r>
          </a:p>
          <a:p>
            <a:pPr algn="just"/>
            <a:r>
              <a:rPr lang="ru-RU" dirty="0" smtClean="0"/>
              <a:t>У питању је лакши облик у односу на право пасивно подмићивање јер је подмићивање усмерено на предузимање радње </a:t>
            </a:r>
            <a:r>
              <a:rPr lang="ru-RU" b="1" dirty="0" smtClean="0">
                <a:solidFill>
                  <a:schemeClr val="accent1"/>
                </a:solidFill>
              </a:rPr>
              <a:t>унутар оквира </a:t>
            </a:r>
            <a:r>
              <a:rPr lang="ru-RU" dirty="0" smtClean="0"/>
              <a:t>службеног овлашћења односно на непредузимање иначе недозвољене радње.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CS" b="1" dirty="0" smtClean="0">
                <a:solidFill>
                  <a:schemeClr val="accent1"/>
                </a:solidFill>
              </a:rPr>
              <a:t>Поклон </a:t>
            </a:r>
            <a:r>
              <a:rPr lang="sr-Cyrl-CS" dirty="0" smtClean="0"/>
              <a:t>може бити било која покретна или непокретна ствар која се даје без накнаде, док је </a:t>
            </a:r>
            <a:r>
              <a:rPr lang="sr-Cyrl-CS" b="1" dirty="0" smtClean="0">
                <a:solidFill>
                  <a:schemeClr val="accent1"/>
                </a:solidFill>
              </a:rPr>
              <a:t>корист</a:t>
            </a:r>
            <a:r>
              <a:rPr lang="sr-Cyrl-CS" dirty="0" smtClean="0"/>
              <a:t> било који облик имовинске или неимовинске  користи без обзира на вредност.</a:t>
            </a:r>
          </a:p>
          <a:p>
            <a:pPr algn="just"/>
            <a:r>
              <a:rPr lang="sr-Cyrl-CS" b="1" dirty="0" smtClean="0">
                <a:solidFill>
                  <a:schemeClr val="accent1"/>
                </a:solidFill>
              </a:rPr>
              <a:t>Тежи облик </a:t>
            </a:r>
            <a:r>
              <a:rPr lang="sr-Cyrl-CS" dirty="0" smtClean="0"/>
              <a:t>дела постоји онда када је дело извршено у вези са </a:t>
            </a:r>
            <a:r>
              <a:rPr lang="ru-RU" dirty="0" smtClean="0"/>
              <a:t>откривањем кривичног дела, покретањем или вођењем кривичног поступка, изрицањем или извршењем кривичне санкције.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>Најлакши облик </a:t>
            </a:r>
            <a:r>
              <a:rPr lang="ru-RU" dirty="0" smtClean="0"/>
              <a:t>подразумева захтевање, примање или прихватање обећања поклона или користи </a:t>
            </a:r>
            <a:r>
              <a:rPr lang="ru-RU" b="1" dirty="0" smtClean="0">
                <a:solidFill>
                  <a:schemeClr val="accent5"/>
                </a:solidFill>
              </a:rPr>
              <a:t>након извршења или неизвршења службене радње</a:t>
            </a:r>
            <a:r>
              <a:rPr lang="ru-RU" dirty="0" smtClean="0"/>
              <a:t>, а односи се и на право и неправо пасивно подмићивање. </a:t>
            </a:r>
          </a:p>
          <a:p>
            <a:pPr algn="just"/>
            <a:r>
              <a:rPr lang="ru-RU" dirty="0" smtClean="0"/>
              <a:t>У овом случају спорни могу бити </a:t>
            </a:r>
            <a:r>
              <a:rPr lang="ru-RU" b="1" dirty="0" smtClean="0">
                <a:solidFill>
                  <a:schemeClr val="accent5"/>
                </a:solidFill>
              </a:rPr>
              <a:t>поклони мале вредности, </a:t>
            </a:r>
            <a:r>
              <a:rPr lang="ru-RU" dirty="0" smtClean="0"/>
              <a:t>мада се сматра да неће бити к. дела уколико је реч о поклону у складу са општеприхваћеним друштвеним нормама.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Cyrl-CS" dirty="0" smtClean="0"/>
              <a:t>Сви облици к. дела се могу извршити само са </a:t>
            </a:r>
            <a:r>
              <a:rPr lang="sr-Cyrl-CS" b="1" dirty="0" smtClean="0">
                <a:solidFill>
                  <a:schemeClr val="accent5"/>
                </a:solidFill>
              </a:rPr>
              <a:t>умишљајем</a:t>
            </a:r>
            <a:r>
              <a:rPr lang="sr-Cyrl-CS" dirty="0" smtClean="0"/>
              <a:t>, тако да к. дела нема уколико код учиниоца не постоји свест да је поклон или обећање поклона  или користи примио ради (не)извршења службене радње.</a:t>
            </a:r>
          </a:p>
          <a:p>
            <a:pPr algn="just"/>
            <a:r>
              <a:rPr lang="sr-Cyrl-CS" b="1" dirty="0" smtClean="0">
                <a:solidFill>
                  <a:schemeClr val="accent5"/>
                </a:solidFill>
              </a:rPr>
              <a:t>Примљени поклон се обавезно одузима</a:t>
            </a:r>
            <a:r>
              <a:rPr lang="sr-Cyrl-CS" dirty="0" smtClean="0"/>
              <a:t>, као и имовинска корист (што произлази и из одредбе општег карактера да нико не може задржати имовинску корист прибављену к. делом).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Давање мита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sr-Cyrl-CS" dirty="0" smtClean="0"/>
              <a:t>Члан 368 КЗ</a:t>
            </a:r>
          </a:p>
          <a:p>
            <a:r>
              <a:rPr lang="ru-RU" dirty="0" smtClean="0"/>
              <a:t>Ко </a:t>
            </a:r>
            <a:r>
              <a:rPr lang="ru-RU" b="1" dirty="0" smtClean="0">
                <a:solidFill>
                  <a:schemeClr val="accent5"/>
                </a:solidFill>
              </a:rPr>
              <a:t>службеном или другом лицу </a:t>
            </a:r>
            <a:r>
              <a:rPr lang="ru-RU" b="1" dirty="0" smtClean="0">
                <a:solidFill>
                  <a:schemeClr val="accent1"/>
                </a:solidFill>
              </a:rPr>
              <a:t>учини, понуди</a:t>
            </a:r>
            <a:r>
              <a:rPr lang="ru-RU" dirty="0" smtClean="0"/>
              <a:t> или </a:t>
            </a:r>
            <a:r>
              <a:rPr lang="ru-RU" b="1" dirty="0" smtClean="0">
                <a:solidFill>
                  <a:schemeClr val="accent1"/>
                </a:solidFill>
              </a:rPr>
              <a:t>обећа</a:t>
            </a:r>
            <a:r>
              <a:rPr lang="ru-RU" dirty="0" smtClean="0"/>
              <a:t> поклон или другу корист да службено лице у оквиру свог службеног овлашћења или у вези са својим службеним овлашћењем изврши службену радњу коју </a:t>
            </a:r>
            <a:r>
              <a:rPr lang="ru-RU" b="1" dirty="0" smtClean="0">
                <a:solidFill>
                  <a:schemeClr val="accent5"/>
                </a:solidFill>
              </a:rPr>
              <a:t>не би смело извршити </a:t>
            </a:r>
            <a:r>
              <a:rPr lang="ru-RU" dirty="0" smtClean="0"/>
              <a:t>или</a:t>
            </a:r>
            <a:r>
              <a:rPr lang="ru-RU" b="1" dirty="0" smtClean="0">
                <a:solidFill>
                  <a:schemeClr val="accent5"/>
                </a:solidFill>
              </a:rPr>
              <a:t> да не изврши службену радњу коју би морало извршити </a:t>
            </a:r>
            <a:r>
              <a:rPr lang="ru-RU" dirty="0" smtClean="0"/>
              <a:t>или ко </a:t>
            </a:r>
            <a:r>
              <a:rPr lang="ru-RU" b="1" dirty="0" smtClean="0">
                <a:solidFill>
                  <a:schemeClr val="accent1"/>
                </a:solidFill>
              </a:rPr>
              <a:t>посредује</a:t>
            </a:r>
            <a:r>
              <a:rPr lang="ru-RU" dirty="0" smtClean="0"/>
              <a:t> при оваквом подмићивању службеног лица, казниће се затвором од шест месеци до пет година.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Ко службеном или другом лицу учини, понуди или обећа поклон или другу корист да службено лице у оквиру свог службеног овлашћења или у вези са својим службеним овлашћењем </a:t>
            </a:r>
            <a:r>
              <a:rPr lang="ru-RU" b="1" dirty="0" smtClean="0">
                <a:solidFill>
                  <a:schemeClr val="accent1"/>
                </a:solidFill>
              </a:rPr>
              <a:t>изврши службену радњу коју би морало извршити </a:t>
            </a:r>
            <a:r>
              <a:rPr lang="ru-RU" dirty="0" smtClean="0"/>
              <a:t>или</a:t>
            </a:r>
            <a:r>
              <a:rPr lang="ru-RU" b="1" dirty="0" smtClean="0">
                <a:solidFill>
                  <a:schemeClr val="accent1"/>
                </a:solidFill>
              </a:rPr>
              <a:t> да не изврши службену радњу коју не би смело извршити </a:t>
            </a:r>
            <a:r>
              <a:rPr lang="ru-RU" dirty="0" smtClean="0"/>
              <a:t>или ко посредује при оваквом подмићивању службеног лица, казниће се затвором до три године.</a:t>
            </a:r>
          </a:p>
          <a:p>
            <a:pPr algn="ctr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К. дело постоји и када је мито дато, понуђено или обећано </a:t>
            </a:r>
            <a:r>
              <a:rPr lang="ru-RU" b="1" dirty="0" smtClean="0">
                <a:solidFill>
                  <a:schemeClr val="accent1"/>
                </a:solidFill>
              </a:rPr>
              <a:t>страном</a:t>
            </a:r>
            <a:r>
              <a:rPr lang="ru-RU" dirty="0" smtClean="0"/>
              <a:t> службеном лицу, односно одговорном лицу у установи или другом субјекту који не обавља привредну делатност.</a:t>
            </a:r>
          </a:p>
          <a:p>
            <a:pPr algn="just"/>
            <a:r>
              <a:rPr lang="ru-RU" dirty="0" smtClean="0"/>
              <a:t>Учинилац дела који је </a:t>
            </a:r>
            <a:r>
              <a:rPr lang="ru-RU" b="1" dirty="0" smtClean="0">
                <a:solidFill>
                  <a:schemeClr val="accent4"/>
                </a:solidFill>
              </a:rPr>
              <a:t>пријавио дело пре него што је сазнао да је оно откривено </a:t>
            </a:r>
            <a:r>
              <a:rPr lang="ru-RU" dirty="0" smtClean="0"/>
              <a:t>може се </a:t>
            </a:r>
            <a:r>
              <a:rPr lang="ru-RU" b="1" dirty="0" smtClean="0">
                <a:solidFill>
                  <a:srgbClr val="00B050"/>
                </a:solidFill>
              </a:rPr>
              <a:t>ослободити</a:t>
            </a:r>
            <a:r>
              <a:rPr lang="ru-RU" dirty="0" smtClean="0"/>
              <a:t> од казне.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CS" dirty="0" smtClean="0"/>
              <a:t>У питању је </a:t>
            </a:r>
            <a:r>
              <a:rPr lang="sr-Cyrl-CS" b="1" dirty="0" smtClean="0">
                <a:solidFill>
                  <a:schemeClr val="accent5"/>
                </a:solidFill>
              </a:rPr>
              <a:t>активно подмићивање </a:t>
            </a:r>
            <a:r>
              <a:rPr lang="sr-Cyrl-CS" dirty="0" smtClean="0"/>
              <a:t>које се дели на: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Право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Неправо</a:t>
            </a:r>
          </a:p>
          <a:p>
            <a:pPr marL="514350" indent="-514350">
              <a:buNone/>
            </a:pPr>
            <a:endParaRPr lang="sr-Cyrl-CS" dirty="0" smtClean="0"/>
          </a:p>
          <a:p>
            <a:r>
              <a:rPr lang="sr-Cyrl-CS" dirty="0" smtClean="0"/>
              <a:t>Радња </a:t>
            </a:r>
            <a:r>
              <a:rPr lang="sr-Cyrl-CS" b="1" dirty="0" smtClean="0">
                <a:solidFill>
                  <a:schemeClr val="accent5"/>
                </a:solidFill>
              </a:rPr>
              <a:t>правог активног подмићивања </a:t>
            </a:r>
            <a:r>
              <a:rPr lang="sr-Cyrl-CS" dirty="0" smtClean="0"/>
              <a:t>састоји се у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Чињењу 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Нуђењу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Обећавању  поклона или друге користи 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Посредовању у подмићивању</a:t>
            </a:r>
          </a:p>
          <a:p>
            <a:pPr marL="514350" indent="-514350" algn="just">
              <a:buNone/>
            </a:pPr>
            <a:r>
              <a:rPr lang="sr-Cyrl-CS" dirty="0" smtClean="0"/>
              <a:t>како би службено или друго лице </a:t>
            </a:r>
            <a:r>
              <a:rPr lang="ru-RU" dirty="0" smtClean="0"/>
              <a:t>извршило службену радњу</a:t>
            </a:r>
            <a:r>
              <a:rPr lang="ru-RU" b="1" dirty="0" smtClean="0">
                <a:solidFill>
                  <a:schemeClr val="accent2"/>
                </a:solidFill>
              </a:rPr>
              <a:t> коју не би смело извршити</a:t>
            </a:r>
            <a:r>
              <a:rPr lang="ru-RU" dirty="0" smtClean="0"/>
              <a:t> или како </a:t>
            </a:r>
            <a:r>
              <a:rPr lang="ru-RU" b="1" dirty="0" smtClean="0">
                <a:solidFill>
                  <a:schemeClr val="accent2"/>
                </a:solidFill>
              </a:rPr>
              <a:t>не би извршило службену радњу коју би морало извршити </a:t>
            </a:r>
            <a:endParaRPr lang="sr-Cyrl-CS" b="1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r-Cyrl-CS" dirty="0" smtClean="0"/>
              <a:t>Посредовање подразумева све радње путем којих се </a:t>
            </a:r>
            <a:r>
              <a:rPr lang="sr-Cyrl-CS" b="1" dirty="0" smtClean="0">
                <a:solidFill>
                  <a:schemeClr val="accent5"/>
                </a:solidFill>
              </a:rPr>
              <a:t>доводе у контакт </a:t>
            </a:r>
            <a:r>
              <a:rPr lang="sr-Cyrl-CS" dirty="0" smtClean="0"/>
              <a:t>лице које даје мито и службено или друго лице које прима мито.</a:t>
            </a:r>
          </a:p>
          <a:p>
            <a:pPr algn="just"/>
            <a:r>
              <a:rPr lang="sr-Cyrl-CS" dirty="0" smtClean="0"/>
              <a:t>Дело је довршено </a:t>
            </a:r>
            <a:r>
              <a:rPr lang="sr-Cyrl-CS" b="1" dirty="0" smtClean="0">
                <a:solidFill>
                  <a:schemeClr val="accent1"/>
                </a:solidFill>
              </a:rPr>
              <a:t>самим нуђењем мита</a:t>
            </a:r>
            <a:r>
              <a:rPr lang="sr-Cyrl-CS" dirty="0" smtClean="0"/>
              <a:t>, без обзира на одговор лица које се настоји подмитити.</a:t>
            </a:r>
          </a:p>
          <a:p>
            <a:pPr algn="just"/>
            <a:r>
              <a:rPr lang="sr-Cyrl-CS" dirty="0" smtClean="0"/>
              <a:t>У случају </a:t>
            </a:r>
            <a:r>
              <a:rPr lang="sr-Cyrl-CS" b="1" dirty="0" smtClean="0">
                <a:solidFill>
                  <a:schemeClr val="accent5"/>
                </a:solidFill>
              </a:rPr>
              <a:t>неправог активног подмићивања </a:t>
            </a:r>
            <a:r>
              <a:rPr lang="sr-Cyrl-CS" dirty="0" smtClean="0"/>
              <a:t>мито се даје/нуди/обећава како би службено или друго лице извршило </a:t>
            </a:r>
            <a:r>
              <a:rPr lang="ru-RU" b="1" dirty="0" smtClean="0">
                <a:solidFill>
                  <a:schemeClr val="accent5"/>
                </a:solidFill>
              </a:rPr>
              <a:t>радњу коју би и иначе морало извршити </a:t>
            </a:r>
            <a:r>
              <a:rPr lang="ru-RU" dirty="0" smtClean="0"/>
              <a:t>или</a:t>
            </a:r>
            <a:r>
              <a:rPr lang="ru-RU" b="1" dirty="0" smtClean="0">
                <a:solidFill>
                  <a:schemeClr val="accent5"/>
                </a:solidFill>
              </a:rPr>
              <a:t> како не би извршило службену радњу коју не би смело извршити, </a:t>
            </a:r>
            <a:r>
              <a:rPr lang="ru-RU" dirty="0" smtClean="0"/>
              <a:t>то јест посредује се при оваквом подмићивању.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CS" dirty="0" smtClean="0"/>
              <a:t>За разлику од пасивног подмићивања, код активног подмићивања извршилац може бити </a:t>
            </a:r>
            <a:r>
              <a:rPr lang="sr-Cyrl-CS" b="1" dirty="0" smtClean="0">
                <a:solidFill>
                  <a:schemeClr val="accent5"/>
                </a:solidFill>
              </a:rPr>
              <a:t>било које лице </a:t>
            </a:r>
            <a:r>
              <a:rPr lang="sr-Cyrl-CS" dirty="0" smtClean="0"/>
              <a:t>(због чега се и јављају недоумице да ли ово дело уопште треба да припада глави к. дела против службене дужности).</a:t>
            </a:r>
          </a:p>
          <a:p>
            <a:r>
              <a:rPr lang="sr-Cyrl-CS" dirty="0" smtClean="0"/>
              <a:t>Активно подмићивање се може извршити само са </a:t>
            </a:r>
            <a:r>
              <a:rPr lang="sr-Cyrl-CS" b="1" dirty="0" smtClean="0">
                <a:solidFill>
                  <a:schemeClr val="accent1"/>
                </a:solidFill>
              </a:rPr>
              <a:t>умишљајем.</a:t>
            </a:r>
          </a:p>
          <a:p>
            <a:pPr algn="just"/>
            <a:r>
              <a:rPr lang="sr-Cyrl-CS" dirty="0" smtClean="0"/>
              <a:t>Постоји </a:t>
            </a:r>
            <a:r>
              <a:rPr lang="sr-Cyrl-CS" b="1" dirty="0" smtClean="0">
                <a:solidFill>
                  <a:schemeClr val="accent1"/>
                </a:solidFill>
              </a:rPr>
              <a:t>факултативни основ за ослобођење од казне </a:t>
            </a:r>
            <a:r>
              <a:rPr lang="sr-Cyrl-CS" dirty="0" smtClean="0"/>
              <a:t> у случају учиниоца који је </a:t>
            </a:r>
            <a:r>
              <a:rPr lang="sr-Cyrl-CS" b="1" dirty="0" smtClean="0">
                <a:solidFill>
                  <a:schemeClr val="accent5"/>
                </a:solidFill>
              </a:rPr>
              <a:t>пријавио дело</a:t>
            </a:r>
            <a:r>
              <a:rPr lang="sr-Cyrl-CS" dirty="0" smtClean="0"/>
              <a:t> пре него што је сазнао да је оно откривено.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CS" sz="2600" dirty="0" smtClean="0"/>
              <a:t>Кривична дела против службене дужности деле </a:t>
            </a:r>
            <a:r>
              <a:rPr lang="sr-Cyrl-CS" sz="2600" dirty="0" smtClean="0"/>
              <a:t>се, са теоријскоправног аспекта, на </a:t>
            </a:r>
            <a:r>
              <a:rPr lang="sr-Cyrl-CS" sz="2600" b="1" dirty="0" smtClean="0">
                <a:solidFill>
                  <a:schemeClr val="accent2"/>
                </a:solidFill>
              </a:rPr>
              <a:t>права </a:t>
            </a:r>
            <a:r>
              <a:rPr lang="sr-Cyrl-CS" sz="2600" dirty="0" smtClean="0"/>
              <a:t>и</a:t>
            </a:r>
            <a:r>
              <a:rPr lang="sr-Cyrl-CS" sz="2600" b="1" dirty="0" smtClean="0">
                <a:solidFill>
                  <a:schemeClr val="accent2"/>
                </a:solidFill>
              </a:rPr>
              <a:t> неправа к. дела против службене дужности</a:t>
            </a:r>
            <a:r>
              <a:rPr lang="sr-Cyrl-CS" sz="2600" dirty="0" smtClean="0"/>
              <a:t>.</a:t>
            </a:r>
          </a:p>
          <a:p>
            <a:pPr algn="just"/>
            <a:r>
              <a:rPr lang="sr-Cyrl-CS" sz="2600" b="1" dirty="0" smtClean="0">
                <a:solidFill>
                  <a:schemeClr val="accent5"/>
                </a:solidFill>
              </a:rPr>
              <a:t>Права</a:t>
            </a:r>
            <a:r>
              <a:rPr lang="sr-Cyrl-CS" sz="2600" dirty="0" smtClean="0"/>
              <a:t> к. дела подразумевају да </a:t>
            </a:r>
            <a:r>
              <a:rPr lang="sr-Cyrl-CS" sz="2600" b="1" dirty="0" smtClean="0">
                <a:solidFill>
                  <a:schemeClr val="accent5"/>
                </a:solidFill>
              </a:rPr>
              <a:t>само службено лице </a:t>
            </a:r>
            <a:r>
              <a:rPr lang="sr-Cyrl-CS" sz="2600" dirty="0" smtClean="0"/>
              <a:t>може бити извршилац.</a:t>
            </a:r>
          </a:p>
          <a:p>
            <a:pPr algn="just"/>
            <a:r>
              <a:rPr lang="sr-Cyrl-CS" sz="2600" b="1" dirty="0" smtClean="0">
                <a:solidFill>
                  <a:schemeClr val="accent5"/>
                </a:solidFill>
              </a:rPr>
              <a:t>Неправа </a:t>
            </a:r>
            <a:r>
              <a:rPr lang="sr-Cyrl-CS" sz="2600" dirty="0" smtClean="0"/>
              <a:t>к. дела одликује то што су у питању к. дела која може извршити </a:t>
            </a:r>
            <a:r>
              <a:rPr lang="sr-Cyrl-CS" sz="2600" b="1" dirty="0" smtClean="0">
                <a:solidFill>
                  <a:schemeClr val="accent5"/>
                </a:solidFill>
              </a:rPr>
              <a:t>било које лице</a:t>
            </a:r>
            <a:r>
              <a:rPr lang="sr-Cyrl-CS" sz="2600" dirty="0" smtClean="0"/>
              <a:t>, али која попримају карактер к. дела против службене дужности уколико их је у датом случају извршило службено лице</a:t>
            </a:r>
            <a:r>
              <a:rPr lang="sr-Cyrl-CS" sz="2600" dirty="0" smtClean="0"/>
              <a:t>.</a:t>
            </a:r>
          </a:p>
          <a:p>
            <a:pPr algn="just"/>
            <a:r>
              <a:rPr lang="sr-Cyrl-CS" sz="2600" dirty="0" smtClean="0"/>
              <a:t>У главу к. дела против службене дужности </a:t>
            </a:r>
            <a:r>
              <a:rPr lang="sr-Cyrl-CS" sz="2600" dirty="0" smtClean="0"/>
              <a:t>у КЗ сврстано је и давање мита, и поред тога што извршилац тог дела може бити било које лице, а стога што је давање мита нераскидиво повезано са примањем мита.</a:t>
            </a:r>
          </a:p>
          <a:p>
            <a:pPr algn="just"/>
            <a:endParaRPr lang="sr-Cyrl-C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Cyrl-CS" dirty="0" smtClean="0"/>
              <a:t>Пре свега је реч о поступању службених лица </a:t>
            </a:r>
            <a:r>
              <a:rPr lang="sr-Cyrl-CS" b="1" dirty="0" smtClean="0">
                <a:solidFill>
                  <a:schemeClr val="accent1"/>
                </a:solidFill>
              </a:rPr>
              <a:t>мимо интереса службе </a:t>
            </a:r>
            <a:r>
              <a:rPr lang="sr-Cyrl-CS" dirty="0" smtClean="0"/>
              <a:t>коју врше, а превасходно са </a:t>
            </a:r>
            <a:r>
              <a:rPr lang="sr-Cyrl-CS" b="1" dirty="0" smtClean="0">
                <a:solidFill>
                  <a:schemeClr val="accent5"/>
                </a:solidFill>
              </a:rPr>
              <a:t>намером</a:t>
            </a:r>
            <a:r>
              <a:rPr lang="sr-Cyrl-CS" dirty="0" smtClean="0"/>
              <a:t> да се себи или другом лицу прибави каква корист, односно другом лицу нанесе каква штета или проузрокује повреда права.</a:t>
            </a:r>
          </a:p>
          <a:p>
            <a:pPr algn="just"/>
            <a:r>
              <a:rPr lang="sr-Cyrl-CS" dirty="0" smtClean="0"/>
              <a:t>Вршење ових к. дела </a:t>
            </a:r>
            <a:r>
              <a:rPr lang="sr-Cyrl-CS" b="1" dirty="0" smtClean="0">
                <a:solidFill>
                  <a:schemeClr val="accent5"/>
                </a:solidFill>
              </a:rPr>
              <a:t>урушава поверење грађана </a:t>
            </a:r>
            <a:r>
              <a:rPr lang="sr-Cyrl-CS" dirty="0" smtClean="0"/>
              <a:t>у </a:t>
            </a:r>
            <a:r>
              <a:rPr lang="sr-Cyrl-CS" dirty="0" smtClean="0"/>
              <a:t>функционисање </a:t>
            </a:r>
            <a:r>
              <a:rPr lang="sr-Cyrl-CS" dirty="0" smtClean="0"/>
              <a:t>државног апарата, али и целокупног правног поретка.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sr-Cyrl-CS" b="1" dirty="0" smtClean="0">
                <a:solidFill>
                  <a:schemeClr val="accent1"/>
                </a:solidFill>
              </a:rPr>
              <a:t>Службеним лицем</a:t>
            </a:r>
            <a:r>
              <a:rPr lang="sr-Cyrl-CS" dirty="0" smtClean="0"/>
              <a:t> сматра се:</a:t>
            </a:r>
          </a:p>
          <a:p>
            <a:pPr algn="just">
              <a:spcBef>
                <a:spcPts val="0"/>
              </a:spcBef>
              <a:buNone/>
            </a:pPr>
            <a:r>
              <a:rPr lang="ru-RU" dirty="0" smtClean="0"/>
              <a:t>1) лице које </a:t>
            </a:r>
            <a:r>
              <a:rPr lang="ru-RU" b="1" dirty="0" smtClean="0">
                <a:solidFill>
                  <a:schemeClr val="accent5"/>
                </a:solidFill>
              </a:rPr>
              <a:t>у државном органу </a:t>
            </a:r>
            <a:r>
              <a:rPr lang="ru-RU" dirty="0" smtClean="0"/>
              <a:t>врши службене дужности</a:t>
            </a:r>
          </a:p>
          <a:p>
            <a:pPr algn="just">
              <a:buNone/>
            </a:pPr>
            <a:r>
              <a:rPr lang="ru-RU" dirty="0" smtClean="0"/>
              <a:t>2) </a:t>
            </a:r>
            <a:r>
              <a:rPr lang="ru-RU" b="1" dirty="0" smtClean="0">
                <a:solidFill>
                  <a:schemeClr val="accent5"/>
                </a:solidFill>
              </a:rPr>
              <a:t>изабрано, именовано или постављено лице </a:t>
            </a:r>
            <a:r>
              <a:rPr lang="ru-RU" dirty="0" smtClean="0"/>
              <a:t>у државном органу, органу локалне самоуправе или </a:t>
            </a:r>
            <a:r>
              <a:rPr lang="ru-RU" b="1" dirty="0" smtClean="0">
                <a:solidFill>
                  <a:schemeClr val="accent5"/>
                </a:solidFill>
              </a:rPr>
              <a:t>лице које стално или повремено врши службене дужности или службене функције у тим органима</a:t>
            </a:r>
          </a:p>
          <a:p>
            <a:pPr algn="just">
              <a:buNone/>
            </a:pPr>
            <a:r>
              <a:rPr lang="ru-RU" dirty="0" smtClean="0"/>
              <a:t>3) </a:t>
            </a:r>
            <a:r>
              <a:rPr lang="ru-RU" b="1" dirty="0" smtClean="0">
                <a:solidFill>
                  <a:schemeClr val="accent5"/>
                </a:solidFill>
              </a:rPr>
              <a:t>јавни бележник, јавни извршитељ и арбитар</a:t>
            </a:r>
            <a:r>
              <a:rPr lang="ru-RU" dirty="0" smtClean="0"/>
              <a:t>, као и лице у установи, предузећу или другом субјекту, којем је </a:t>
            </a:r>
            <a:r>
              <a:rPr lang="ru-RU" b="1" dirty="0" smtClean="0">
                <a:solidFill>
                  <a:schemeClr val="accent5"/>
                </a:solidFill>
              </a:rPr>
              <a:t>поверено вршење јавних овлашћења</a:t>
            </a:r>
            <a:r>
              <a:rPr lang="ru-RU" dirty="0" smtClean="0"/>
              <a:t>, које одлучује о правима, обавезама или интересима физичких или правних лица или о јавном интересу</a:t>
            </a:r>
          </a:p>
          <a:p>
            <a:endParaRPr lang="ru-RU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/>
              <a:t>Службеним лицем сматра се и лице </a:t>
            </a:r>
            <a:r>
              <a:rPr lang="ru-RU" sz="3200" b="1" dirty="0" smtClean="0">
                <a:solidFill>
                  <a:schemeClr val="accent5"/>
                </a:solidFill>
              </a:rPr>
              <a:t>којем је фактички поверено вршење појединих службених дужности или послова, </a:t>
            </a:r>
            <a:r>
              <a:rPr lang="ru-RU" sz="3200" dirty="0" smtClean="0"/>
              <a:t>као и</a:t>
            </a:r>
            <a:r>
              <a:rPr lang="ru-RU" sz="3200" b="1" dirty="0" smtClean="0">
                <a:solidFill>
                  <a:schemeClr val="accent5"/>
                </a:solidFill>
              </a:rPr>
              <a:t> војно лице</a:t>
            </a:r>
            <a:r>
              <a:rPr lang="ru-RU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Злоупотреба службеног положаја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Cyrl-CS" dirty="0" smtClean="0"/>
              <a:t>Члан 359 КЗ</a:t>
            </a:r>
          </a:p>
          <a:p>
            <a:pPr algn="just">
              <a:buNone/>
            </a:pPr>
            <a:r>
              <a:rPr lang="ru-RU" dirty="0" smtClean="0"/>
              <a:t>Службено лице које </a:t>
            </a:r>
            <a:r>
              <a:rPr lang="ru-RU" dirty="0" smtClean="0">
                <a:solidFill>
                  <a:schemeClr val="accent1"/>
                </a:solidFill>
              </a:rPr>
              <a:t>искоришћавањем</a:t>
            </a:r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dirty="0" smtClean="0"/>
              <a:t>свог службеног положаја или овлашћења, </a:t>
            </a:r>
            <a:r>
              <a:rPr lang="ru-RU" dirty="0" smtClean="0">
                <a:solidFill>
                  <a:schemeClr val="accent1"/>
                </a:solidFill>
              </a:rPr>
              <a:t>прекорачењем границе </a:t>
            </a:r>
            <a:r>
              <a:rPr lang="ru-RU" dirty="0" smtClean="0"/>
              <a:t>свог службеног овлашћења или </a:t>
            </a:r>
            <a:r>
              <a:rPr lang="ru-RU" dirty="0" smtClean="0">
                <a:solidFill>
                  <a:schemeClr val="accent1"/>
                </a:solidFill>
              </a:rPr>
              <a:t>невршењем </a:t>
            </a:r>
            <a:r>
              <a:rPr lang="ru-RU" dirty="0" smtClean="0"/>
              <a:t>своје службене дужности</a:t>
            </a:r>
            <a:r>
              <a:rPr lang="ru-RU" dirty="0" smtClean="0">
                <a:solidFill>
                  <a:schemeClr val="accent5"/>
                </a:solidFill>
              </a:rPr>
              <a:t> прибави </a:t>
            </a:r>
            <a:r>
              <a:rPr lang="ru-RU" dirty="0" smtClean="0"/>
              <a:t>себи или другом физичком или правном лицу какву </a:t>
            </a:r>
            <a:r>
              <a:rPr lang="ru-RU" dirty="0" smtClean="0">
                <a:solidFill>
                  <a:schemeClr val="accent5"/>
                </a:solidFill>
              </a:rPr>
              <a:t>корист</a:t>
            </a:r>
            <a:r>
              <a:rPr lang="ru-RU" dirty="0" smtClean="0"/>
              <a:t>, </a:t>
            </a:r>
            <a:r>
              <a:rPr lang="ru-RU" dirty="0" smtClean="0">
                <a:solidFill>
                  <a:schemeClr val="accent5"/>
                </a:solidFill>
              </a:rPr>
              <a:t>другом нанесе какву штету </a:t>
            </a:r>
            <a:r>
              <a:rPr lang="ru-RU" dirty="0" smtClean="0"/>
              <a:t>или </a:t>
            </a:r>
            <a:r>
              <a:rPr lang="ru-RU" dirty="0" smtClean="0">
                <a:solidFill>
                  <a:schemeClr val="accent5"/>
                </a:solidFill>
              </a:rPr>
              <a:t>теже повреди права другог</a:t>
            </a:r>
            <a:r>
              <a:rPr lang="ru-RU" dirty="0" smtClean="0"/>
              <a:t>,</a:t>
            </a:r>
          </a:p>
          <a:p>
            <a:pPr algn="just">
              <a:buNone/>
            </a:pPr>
            <a:r>
              <a:rPr lang="ru-RU" dirty="0" smtClean="0"/>
              <a:t>казниће се затвором од шест месеци до пет година.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Ако је извршењем дела прибављена имовинска корист у износу преко </a:t>
            </a:r>
            <a:r>
              <a:rPr lang="ru-RU" dirty="0" smtClean="0">
                <a:solidFill>
                  <a:schemeClr val="accent5"/>
                </a:solidFill>
              </a:rPr>
              <a:t>четристопедесет хиљада динара,</a:t>
            </a:r>
          </a:p>
          <a:p>
            <a:pPr algn="just">
              <a:buNone/>
            </a:pPr>
            <a:r>
              <a:rPr lang="ru-RU" dirty="0" smtClean="0"/>
              <a:t>учинилац ће се казнити затвором од једне до осам година.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Ако вредност прибављене имовинске користи прелази износ од </a:t>
            </a:r>
            <a:r>
              <a:rPr lang="ru-RU" dirty="0" smtClean="0">
                <a:solidFill>
                  <a:schemeClr val="accent5"/>
                </a:solidFill>
              </a:rPr>
              <a:t>милион и петсто хиљада динара,</a:t>
            </a:r>
          </a:p>
          <a:p>
            <a:pPr algn="just">
              <a:buNone/>
            </a:pPr>
            <a:r>
              <a:rPr lang="ru-RU" dirty="0" smtClean="0"/>
              <a:t>учинилац ће се казнити затвором од две до дванаест година.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Cyrl-CS" dirty="0" smtClean="0"/>
              <a:t>Реч је о </a:t>
            </a:r>
            <a:r>
              <a:rPr lang="sr-Cyrl-CS" b="1" dirty="0" smtClean="0">
                <a:solidFill>
                  <a:schemeClr val="accent5"/>
                </a:solidFill>
              </a:rPr>
              <a:t>општем службеном деликту</a:t>
            </a:r>
            <a:r>
              <a:rPr lang="sr-Cyrl-CS" dirty="0" smtClean="0"/>
              <a:t>, тако да ће </a:t>
            </a:r>
            <a:r>
              <a:rPr lang="sr-Cyrl-CS" b="1" dirty="0" smtClean="0">
                <a:solidFill>
                  <a:srgbClr val="00B050"/>
                </a:solidFill>
              </a:rPr>
              <a:t>у случају испољавања елемената неког другог к. дела из главе против сл. дужности </a:t>
            </a:r>
            <a:r>
              <a:rPr lang="sr-Cyrl-CS" dirty="0" smtClean="0"/>
              <a:t>(на пример проневере) бити искључено постојање к. дела из чл. 359 КЗ (привидни идеални стицај).</a:t>
            </a:r>
          </a:p>
          <a:p>
            <a:pPr algn="just"/>
            <a:r>
              <a:rPr lang="sr-Cyrl-CS" b="1" dirty="0" smtClean="0">
                <a:solidFill>
                  <a:schemeClr val="accent1"/>
                </a:solidFill>
              </a:rPr>
              <a:t>Радња </a:t>
            </a:r>
            <a:r>
              <a:rPr lang="sr-Cyrl-CS" dirty="0" smtClean="0"/>
              <a:t>кривичног дела испољава се у три облика: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Искоришћавање сл. положаја или овлашћења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Прекорачење граница сл. овлашћења</a:t>
            </a:r>
          </a:p>
          <a:p>
            <a:pPr marL="514350" indent="-514350">
              <a:buFont typeface="+mj-lt"/>
              <a:buAutoNum type="arabicPeriod"/>
            </a:pPr>
            <a:r>
              <a:rPr lang="sr-Cyrl-CS" dirty="0" smtClean="0"/>
              <a:t>Невршење сл. дужности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731</TotalTime>
  <Words>1995</Words>
  <Application>Microsoft Office PowerPoint</Application>
  <PresentationFormat>On-screen Show (4:3)</PresentationFormat>
  <Paragraphs>101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ОСНОВИ КРИВИЧНОГ ПРАВА 31. март 2020. године </vt:lpstr>
      <vt:lpstr>Кривична дела против службене дужности</vt:lpstr>
      <vt:lpstr>Slide 3</vt:lpstr>
      <vt:lpstr>Slide 4</vt:lpstr>
      <vt:lpstr>Slide 5</vt:lpstr>
      <vt:lpstr>Slide 6</vt:lpstr>
      <vt:lpstr>Злоупотреба службеног положаја</vt:lpstr>
      <vt:lpstr>Slide 8</vt:lpstr>
      <vt:lpstr>Slide 9</vt:lpstr>
      <vt:lpstr>Slide 10</vt:lpstr>
      <vt:lpstr>Slide 11</vt:lpstr>
      <vt:lpstr>Slide 12</vt:lpstr>
      <vt:lpstr>Проневера</vt:lpstr>
      <vt:lpstr>Slide 14</vt:lpstr>
      <vt:lpstr>Slide 15</vt:lpstr>
      <vt:lpstr>Примање мита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Давање мита</vt:lpstr>
      <vt:lpstr>Slide 25</vt:lpstr>
      <vt:lpstr>Slide 26</vt:lpstr>
      <vt:lpstr>Slide 27</vt:lpstr>
      <vt:lpstr>Slide 28</vt:lpstr>
      <vt:lpstr>Slide 29</vt:lpstr>
    </vt:vector>
  </TitlesOfParts>
  <Company>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a</cp:lastModifiedBy>
  <cp:revision>39</cp:revision>
  <dcterms:created xsi:type="dcterms:W3CDTF">2020-03-20T12:12:33Z</dcterms:created>
  <dcterms:modified xsi:type="dcterms:W3CDTF">2020-03-28T12:21:03Z</dcterms:modified>
</cp:coreProperties>
</file>