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75" r:id="rId16"/>
    <p:sldId id="269" r:id="rId17"/>
    <p:sldId id="276" r:id="rId18"/>
    <p:sldId id="273" r:id="rId19"/>
    <p:sldId id="270"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DC9B644-5AC0-4845-9C90-F292746D6706}" type="datetimeFigureOut">
              <a:rPr lang="en-US" smtClean="0"/>
              <a:pPr/>
              <a:t>3/20/2020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095CF73-0166-40C0-BD8B-1A5577BD59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9B644-5AC0-4845-9C90-F292746D6706}"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9B644-5AC0-4845-9C90-F292746D6706}"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9B644-5AC0-4845-9C90-F292746D6706}"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DC9B644-5AC0-4845-9C90-F292746D6706}"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5CF73-0166-40C0-BD8B-1A5577BD59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C9B644-5AC0-4845-9C90-F292746D6706}"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DC9B644-5AC0-4845-9C90-F292746D6706}"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C9B644-5AC0-4845-9C90-F292746D6706}"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9B644-5AC0-4845-9C90-F292746D6706}"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C9B644-5AC0-4845-9C90-F292746D6706}"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5CF73-0166-40C0-BD8B-1A5577BD59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C9B644-5AC0-4845-9C90-F292746D6706}"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095CF73-0166-40C0-BD8B-1A5577BD59A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C9B644-5AC0-4845-9C90-F292746D6706}" type="datetimeFigureOut">
              <a:rPr lang="en-US" smtClean="0"/>
              <a:pPr/>
              <a:t>3/20/2020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95CF73-0166-40C0-BD8B-1A5577BD59A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r-Cyrl-CS" dirty="0" smtClean="0"/>
              <a:t>ОСНОВИ КРИВИЧНОГ ПРАВА</a:t>
            </a:r>
            <a:endParaRPr lang="en-US" dirty="0"/>
          </a:p>
        </p:txBody>
      </p:sp>
      <p:sp>
        <p:nvSpPr>
          <p:cNvPr id="3" name="Subtitle 2"/>
          <p:cNvSpPr>
            <a:spLocks noGrp="1"/>
          </p:cNvSpPr>
          <p:nvPr>
            <p:ph type="subTitle" idx="1"/>
          </p:nvPr>
        </p:nvSpPr>
        <p:spPr/>
        <p:txBody>
          <a:bodyPr>
            <a:normAutofit/>
          </a:bodyPr>
          <a:lstStyle/>
          <a:p>
            <a:pPr algn="ctr"/>
            <a:r>
              <a:rPr lang="sr-Cyrl-CS" sz="3200" b="1" dirty="0" smtClean="0"/>
              <a:t>24. март 2020. године</a:t>
            </a:r>
            <a:endParaRPr lang="en-US" sz="3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35480"/>
            <a:ext cx="8229600" cy="4733880"/>
          </a:xfrm>
        </p:spPr>
        <p:txBody>
          <a:bodyPr>
            <a:normAutofit fontScale="92500" lnSpcReduction="20000"/>
          </a:bodyPr>
          <a:lstStyle/>
          <a:p>
            <a:pPr marL="609600" indent="-609600" algn="just">
              <a:buNone/>
            </a:pPr>
            <a:r>
              <a:rPr lang="sr-Cyrl-CS" sz="2800" dirty="0" smtClean="0">
                <a:latin typeface="Calibri" pitchFamily="34" charset="0"/>
              </a:rPr>
              <a:t>-Заштитни објект овог к. дела јесте </a:t>
            </a:r>
            <a:r>
              <a:rPr lang="sr-Cyrl-CS" sz="2800" b="1" dirty="0" smtClean="0">
                <a:latin typeface="Calibri" pitchFamily="34" charset="0"/>
              </a:rPr>
              <a:t>правосуђе</a:t>
            </a:r>
            <a:r>
              <a:rPr lang="sr-Cyrl-CS" sz="2800" dirty="0" smtClean="0">
                <a:latin typeface="Calibri" pitchFamily="34" charset="0"/>
              </a:rPr>
              <a:t> и његово правилно функционисање, као и функционисање других органа.</a:t>
            </a:r>
          </a:p>
          <a:p>
            <a:pPr marL="609600" indent="-609600" algn="just">
              <a:buNone/>
            </a:pPr>
            <a:r>
              <a:rPr lang="sr-Cyrl-CS" sz="2800" dirty="0" smtClean="0">
                <a:latin typeface="Calibri" pitchFamily="34" charset="0"/>
              </a:rPr>
              <a:t>-Лажни исказ подразумева изјаву којом се </a:t>
            </a:r>
            <a:r>
              <a:rPr lang="sr-Cyrl-CS" sz="2800" b="1" dirty="0" smtClean="0">
                <a:solidFill>
                  <a:schemeClr val="bg2">
                    <a:lumMod val="50000"/>
                  </a:schemeClr>
                </a:solidFill>
                <a:latin typeface="Calibri" pitchFamily="34" charset="0"/>
              </a:rPr>
              <a:t>потврђују неистините тврдње </a:t>
            </a:r>
            <a:r>
              <a:rPr lang="sr-Cyrl-CS" sz="2800" dirty="0" smtClean="0">
                <a:latin typeface="Calibri" pitchFamily="34" charset="0"/>
              </a:rPr>
              <a:t>или</a:t>
            </a:r>
            <a:r>
              <a:rPr lang="sr-Cyrl-CS" sz="2800" b="1" dirty="0" smtClean="0">
                <a:solidFill>
                  <a:schemeClr val="bg2">
                    <a:lumMod val="50000"/>
                  </a:schemeClr>
                </a:solidFill>
                <a:latin typeface="Calibri" pitchFamily="34" charset="0"/>
              </a:rPr>
              <a:t> негира тачност истинитих</a:t>
            </a:r>
            <a:r>
              <a:rPr lang="sr-Cyrl-CS" sz="2800" dirty="0" smtClean="0">
                <a:latin typeface="Calibri" pitchFamily="34" charset="0"/>
              </a:rPr>
              <a:t>.</a:t>
            </a:r>
            <a:endParaRPr lang="fr-CA" sz="2800" dirty="0" smtClean="0">
              <a:latin typeface="Calibri" pitchFamily="34" charset="0"/>
            </a:endParaRPr>
          </a:p>
          <a:p>
            <a:pPr marL="609600" indent="-609600" algn="just">
              <a:buNone/>
            </a:pPr>
            <a:r>
              <a:rPr lang="sr-Cyrl-CS" sz="2800" dirty="0" smtClean="0">
                <a:latin typeface="Calibri" pitchFamily="34" charset="0"/>
              </a:rPr>
              <a:t>-По </a:t>
            </a:r>
            <a:r>
              <a:rPr lang="sr-Cyrl-CS" sz="2800" b="1" dirty="0" smtClean="0">
                <a:latin typeface="Calibri" pitchFamily="34" charset="0"/>
              </a:rPr>
              <a:t>објективној теорији </a:t>
            </a:r>
            <a:r>
              <a:rPr lang="sr-Cyrl-CS" sz="2800" dirty="0" smtClean="0">
                <a:latin typeface="Calibri" pitchFamily="34" charset="0"/>
              </a:rPr>
              <a:t>лажни исказ је онај који по својој садржини </a:t>
            </a:r>
            <a:r>
              <a:rPr lang="sr-Cyrl-CS" sz="2800" dirty="0" smtClean="0">
                <a:solidFill>
                  <a:schemeClr val="accent1"/>
                </a:solidFill>
                <a:latin typeface="Calibri" pitchFamily="34" charset="0"/>
              </a:rPr>
              <a:t>не одговара стварности </a:t>
            </a:r>
            <a:r>
              <a:rPr lang="sr-Cyrl-CS" sz="2800" dirty="0" smtClean="0">
                <a:latin typeface="Calibri" pitchFamily="34" charset="0"/>
              </a:rPr>
              <a:t>и чињеничном стању, а по </a:t>
            </a:r>
            <a:r>
              <a:rPr lang="sr-Cyrl-CS" sz="2800" b="1" dirty="0" smtClean="0">
                <a:latin typeface="Calibri" pitchFamily="34" charset="0"/>
              </a:rPr>
              <a:t>субјективној </a:t>
            </a:r>
            <a:r>
              <a:rPr lang="sr-Cyrl-CS" sz="2800" dirty="0" smtClean="0">
                <a:latin typeface="Calibri" pitchFamily="34" charset="0"/>
              </a:rPr>
              <a:t>исказ који </a:t>
            </a:r>
            <a:r>
              <a:rPr lang="sr-Cyrl-CS" sz="2800" dirty="0" smtClean="0">
                <a:solidFill>
                  <a:schemeClr val="accent1"/>
                </a:solidFill>
                <a:latin typeface="Calibri" pitchFamily="34" charset="0"/>
              </a:rPr>
              <a:t>не одговара представи</a:t>
            </a:r>
            <a:r>
              <a:rPr lang="sr-Cyrl-CS" sz="2800" dirty="0" smtClean="0">
                <a:latin typeface="Calibri" pitchFamily="34" charset="0"/>
              </a:rPr>
              <a:t> онога ко даје исказ (лице не говори оно што заиста зна, не преноси верно садржаје обухваћене његовом свешћу и оно што он сматра да се догодило).</a:t>
            </a:r>
          </a:p>
          <a:p>
            <a:pPr marL="609600" indent="-609600" algn="just">
              <a:buNone/>
            </a:pPr>
            <a:r>
              <a:rPr lang="sr-Cyrl-CS" sz="2800" dirty="0" smtClean="0">
                <a:latin typeface="Calibri" pitchFamily="34" charset="0"/>
              </a:rPr>
              <a:t>-</a:t>
            </a:r>
            <a:r>
              <a:rPr lang="sr-Cyrl-CS" sz="2800" dirty="0" smtClean="0">
                <a:latin typeface="Calibri" pitchFamily="34" charset="0"/>
              </a:rPr>
              <a:t>Релевантна </a:t>
            </a:r>
            <a:r>
              <a:rPr lang="sr-Cyrl-CS" sz="2800" dirty="0" smtClean="0">
                <a:latin typeface="Calibri" pitchFamily="34" charset="0"/>
              </a:rPr>
              <a:t>је објективна теорија.</a:t>
            </a:r>
            <a:endParaRPr lang="fr-CA" sz="2800" b="1" dirty="0" smtClean="0">
              <a:latin typeface="Calibri" pitchFamily="34"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35480"/>
            <a:ext cx="8686800" cy="4389120"/>
          </a:xfrm>
        </p:spPr>
        <p:txBody>
          <a:bodyPr>
            <a:noAutofit/>
          </a:bodyPr>
          <a:lstStyle/>
          <a:p>
            <a:pPr marL="609600" indent="-609600" algn="just">
              <a:buNone/>
            </a:pPr>
            <a:r>
              <a:rPr lang="sr-Cyrl-CS" sz="2800" dirty="0" smtClean="0">
                <a:latin typeface="Calibri" pitchFamily="34" charset="0"/>
              </a:rPr>
              <a:t>-Узима се у обзир </a:t>
            </a:r>
            <a:r>
              <a:rPr lang="sr-Cyrl-CS" sz="2800" b="1" dirty="0" smtClean="0">
                <a:solidFill>
                  <a:schemeClr val="accent1"/>
                </a:solidFill>
                <a:latin typeface="Calibri" pitchFamily="34" charset="0"/>
              </a:rPr>
              <a:t>целокупан исказ</a:t>
            </a:r>
            <a:r>
              <a:rPr lang="sr-Cyrl-CS" sz="2800" dirty="0" smtClean="0">
                <a:latin typeface="Calibri" pitchFamily="34" charset="0"/>
              </a:rPr>
              <a:t>, тако да нема к. дела уколико лице до краја казивања као процесне радње одустане од првобитне лажне тврдње.</a:t>
            </a:r>
          </a:p>
          <a:p>
            <a:pPr marL="609600" indent="-609600" algn="just">
              <a:buNone/>
            </a:pPr>
            <a:r>
              <a:rPr lang="sr-Cyrl-CS" sz="2800" dirty="0" smtClean="0">
                <a:latin typeface="Calibri" pitchFamily="34" charset="0"/>
              </a:rPr>
              <a:t>-Цени се и прећуткивање.</a:t>
            </a:r>
          </a:p>
          <a:p>
            <a:pPr marL="609600" indent="-609600" algn="just">
              <a:buNone/>
            </a:pPr>
            <a:r>
              <a:rPr lang="sr-Cyrl-CS" sz="2800" dirty="0" smtClean="0">
                <a:latin typeface="Calibri" pitchFamily="34" charset="0"/>
              </a:rPr>
              <a:t>Извршилац основног облика дела може бити:</a:t>
            </a:r>
          </a:p>
          <a:p>
            <a:pPr marL="609600" indent="-609600" algn="just">
              <a:buFont typeface="Arial" charset="0"/>
              <a:buAutoNum type="arabicPeriod"/>
            </a:pPr>
            <a:r>
              <a:rPr lang="sr-Cyrl-CS" sz="2800" dirty="0" smtClean="0">
                <a:latin typeface="Calibri" pitchFamily="34" charset="0"/>
              </a:rPr>
              <a:t>сведок</a:t>
            </a:r>
          </a:p>
          <a:p>
            <a:pPr marL="609600" indent="-609600" algn="just">
              <a:buFont typeface="Arial" charset="0"/>
              <a:buAutoNum type="arabicPeriod"/>
            </a:pPr>
            <a:r>
              <a:rPr lang="sr-Cyrl-CS" sz="2800" dirty="0" smtClean="0">
                <a:latin typeface="Calibri" pitchFamily="34" charset="0"/>
              </a:rPr>
              <a:t>вештак</a:t>
            </a:r>
          </a:p>
          <a:p>
            <a:pPr marL="609600" indent="-609600" algn="just">
              <a:buFont typeface="Arial" charset="0"/>
              <a:buAutoNum type="arabicPeriod"/>
            </a:pPr>
            <a:r>
              <a:rPr lang="sr-Cyrl-CS" sz="2800" dirty="0" smtClean="0">
                <a:latin typeface="Calibri" pitchFamily="34" charset="0"/>
              </a:rPr>
              <a:t>преводилац</a:t>
            </a:r>
          </a:p>
          <a:p>
            <a:pPr marL="609600" indent="-609600" algn="just">
              <a:buFont typeface="Arial" charset="0"/>
              <a:buAutoNum type="arabicPeriod"/>
            </a:pPr>
            <a:r>
              <a:rPr lang="sr-Cyrl-CS" sz="2800" dirty="0" smtClean="0">
                <a:latin typeface="Calibri" pitchFamily="34" charset="0"/>
              </a:rPr>
              <a:t>тумач</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609600" indent="-609600" algn="just">
              <a:buNone/>
            </a:pPr>
            <a:r>
              <a:rPr lang="sr-Cyrl-CS" sz="2800" dirty="0" smtClean="0">
                <a:latin typeface="Calibri" pitchFamily="34" charset="0"/>
              </a:rPr>
              <a:t>-Посебан облик дела постоји кад се лажни исказ даје при процесној радњи </a:t>
            </a:r>
            <a:r>
              <a:rPr lang="sr-Cyrl-CS" sz="2800" b="1" dirty="0" smtClean="0">
                <a:solidFill>
                  <a:schemeClr val="tx2">
                    <a:lumMod val="60000"/>
                    <a:lumOff val="40000"/>
                  </a:schemeClr>
                </a:solidFill>
                <a:latin typeface="Calibri" pitchFamily="34" charset="0"/>
              </a:rPr>
              <a:t>саслушања странке</a:t>
            </a:r>
            <a:r>
              <a:rPr lang="sr-Cyrl-CS" sz="2800" dirty="0" smtClean="0">
                <a:latin typeface="Calibri" pitchFamily="34" charset="0"/>
              </a:rPr>
              <a:t>, али се тада на таквом исказу мора засновати одлука.</a:t>
            </a:r>
          </a:p>
          <a:p>
            <a:pPr marL="609600" indent="-609600" algn="just">
              <a:buNone/>
            </a:pPr>
            <a:r>
              <a:rPr lang="sr-Cyrl-CS" sz="2800" dirty="0" smtClean="0">
                <a:latin typeface="Calibri" pitchFamily="34" charset="0"/>
              </a:rPr>
              <a:t>-Тежи облик постоји у случају давања л. исказа </a:t>
            </a:r>
            <a:r>
              <a:rPr lang="sr-Cyrl-CS" sz="2800" i="1" dirty="0" smtClean="0">
                <a:latin typeface="Calibri" pitchFamily="34" charset="0"/>
              </a:rPr>
              <a:t>у к. поступку</a:t>
            </a:r>
            <a:r>
              <a:rPr lang="sr-Cyrl-CS" sz="2800" dirty="0" smtClean="0">
                <a:latin typeface="Calibri" pitchFamily="34" charset="0"/>
              </a:rPr>
              <a:t> (не односи се на окривљеног).</a:t>
            </a:r>
            <a:endParaRPr lang="sr-Cyrl-CS" sz="2800" i="1" dirty="0" smtClean="0">
              <a:latin typeface="Calibri" pitchFamily="34" charset="0"/>
            </a:endParaRPr>
          </a:p>
          <a:p>
            <a:pPr marL="609600" indent="-609600" algn="just">
              <a:buNone/>
            </a:pPr>
            <a:r>
              <a:rPr lang="sr-Cyrl-CS" sz="2800" dirty="0" smtClean="0">
                <a:latin typeface="Calibri" pitchFamily="34" charset="0"/>
              </a:rPr>
              <a:t>-Најтежи облик постоји </a:t>
            </a:r>
            <a:r>
              <a:rPr lang="sr-Cyrl-CS" sz="2800" dirty="0" smtClean="0">
                <a:solidFill>
                  <a:srgbClr val="FF0000"/>
                </a:solidFill>
                <a:latin typeface="Calibri" pitchFamily="34" charset="0"/>
              </a:rPr>
              <a:t>када лажни исказ у к. поступку проузрокује теже последице по окривљене</a:t>
            </a:r>
            <a:r>
              <a:rPr lang="sr-Cyrl-CS" sz="2800" dirty="0" smtClean="0">
                <a:latin typeface="Calibri" pitchFamily="34" charset="0"/>
              </a:rPr>
              <a:t>, што посебно обухвата осуђујућу пресуду и изрицање затворске казне.</a:t>
            </a:r>
          </a:p>
          <a:p>
            <a:pPr marL="609600" indent="-609600" algn="just">
              <a:buNone/>
            </a:pPr>
            <a:r>
              <a:rPr lang="sr-Cyrl-CS" sz="2800" dirty="0" smtClean="0">
                <a:latin typeface="Calibri" pitchFamily="34" charset="0"/>
              </a:rPr>
              <a:t>-Могуће је </a:t>
            </a:r>
            <a:r>
              <a:rPr lang="sr-Cyrl-CS" sz="2800" b="1" dirty="0" smtClean="0">
                <a:solidFill>
                  <a:schemeClr val="tx2">
                    <a:lumMod val="60000"/>
                    <a:lumOff val="40000"/>
                  </a:schemeClr>
                </a:solidFill>
                <a:latin typeface="Calibri" pitchFamily="34" charset="0"/>
              </a:rPr>
              <a:t>ослобођење од казне </a:t>
            </a:r>
            <a:r>
              <a:rPr lang="sr-Cyrl-CS" sz="2800" dirty="0" smtClean="0">
                <a:latin typeface="Calibri" pitchFamily="34" charset="0"/>
              </a:rPr>
              <a:t>уколико учинилац добровољно опозове исказ, али само онда када коначна одлука још није донета.</a:t>
            </a:r>
            <a:endParaRPr lang="fr-CA" sz="2800" dirty="0" smtClean="0">
              <a:latin typeface="Calibri" pitchFamily="34"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CS" dirty="0" smtClean="0"/>
              <a:t>Кривична дела против јавног реда и мира</a:t>
            </a:r>
            <a:endParaRPr lang="en-US" dirty="0"/>
          </a:p>
        </p:txBody>
      </p:sp>
      <p:sp>
        <p:nvSpPr>
          <p:cNvPr id="3" name="Content Placeholder 2"/>
          <p:cNvSpPr>
            <a:spLocks noGrp="1"/>
          </p:cNvSpPr>
          <p:nvPr>
            <p:ph idx="1"/>
          </p:nvPr>
        </p:nvSpPr>
        <p:spPr/>
        <p:txBody>
          <a:bodyPr>
            <a:normAutofit lnSpcReduction="10000"/>
          </a:bodyPr>
          <a:lstStyle/>
          <a:p>
            <a:pPr algn="just"/>
            <a:r>
              <a:rPr lang="sr-Cyrl-CS" sz="2800" dirty="0" smtClean="0">
                <a:latin typeface="Calibri" pitchFamily="34" charset="0"/>
              </a:rPr>
              <a:t>У питању су </a:t>
            </a:r>
            <a:r>
              <a:rPr lang="sr-Cyrl-CS" sz="2800" dirty="0" smtClean="0">
                <a:solidFill>
                  <a:schemeClr val="accent1"/>
                </a:solidFill>
                <a:latin typeface="Calibri" pitchFamily="34" charset="0"/>
              </a:rPr>
              <a:t>хетерогена </a:t>
            </a:r>
            <a:r>
              <a:rPr lang="sr-Cyrl-CS" sz="2800" dirty="0" smtClean="0">
                <a:latin typeface="Calibri" pitchFamily="34" charset="0"/>
              </a:rPr>
              <a:t>к. дела за која је заједничко то да се њима ремети уобичајен начин живота грађана и нарушава колективна дисциплина и мир.</a:t>
            </a:r>
          </a:p>
          <a:p>
            <a:pPr algn="just"/>
            <a:r>
              <a:rPr lang="sr-Cyrl-CS" sz="2800" dirty="0" smtClean="0">
                <a:latin typeface="Calibri" pitchFamily="34" charset="0"/>
              </a:rPr>
              <a:t>Јавни ред и мир штите се превасходно санкционисањем прекршаја сходно </a:t>
            </a:r>
            <a:r>
              <a:rPr lang="sr-Cyrl-CS" sz="2800" b="1" dirty="0" smtClean="0">
                <a:solidFill>
                  <a:schemeClr val="accent2">
                    <a:lumMod val="60000"/>
                    <a:lumOff val="40000"/>
                  </a:schemeClr>
                </a:solidFill>
                <a:latin typeface="Calibri" pitchFamily="34" charset="0"/>
              </a:rPr>
              <a:t>Закону о јавном реду и миру</a:t>
            </a:r>
            <a:r>
              <a:rPr lang="sr-Cyrl-CS" sz="2800" dirty="0" smtClean="0">
                <a:latin typeface="Calibri" pitchFamily="34" charset="0"/>
              </a:rPr>
              <a:t> (Сл. гласник РС, бр.</a:t>
            </a:r>
            <a:r>
              <a:rPr lang="en-US" sz="2800" dirty="0" smtClean="0">
                <a:latin typeface="Calibri" pitchFamily="34" charset="0"/>
              </a:rPr>
              <a:t> 6/2016 </a:t>
            </a:r>
            <a:r>
              <a:rPr lang="sr-Cyrl-CS" sz="2800" dirty="0" smtClean="0">
                <a:latin typeface="Calibri" pitchFamily="34" charset="0"/>
              </a:rPr>
              <a:t>и</a:t>
            </a:r>
            <a:r>
              <a:rPr lang="en-US" sz="2800" dirty="0" smtClean="0">
                <a:latin typeface="Calibri" pitchFamily="34" charset="0"/>
              </a:rPr>
              <a:t> 24/2018</a:t>
            </a:r>
            <a:r>
              <a:rPr lang="sr-Cyrl-CS" sz="2800" dirty="0" smtClean="0">
                <a:latin typeface="Calibri" pitchFamily="34" charset="0"/>
              </a:rPr>
              <a:t>, скраћено: ЗЈРМ</a:t>
            </a:r>
            <a:r>
              <a:rPr lang="en-US" sz="2800" dirty="0" smtClean="0">
                <a:latin typeface="Calibri" pitchFamily="34" charset="0"/>
              </a:rPr>
              <a:t>)</a:t>
            </a:r>
            <a:r>
              <a:rPr lang="sr-Cyrl-CS" sz="2800" dirty="0" smtClean="0">
                <a:latin typeface="Calibri" pitchFamily="34" charset="0"/>
              </a:rPr>
              <a:t>, те је само </a:t>
            </a:r>
            <a:r>
              <a:rPr lang="sr-Cyrl-CS" sz="2800" b="1" dirty="0" smtClean="0">
                <a:solidFill>
                  <a:srgbClr val="92D050"/>
                </a:solidFill>
                <a:latin typeface="Calibri" pitchFamily="34" charset="0"/>
              </a:rPr>
              <a:t>у мањем броју</a:t>
            </a:r>
            <a:r>
              <a:rPr lang="sr-Cyrl-CS" sz="2800" dirty="0" smtClean="0">
                <a:latin typeface="Calibri" pitchFamily="34" charset="0"/>
              </a:rPr>
              <a:t> случајева потребна и кривичноправна заштита.</a:t>
            </a:r>
          </a:p>
          <a:p>
            <a:endParaRPr lang="sr-Cyrl-CS" sz="2800" dirty="0" smtClean="0">
              <a:latin typeface="Calibri" pitchFamily="34" charset="0"/>
            </a:endParaRPr>
          </a:p>
          <a:p>
            <a:endParaRPr lang="en-US" sz="2800" dirty="0" smtClean="0">
              <a:latin typeface="Calibri" pitchFamily="34" charset="0"/>
            </a:endParaRPr>
          </a:p>
          <a:p>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sr-Cyrl-CS" dirty="0" smtClean="0">
                <a:latin typeface="Calibri" pitchFamily="34" charset="0"/>
              </a:rPr>
              <a:t>Сходно ЗЈРМ </a:t>
            </a:r>
            <a:r>
              <a:rPr lang="sr-Cyrl-CS" sz="3200" b="1" i="1" dirty="0" smtClean="0">
                <a:solidFill>
                  <a:srgbClr val="92D050"/>
                </a:solidFill>
                <a:latin typeface="Calibri" pitchFamily="34" charset="0"/>
              </a:rPr>
              <a:t>прекршаји</a:t>
            </a:r>
            <a:r>
              <a:rPr lang="sr-Cyrl-CS" b="1" i="1" dirty="0" smtClean="0">
                <a:solidFill>
                  <a:srgbClr val="92D050"/>
                </a:solidFill>
                <a:latin typeface="Calibri" pitchFamily="34" charset="0"/>
              </a:rPr>
              <a:t> </a:t>
            </a:r>
            <a:r>
              <a:rPr lang="sr-Cyrl-CS" dirty="0" smtClean="0">
                <a:latin typeface="Calibri" pitchFamily="34" charset="0"/>
              </a:rPr>
              <a:t>против јавног реда и мира су:  </a:t>
            </a:r>
          </a:p>
          <a:p>
            <a:pPr algn="just"/>
            <a:r>
              <a:rPr lang="en-US" dirty="0" err="1" smtClean="0">
                <a:latin typeface="Calibri" pitchFamily="34" charset="0"/>
              </a:rPr>
              <a:t>противправна</a:t>
            </a:r>
            <a:r>
              <a:rPr lang="en-US" dirty="0" smtClean="0">
                <a:latin typeface="Calibri" pitchFamily="34" charset="0"/>
              </a:rPr>
              <a:t> </a:t>
            </a:r>
            <a:r>
              <a:rPr lang="en-US" dirty="0" err="1" smtClean="0">
                <a:latin typeface="Calibri" pitchFamily="34" charset="0"/>
              </a:rPr>
              <a:t>дела</a:t>
            </a:r>
            <a:r>
              <a:rPr lang="en-US" dirty="0" smtClean="0">
                <a:latin typeface="Calibri" pitchFamily="34" charset="0"/>
              </a:rPr>
              <a:t> </a:t>
            </a:r>
            <a:r>
              <a:rPr lang="en-US" dirty="0" err="1" smtClean="0">
                <a:latin typeface="Calibri" pitchFamily="34" charset="0"/>
              </a:rPr>
              <a:t>којима</a:t>
            </a:r>
            <a:r>
              <a:rPr lang="en-US" dirty="0" smtClean="0">
                <a:latin typeface="Calibri" pitchFamily="34" charset="0"/>
              </a:rPr>
              <a:t> </a:t>
            </a:r>
            <a:r>
              <a:rPr lang="en-US" dirty="0" err="1" smtClean="0">
                <a:latin typeface="Calibri" pitchFamily="34" charset="0"/>
              </a:rPr>
              <a:t>се</a:t>
            </a:r>
            <a:r>
              <a:rPr lang="en-US" dirty="0" smtClean="0">
                <a:latin typeface="Calibri" pitchFamily="34" charset="0"/>
              </a:rPr>
              <a:t>  </a:t>
            </a:r>
            <a:r>
              <a:rPr lang="en-US" dirty="0" err="1" smtClean="0">
                <a:latin typeface="Calibri" pitchFamily="34" charset="0"/>
              </a:rPr>
              <a:t>на</a:t>
            </a:r>
            <a:r>
              <a:rPr lang="en-US" dirty="0" smtClean="0">
                <a:latin typeface="Calibri" pitchFamily="34" charset="0"/>
              </a:rPr>
              <a:t> </a:t>
            </a:r>
            <a:r>
              <a:rPr lang="en-US" b="1" dirty="0" err="1" smtClean="0">
                <a:solidFill>
                  <a:schemeClr val="accent4">
                    <a:lumMod val="60000"/>
                    <a:lumOff val="40000"/>
                  </a:schemeClr>
                </a:solidFill>
                <a:latin typeface="Calibri" pitchFamily="34" charset="0"/>
              </a:rPr>
              <a:t>јавном</a:t>
            </a:r>
            <a:r>
              <a:rPr lang="en-US" b="1" dirty="0" smtClean="0">
                <a:solidFill>
                  <a:schemeClr val="accent4">
                    <a:lumMod val="60000"/>
                    <a:lumOff val="40000"/>
                  </a:schemeClr>
                </a:solidFill>
                <a:latin typeface="Calibri" pitchFamily="34" charset="0"/>
              </a:rPr>
              <a:t> </a:t>
            </a:r>
            <a:r>
              <a:rPr lang="en-US" b="1" dirty="0" err="1" smtClean="0">
                <a:solidFill>
                  <a:schemeClr val="accent4">
                    <a:lumMod val="60000"/>
                    <a:lumOff val="40000"/>
                  </a:schemeClr>
                </a:solidFill>
                <a:latin typeface="Calibri" pitchFamily="34" charset="0"/>
              </a:rPr>
              <a:t>месту</a:t>
            </a:r>
            <a:r>
              <a:rPr lang="en-US" b="1" dirty="0" smtClean="0">
                <a:solidFill>
                  <a:schemeClr val="accent4">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угрожава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или</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нарушава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јавни</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ред</a:t>
            </a:r>
            <a:r>
              <a:rPr lang="en-US" b="1" dirty="0" smtClean="0">
                <a:solidFill>
                  <a:schemeClr val="tx2">
                    <a:lumMod val="60000"/>
                    <a:lumOff val="40000"/>
                  </a:schemeClr>
                </a:solidFill>
                <a:latin typeface="Calibri" pitchFamily="34" charset="0"/>
              </a:rPr>
              <a:t> и </a:t>
            </a:r>
            <a:r>
              <a:rPr lang="en-US" b="1" dirty="0" err="1" smtClean="0">
                <a:solidFill>
                  <a:schemeClr val="tx2">
                    <a:lumMod val="60000"/>
                    <a:lumOff val="40000"/>
                  </a:schemeClr>
                </a:solidFill>
                <a:latin typeface="Calibri" pitchFamily="34" charset="0"/>
              </a:rPr>
              <a:t>мир</a:t>
            </a:r>
            <a:r>
              <a:rPr lang="en-US" dirty="0" smtClean="0">
                <a:latin typeface="Calibri" pitchFamily="34" charset="0"/>
              </a:rPr>
              <a:t>, </a:t>
            </a:r>
            <a:r>
              <a:rPr lang="en-US" b="1" dirty="0" err="1" smtClean="0">
                <a:solidFill>
                  <a:schemeClr val="tx2">
                    <a:lumMod val="60000"/>
                    <a:lumOff val="40000"/>
                  </a:schemeClr>
                </a:solidFill>
                <a:latin typeface="Calibri" pitchFamily="34" charset="0"/>
              </a:rPr>
              <a:t>ствара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узнемирење</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или</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угрожава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сигурност</a:t>
            </a:r>
            <a:r>
              <a:rPr lang="en-US" b="1" dirty="0" smtClean="0">
                <a:solidFill>
                  <a:schemeClr val="tx2">
                    <a:lumMod val="60000"/>
                    <a:lumOff val="40000"/>
                  </a:schemeClr>
                </a:solidFill>
                <a:latin typeface="Calibri" pitchFamily="34" charset="0"/>
              </a:rPr>
              <a:t>  </a:t>
            </a:r>
            <a:r>
              <a:rPr lang="en-US" dirty="0" err="1" smtClean="0">
                <a:latin typeface="Calibri" pitchFamily="34" charset="0"/>
              </a:rPr>
              <a:t>грађана</a:t>
            </a:r>
            <a:r>
              <a:rPr lang="en-US" dirty="0" smtClean="0">
                <a:latin typeface="Calibri" pitchFamily="34" charset="0"/>
              </a:rPr>
              <a:t>, </a:t>
            </a:r>
            <a:r>
              <a:rPr lang="en-US" b="1" dirty="0" err="1" smtClean="0">
                <a:solidFill>
                  <a:schemeClr val="tx2">
                    <a:lumMod val="60000"/>
                    <a:lumOff val="40000"/>
                  </a:schemeClr>
                </a:solidFill>
                <a:latin typeface="Calibri" pitchFamily="34" charset="0"/>
              </a:rPr>
              <a:t>омета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кретање</a:t>
            </a:r>
            <a:r>
              <a:rPr lang="en-US" b="1" dirty="0" smtClean="0">
                <a:solidFill>
                  <a:schemeClr val="tx2">
                    <a:lumMod val="60000"/>
                    <a:lumOff val="40000"/>
                  </a:schemeClr>
                </a:solidFill>
                <a:latin typeface="Calibri" pitchFamily="34" charset="0"/>
              </a:rPr>
              <a:t> </a:t>
            </a:r>
            <a:r>
              <a:rPr lang="en-US" dirty="0" err="1" smtClean="0">
                <a:latin typeface="Calibri" pitchFamily="34" charset="0"/>
              </a:rPr>
              <a:t>грађана</a:t>
            </a:r>
            <a:r>
              <a:rPr lang="en-US" dirty="0" smtClean="0">
                <a:latin typeface="Calibri" pitchFamily="34" charset="0"/>
              </a:rPr>
              <a:t> </a:t>
            </a:r>
            <a:r>
              <a:rPr lang="sr-Cyrl-CS" dirty="0" smtClean="0">
                <a:latin typeface="Calibri" pitchFamily="34" charset="0"/>
              </a:rPr>
              <a:t> </a:t>
            </a:r>
            <a:r>
              <a:rPr lang="en-US" dirty="0" err="1" smtClean="0">
                <a:latin typeface="Calibri" pitchFamily="34" charset="0"/>
              </a:rPr>
              <a:t>на</a:t>
            </a:r>
            <a:r>
              <a:rPr lang="en-US" dirty="0" smtClean="0">
                <a:latin typeface="Calibri" pitchFamily="34" charset="0"/>
              </a:rPr>
              <a:t> </a:t>
            </a:r>
            <a:r>
              <a:rPr lang="en-US" dirty="0" err="1" smtClean="0">
                <a:latin typeface="Calibri" pitchFamily="34" charset="0"/>
              </a:rPr>
              <a:t>јавним</a:t>
            </a:r>
            <a:r>
              <a:rPr lang="en-US" dirty="0" smtClean="0">
                <a:latin typeface="Calibri" pitchFamily="34" charset="0"/>
              </a:rPr>
              <a:t> </a:t>
            </a:r>
            <a:r>
              <a:rPr lang="en-US" dirty="0" err="1" smtClean="0">
                <a:latin typeface="Calibri" pitchFamily="34" charset="0"/>
              </a:rPr>
              <a:t>местима</a:t>
            </a:r>
            <a:r>
              <a:rPr lang="en-US" dirty="0" smtClean="0">
                <a:latin typeface="Calibri" pitchFamily="34" charset="0"/>
              </a:rPr>
              <a:t> </a:t>
            </a:r>
            <a:r>
              <a:rPr lang="en-US" dirty="0" err="1" smtClean="0">
                <a:latin typeface="Calibri" pitchFamily="34" charset="0"/>
              </a:rPr>
              <a:t>или</a:t>
            </a:r>
            <a:r>
              <a:rPr lang="en-US" dirty="0" smtClean="0">
                <a:latin typeface="Calibri" pitchFamily="34" charset="0"/>
              </a:rPr>
              <a:t> </a:t>
            </a:r>
            <a:r>
              <a:rPr lang="en-US" b="1" dirty="0" err="1" smtClean="0">
                <a:solidFill>
                  <a:schemeClr val="tx2">
                    <a:lumMod val="60000"/>
                    <a:lumOff val="40000"/>
                  </a:schemeClr>
                </a:solidFill>
                <a:latin typeface="Calibri" pitchFamily="34" charset="0"/>
              </a:rPr>
              <a:t>остваривање</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њихових</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права</a:t>
            </a:r>
            <a:r>
              <a:rPr lang="en-US" b="1" dirty="0" smtClean="0">
                <a:solidFill>
                  <a:schemeClr val="tx2">
                    <a:lumMod val="60000"/>
                    <a:lumOff val="40000"/>
                  </a:schemeClr>
                </a:solidFill>
                <a:latin typeface="Calibri" pitchFamily="34" charset="0"/>
              </a:rPr>
              <a:t> и </a:t>
            </a:r>
            <a:r>
              <a:rPr lang="sr-Cyrl-C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слобода</a:t>
            </a:r>
            <a:r>
              <a:rPr lang="en-US" dirty="0" smtClean="0">
                <a:latin typeface="Calibri" pitchFamily="34" charset="0"/>
              </a:rPr>
              <a:t>, </a:t>
            </a:r>
            <a:r>
              <a:rPr lang="en-US" b="1" dirty="0" err="1" smtClean="0">
                <a:solidFill>
                  <a:schemeClr val="tx2">
                    <a:lumMod val="60000"/>
                    <a:lumOff val="40000"/>
                  </a:schemeClr>
                </a:solidFill>
                <a:latin typeface="Calibri" pitchFamily="34" charset="0"/>
              </a:rPr>
              <a:t>вређа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морал</a:t>
            </a:r>
            <a:r>
              <a:rPr lang="en-US" dirty="0" smtClean="0">
                <a:latin typeface="Calibri" pitchFamily="34" charset="0"/>
              </a:rPr>
              <a:t>, </a:t>
            </a:r>
            <a:r>
              <a:rPr lang="en-US" b="1" dirty="0" err="1" smtClean="0">
                <a:solidFill>
                  <a:schemeClr val="tx2">
                    <a:lumMod val="60000"/>
                    <a:lumOff val="40000"/>
                  </a:schemeClr>
                </a:solidFill>
                <a:latin typeface="Calibri" pitchFamily="34" charset="0"/>
              </a:rPr>
              <a:t>угрожава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општа</a:t>
            </a:r>
            <a:r>
              <a:rPr lang="sr-Cyrl-C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сигурност</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имовине</a:t>
            </a:r>
            <a:r>
              <a:rPr lang="en-US" dirty="0" smtClean="0">
                <a:latin typeface="Calibri" pitchFamily="34" charset="0"/>
              </a:rPr>
              <a:t>, </a:t>
            </a:r>
            <a:r>
              <a:rPr lang="en-US" b="1" dirty="0" err="1" smtClean="0">
                <a:solidFill>
                  <a:schemeClr val="tx2">
                    <a:lumMod val="60000"/>
                    <a:lumOff val="40000"/>
                  </a:schemeClr>
                </a:solidFill>
                <a:latin typeface="Calibri" pitchFamily="34" charset="0"/>
              </a:rPr>
              <a:t>вређају</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или</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ометају</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службена</a:t>
            </a:r>
            <a:r>
              <a:rPr lang="en-US" b="1" dirty="0" smtClean="0">
                <a:solidFill>
                  <a:schemeClr val="tx2">
                    <a:lumMod val="60000"/>
                    <a:lumOff val="40000"/>
                  </a:schemeClr>
                </a:solidFill>
                <a:latin typeface="Calibri" pitchFamily="34" charset="0"/>
              </a:rPr>
              <a:t> </a:t>
            </a:r>
            <a:r>
              <a:rPr lang="en-US" b="1" dirty="0" err="1" smtClean="0">
                <a:solidFill>
                  <a:schemeClr val="tx2">
                    <a:lumMod val="60000"/>
                    <a:lumOff val="40000"/>
                  </a:schemeClr>
                </a:solidFill>
                <a:latin typeface="Calibri" pitchFamily="34" charset="0"/>
              </a:rPr>
              <a:t>лица</a:t>
            </a:r>
            <a:r>
              <a:rPr lang="en-US" dirty="0" smtClean="0">
                <a:latin typeface="Calibri" pitchFamily="34" charset="0"/>
              </a:rPr>
              <a:t> </a:t>
            </a:r>
            <a:r>
              <a:rPr lang="en-US" dirty="0" err="1" smtClean="0">
                <a:latin typeface="Calibri" pitchFamily="34" charset="0"/>
              </a:rPr>
              <a:t>или</a:t>
            </a:r>
            <a:r>
              <a:rPr lang="sr-Cyrl-CS" dirty="0" smtClean="0">
                <a:latin typeface="Calibri" pitchFamily="34" charset="0"/>
              </a:rPr>
              <a:t> </a:t>
            </a:r>
            <a:r>
              <a:rPr lang="en-US" dirty="0" err="1" smtClean="0">
                <a:latin typeface="Calibri" pitchFamily="34" charset="0"/>
              </a:rPr>
              <a:t>се</a:t>
            </a:r>
            <a:r>
              <a:rPr lang="en-US" dirty="0" smtClean="0">
                <a:latin typeface="Calibri" pitchFamily="34" charset="0"/>
              </a:rPr>
              <a:t> </a:t>
            </a:r>
            <a:r>
              <a:rPr lang="en-US" dirty="0" err="1" smtClean="0">
                <a:latin typeface="Calibri" pitchFamily="34" charset="0"/>
              </a:rPr>
              <a:t>на</a:t>
            </a:r>
            <a:r>
              <a:rPr lang="en-US" dirty="0" smtClean="0">
                <a:latin typeface="Calibri" pitchFamily="34" charset="0"/>
              </a:rPr>
              <a:t> </a:t>
            </a:r>
            <a:r>
              <a:rPr lang="en-US" dirty="0" err="1" smtClean="0">
                <a:latin typeface="Calibri" pitchFamily="34" charset="0"/>
              </a:rPr>
              <a:t>други</a:t>
            </a:r>
            <a:r>
              <a:rPr lang="en-US" dirty="0" smtClean="0">
                <a:latin typeface="Calibri" pitchFamily="34" charset="0"/>
              </a:rPr>
              <a:t> </a:t>
            </a:r>
            <a:r>
              <a:rPr lang="en-US" dirty="0" err="1" smtClean="0">
                <a:latin typeface="Calibri" pitchFamily="34" charset="0"/>
              </a:rPr>
              <a:t>начин</a:t>
            </a:r>
            <a:r>
              <a:rPr lang="en-US" dirty="0" smtClean="0">
                <a:latin typeface="Calibri" pitchFamily="34" charset="0"/>
              </a:rPr>
              <a:t> </a:t>
            </a:r>
            <a:r>
              <a:rPr lang="en-US" dirty="0" err="1" smtClean="0">
                <a:latin typeface="Calibri" pitchFamily="34" charset="0"/>
              </a:rPr>
              <a:t>нарушава</a:t>
            </a:r>
            <a:r>
              <a:rPr lang="en-US" dirty="0" smtClean="0">
                <a:latin typeface="Calibri" pitchFamily="34" charset="0"/>
              </a:rPr>
              <a:t> </a:t>
            </a:r>
            <a:r>
              <a:rPr lang="en-US" dirty="0" err="1" smtClean="0">
                <a:latin typeface="Calibri" pitchFamily="34" charset="0"/>
              </a:rPr>
              <a:t>јавни</a:t>
            </a:r>
            <a:r>
              <a:rPr lang="en-US" dirty="0" smtClean="0">
                <a:latin typeface="Calibri" pitchFamily="34" charset="0"/>
              </a:rPr>
              <a:t> </a:t>
            </a:r>
            <a:r>
              <a:rPr lang="en-US" dirty="0" err="1" smtClean="0">
                <a:latin typeface="Calibri" pitchFamily="34" charset="0"/>
              </a:rPr>
              <a:t>ред</a:t>
            </a:r>
            <a:r>
              <a:rPr lang="en-US" dirty="0" smtClean="0">
                <a:latin typeface="Calibri" pitchFamily="34" charset="0"/>
              </a:rPr>
              <a:t> и </a:t>
            </a:r>
            <a:r>
              <a:rPr lang="en-US" dirty="0" err="1" smtClean="0">
                <a:latin typeface="Calibri" pitchFamily="34" charset="0"/>
              </a:rPr>
              <a:t>мир</a:t>
            </a:r>
            <a:r>
              <a:rPr lang="sr-Cyrl-CS" dirty="0" smtClean="0">
                <a:latin typeface="Calibri" pitchFamily="34" charset="0"/>
              </a:rPr>
              <a:t>.</a:t>
            </a:r>
            <a:endParaRPr lang="en-US" dirty="0" smtClean="0">
              <a:latin typeface="Calibri"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ru-RU" sz="4000" dirty="0" smtClean="0">
                <a:latin typeface="Calibri" pitchFamily="34" charset="0"/>
              </a:rPr>
              <a:t>Сходно ЗЈРМ </a:t>
            </a:r>
            <a:r>
              <a:rPr lang="ru-RU" sz="4000" b="1" dirty="0" smtClean="0">
                <a:solidFill>
                  <a:srgbClr val="FF0000"/>
                </a:solidFill>
                <a:latin typeface="Calibri" pitchFamily="34" charset="0"/>
              </a:rPr>
              <a:t>јавно место </a:t>
            </a:r>
            <a:r>
              <a:rPr lang="ru-RU" sz="4000" dirty="0" smtClean="0">
                <a:latin typeface="Calibri" pitchFamily="34" charset="0"/>
              </a:rPr>
              <a:t>јесте: </a:t>
            </a:r>
          </a:p>
          <a:p>
            <a:pPr algn="just">
              <a:buNone/>
            </a:pPr>
            <a:r>
              <a:rPr lang="ru-RU" sz="4000" dirty="0" smtClean="0">
                <a:latin typeface="Calibri" pitchFamily="34" charset="0"/>
              </a:rPr>
              <a:t>простор доступан </a:t>
            </a:r>
            <a:r>
              <a:rPr lang="ru-RU" sz="4000" b="1" dirty="0" smtClean="0">
                <a:solidFill>
                  <a:srgbClr val="00B050"/>
                </a:solidFill>
                <a:latin typeface="Calibri" pitchFamily="34" charset="0"/>
              </a:rPr>
              <a:t>неодређеном броју лица </a:t>
            </a:r>
            <a:r>
              <a:rPr lang="ru-RU" sz="4000" dirty="0" smtClean="0">
                <a:latin typeface="Calibri" pitchFamily="34" charset="0"/>
              </a:rPr>
              <a:t>чији </a:t>
            </a:r>
            <a:r>
              <a:rPr lang="ru-RU" sz="4000" b="1" dirty="0" smtClean="0">
                <a:solidFill>
                  <a:srgbClr val="00B050"/>
                </a:solidFill>
                <a:latin typeface="Calibri" pitchFamily="34" charset="0"/>
              </a:rPr>
              <a:t>идентитет </a:t>
            </a:r>
            <a:r>
              <a:rPr lang="ru-RU" sz="4000" dirty="0" smtClean="0">
                <a:latin typeface="Calibri" pitchFamily="34" charset="0"/>
              </a:rPr>
              <a:t>није унапред одређен, под </a:t>
            </a:r>
            <a:r>
              <a:rPr lang="ru-RU" sz="4000" b="1" dirty="0" smtClean="0">
                <a:solidFill>
                  <a:srgbClr val="00B050"/>
                </a:solidFill>
                <a:latin typeface="Calibri" pitchFamily="34" charset="0"/>
              </a:rPr>
              <a:t>истим условима или без посебних услова.</a:t>
            </a:r>
          </a:p>
          <a:p>
            <a:endParaRPr lang="en-US" sz="3200" dirty="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CS" dirty="0" smtClean="0"/>
              <a:t>Насилничко понашање (члан 344 КЗ)</a:t>
            </a:r>
            <a:endParaRPr lang="en-US" dirty="0"/>
          </a:p>
        </p:txBody>
      </p:sp>
      <p:sp>
        <p:nvSpPr>
          <p:cNvPr id="3" name="Content Placeholder 2"/>
          <p:cNvSpPr>
            <a:spLocks noGrp="1"/>
          </p:cNvSpPr>
          <p:nvPr>
            <p:ph idx="1"/>
          </p:nvPr>
        </p:nvSpPr>
        <p:spPr/>
        <p:txBody>
          <a:bodyPr>
            <a:normAutofit/>
          </a:bodyPr>
          <a:lstStyle/>
          <a:p>
            <a:pPr algn="just"/>
            <a:r>
              <a:rPr lang="ru-RU" dirty="0" smtClean="0">
                <a:latin typeface="Calibri" pitchFamily="34" charset="0"/>
              </a:rPr>
              <a:t>Ко грубим вређањем или злостављањем другог, вршењем насиља према другом, изазивањем туче или дрским или безобзирним понашањем значајније </a:t>
            </a:r>
            <a:r>
              <a:rPr lang="ru-RU" b="1" dirty="0" smtClean="0">
                <a:solidFill>
                  <a:srgbClr val="92D050"/>
                </a:solidFill>
                <a:latin typeface="Calibri" pitchFamily="34" charset="0"/>
              </a:rPr>
              <a:t>угрожава спокојство грађана или теже ремети јавни ред и мир</a:t>
            </a:r>
            <a:r>
              <a:rPr lang="ru-RU" dirty="0" smtClean="0">
                <a:latin typeface="Calibri" pitchFamily="34" charset="0"/>
              </a:rPr>
              <a:t>, казниће се затвором до три године.</a:t>
            </a:r>
          </a:p>
          <a:p>
            <a:pPr algn="just"/>
            <a:r>
              <a:rPr lang="ru-RU" dirty="0" smtClean="0">
                <a:latin typeface="Calibri" pitchFamily="34" charset="0"/>
              </a:rPr>
              <a:t>Ако је дело извршено у групи или је при извршењу дела неком лицу нанесена лака телесна повреда или је дошло до тешког понижавања грађана, учинилац ће се казнити затвором од шест месеци до пет година.</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sr-Cyrl-CS" sz="3600" b="1" dirty="0" smtClean="0">
                <a:solidFill>
                  <a:srgbClr val="FF0000"/>
                </a:solidFill>
                <a:latin typeface="Calibri" pitchFamily="34" charset="0"/>
              </a:rPr>
              <a:t>Угрожавање спокојства грађана</a:t>
            </a:r>
            <a:r>
              <a:rPr lang="sr-Cyrl-CS" sz="3600" dirty="0" smtClean="0">
                <a:latin typeface="Calibri" pitchFamily="34" charset="0"/>
              </a:rPr>
              <a:t> </a:t>
            </a:r>
            <a:r>
              <a:rPr lang="ru-RU" sz="3600" dirty="0" smtClean="0">
                <a:latin typeface="Calibri" pitchFamily="34" charset="0"/>
              </a:rPr>
              <a:t>представља изазивање осећаја личне и имовинске несигурности, када угрожена лица немају више </a:t>
            </a:r>
            <a:r>
              <a:rPr lang="ru-RU" sz="3600" dirty="0" smtClean="0">
                <a:latin typeface="Calibri" pitchFamily="34" charset="0"/>
              </a:rPr>
              <a:t>мир </a:t>
            </a:r>
            <a:r>
              <a:rPr lang="ru-RU" sz="3600" dirty="0" smtClean="0">
                <a:latin typeface="Calibri" pitchFamily="34" charset="0"/>
              </a:rPr>
              <a:t>који је неопходан за уредан и нормалан живот.</a:t>
            </a:r>
            <a:endParaRPr lang="en-US" sz="3600"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sr-Cyrl-CS" sz="2800" dirty="0" smtClean="0">
                <a:latin typeface="Calibri" pitchFamily="34" charset="0"/>
              </a:rPr>
              <a:t>Сходно ЗЈРМ,  јавни ред и мир јесте:</a:t>
            </a:r>
            <a:endParaRPr lang="ru-RU" sz="2800" dirty="0" smtClean="0">
              <a:latin typeface="Calibri" pitchFamily="34" charset="0"/>
            </a:endParaRPr>
          </a:p>
          <a:p>
            <a:pPr algn="just">
              <a:buNone/>
            </a:pPr>
            <a:r>
              <a:rPr lang="ru-RU" sz="2800" b="1" dirty="0" smtClean="0">
                <a:solidFill>
                  <a:schemeClr val="tx2">
                    <a:lumMod val="60000"/>
                    <a:lumOff val="40000"/>
                  </a:schemeClr>
                </a:solidFill>
                <a:latin typeface="Calibri" pitchFamily="34" charset="0"/>
              </a:rPr>
              <a:t>усклађено стање </a:t>
            </a:r>
            <a:r>
              <a:rPr lang="ru-RU" sz="2800" dirty="0" smtClean="0">
                <a:latin typeface="Calibri" pitchFamily="34" charset="0"/>
              </a:rPr>
              <a:t>међусобних односа грађана </a:t>
            </a:r>
            <a:r>
              <a:rPr lang="ru-RU" sz="2800" b="1" dirty="0" smtClean="0">
                <a:solidFill>
                  <a:schemeClr val="accent1">
                    <a:lumMod val="75000"/>
                  </a:schemeClr>
                </a:solidFill>
                <a:latin typeface="Calibri" pitchFamily="34" charset="0"/>
              </a:rPr>
              <a:t>настало њиховим понашањем на јавном месту </a:t>
            </a:r>
            <a:r>
              <a:rPr lang="ru-RU" sz="2800" dirty="0" smtClean="0">
                <a:latin typeface="Calibri" pitchFamily="34" charset="0"/>
              </a:rPr>
              <a:t>и </a:t>
            </a:r>
            <a:r>
              <a:rPr lang="ru-RU" sz="2800" b="1" dirty="0" smtClean="0">
                <a:solidFill>
                  <a:schemeClr val="accent3">
                    <a:lumMod val="75000"/>
                  </a:schemeClr>
                </a:solidFill>
                <a:latin typeface="Calibri" pitchFamily="34" charset="0"/>
              </a:rPr>
              <a:t>деловањем органа и организација у јавном животу </a:t>
            </a:r>
            <a:r>
              <a:rPr lang="ru-RU" sz="2800" dirty="0" smtClean="0">
                <a:latin typeface="Calibri" pitchFamily="34" charset="0"/>
              </a:rPr>
              <a:t>ради обезбеђења једнаких услова за остваривање људских и мањинских  права и слобода грађана зајемчених Уставом.</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sz="2800" b="1" dirty="0" smtClean="0">
                <a:solidFill>
                  <a:srgbClr val="FF0000"/>
                </a:solidFill>
              </a:rPr>
              <a:t>Радња</a:t>
            </a:r>
            <a:r>
              <a:rPr lang="sr-Cyrl-CS" sz="2800" dirty="0" smtClean="0"/>
              <a:t> к. дела састоји се у:</a:t>
            </a:r>
          </a:p>
          <a:p>
            <a:pPr marL="342900" indent="-342900">
              <a:buFont typeface="+mj-lt"/>
              <a:buAutoNum type="arabicPeriod"/>
            </a:pPr>
            <a:r>
              <a:rPr lang="sr-Cyrl-CS" sz="2800" dirty="0" smtClean="0"/>
              <a:t>грубом вређању</a:t>
            </a:r>
          </a:p>
          <a:p>
            <a:pPr marL="342900" indent="-342900">
              <a:buFont typeface="+mj-lt"/>
              <a:buAutoNum type="arabicPeriod"/>
            </a:pPr>
            <a:r>
              <a:rPr lang="sr-Cyrl-CS" sz="2800" dirty="0" smtClean="0"/>
              <a:t>злостављању</a:t>
            </a:r>
            <a:r>
              <a:rPr lang="ru-RU" sz="2800" dirty="0" smtClean="0"/>
              <a:t> </a:t>
            </a:r>
          </a:p>
          <a:p>
            <a:pPr marL="342900" indent="-342900">
              <a:buFont typeface="+mj-lt"/>
              <a:buAutoNum type="arabicPeriod"/>
            </a:pPr>
            <a:r>
              <a:rPr lang="ru-RU" sz="2800" dirty="0" smtClean="0"/>
              <a:t>вршењу насиља </a:t>
            </a:r>
          </a:p>
          <a:p>
            <a:pPr marL="342900" indent="-342900">
              <a:buFont typeface="+mj-lt"/>
              <a:buAutoNum type="arabicPeriod"/>
            </a:pPr>
            <a:r>
              <a:rPr lang="ru-RU" sz="2800" dirty="0" smtClean="0"/>
              <a:t>изазивању туче</a:t>
            </a:r>
          </a:p>
          <a:p>
            <a:pPr marL="342900" indent="-342900">
              <a:buFont typeface="+mj-lt"/>
              <a:buAutoNum type="arabicPeriod"/>
            </a:pPr>
            <a:r>
              <a:rPr lang="ru-RU" sz="2800" dirty="0" smtClean="0"/>
              <a:t>дрском или безобзирном понашању </a:t>
            </a:r>
          </a:p>
          <a:p>
            <a:pPr marL="342900" indent="-342900">
              <a:buFont typeface="+mj-lt"/>
              <a:buAutoNum type="arabicPeriod"/>
            </a:pPr>
            <a:endParaRPr lang="ru-RU" sz="1800" dirty="0" smtClean="0"/>
          </a:p>
          <a:p>
            <a:pPr marL="342900" indent="-342900">
              <a:buFont typeface="+mj-lt"/>
              <a:buAutoNum type="arabicPeriod"/>
            </a:pPr>
            <a:endParaRPr lang="sr-Cyrl-CS" sz="1800" dirty="0" smtClean="0"/>
          </a:p>
          <a:p>
            <a:pPr marL="342900" indent="-342900">
              <a:buFont typeface="+mj-lt"/>
              <a:buAutoNum type="arabicPeriod"/>
            </a:pP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CS" b="1" dirty="0" smtClean="0"/>
              <a:t>Кривична дела против безбедности јавног саобраћаја</a:t>
            </a:r>
            <a:endParaRPr lang="en-US" b="1" dirty="0"/>
          </a:p>
        </p:txBody>
      </p:sp>
      <p:sp>
        <p:nvSpPr>
          <p:cNvPr id="3" name="Content Placeholder 2"/>
          <p:cNvSpPr>
            <a:spLocks noGrp="1"/>
          </p:cNvSpPr>
          <p:nvPr>
            <p:ph idx="1"/>
          </p:nvPr>
        </p:nvSpPr>
        <p:spPr/>
        <p:txBody>
          <a:bodyPr/>
          <a:lstStyle/>
          <a:p>
            <a:pPr algn="just"/>
            <a:r>
              <a:rPr lang="sr-Cyrl-CS" dirty="0" smtClean="0"/>
              <a:t>Безбедност јавног саобраћаја  треба унапређивати пре  свега применом  разноврсних мера превентивног карактера (одржавање и развијање путне мреже, едукација свих група учесника у саобраћају и друго).</a:t>
            </a:r>
          </a:p>
          <a:p>
            <a:pPr algn="just"/>
            <a:r>
              <a:rPr lang="sr-Cyrl-CS" dirty="0" smtClean="0"/>
              <a:t>Ипак, постоје криминалнополитички разлози да се безбедност јавног саобраћаја штити и путем кривичног права.</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sr-Cyrl-CS" sz="2800" dirty="0" smtClean="0">
                <a:latin typeface="Calibri" pitchFamily="34" charset="0"/>
              </a:rPr>
              <a:t>Последица дела састоји се у </a:t>
            </a:r>
            <a:r>
              <a:rPr lang="sr-Cyrl-CS" sz="2800" dirty="0" smtClean="0">
                <a:solidFill>
                  <a:srgbClr val="FF0000"/>
                </a:solidFill>
                <a:latin typeface="Calibri" pitchFamily="34" charset="0"/>
              </a:rPr>
              <a:t>значајнијем </a:t>
            </a:r>
            <a:r>
              <a:rPr lang="sr-Cyrl-CS" sz="2800" b="1" dirty="0" smtClean="0">
                <a:solidFill>
                  <a:srgbClr val="92D050"/>
                </a:solidFill>
                <a:latin typeface="Calibri" pitchFamily="34" charset="0"/>
              </a:rPr>
              <a:t>угрожавању спокојства грађања </a:t>
            </a:r>
            <a:r>
              <a:rPr lang="sr-Cyrl-CS" sz="2800" dirty="0" smtClean="0">
                <a:latin typeface="Calibri" pitchFamily="34" charset="0"/>
              </a:rPr>
              <a:t>или </a:t>
            </a:r>
            <a:r>
              <a:rPr lang="sr-Cyrl-CS" sz="2800" dirty="0" smtClean="0">
                <a:solidFill>
                  <a:srgbClr val="FF0000"/>
                </a:solidFill>
                <a:latin typeface="Calibri" pitchFamily="34" charset="0"/>
              </a:rPr>
              <a:t>тежем </a:t>
            </a:r>
            <a:r>
              <a:rPr lang="sr-Cyrl-CS" sz="2800" b="1" dirty="0" smtClean="0">
                <a:solidFill>
                  <a:srgbClr val="92D050"/>
                </a:solidFill>
                <a:latin typeface="Calibri" pitchFamily="34" charset="0"/>
              </a:rPr>
              <a:t>ремећењу јавног реда и мира</a:t>
            </a:r>
            <a:r>
              <a:rPr lang="sr-Cyrl-CS" sz="2800" dirty="0" smtClean="0">
                <a:latin typeface="Calibri" pitchFamily="34" charset="0"/>
              </a:rPr>
              <a:t>, јер би у </a:t>
            </a:r>
            <a:r>
              <a:rPr lang="sr-Cyrl-CS" sz="2800" b="1" dirty="0" smtClean="0">
                <a:solidFill>
                  <a:schemeClr val="tx2">
                    <a:lumMod val="60000"/>
                    <a:lumOff val="40000"/>
                  </a:schemeClr>
                </a:solidFill>
                <a:latin typeface="Calibri" pitchFamily="34" charset="0"/>
              </a:rPr>
              <a:t>одсуству озбиљнијих последица</a:t>
            </a:r>
            <a:r>
              <a:rPr lang="sr-Cyrl-CS" sz="2800" dirty="0" smtClean="0">
                <a:latin typeface="Calibri" pitchFamily="34" charset="0"/>
              </a:rPr>
              <a:t> била реч само о истородним прекршајима.</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sr-Cyrl-CS" dirty="0" smtClean="0">
                <a:latin typeface="+mj-lt"/>
              </a:rPr>
              <a:t>Тежи облик дела подразумева да је:</a:t>
            </a:r>
          </a:p>
          <a:p>
            <a:pPr marL="514350" indent="-514350" algn="just">
              <a:buFont typeface="+mj-lt"/>
              <a:buAutoNum type="arabicPeriod"/>
            </a:pPr>
            <a:r>
              <a:rPr lang="ru-RU" dirty="0" smtClean="0">
                <a:latin typeface="+mj-lt"/>
              </a:rPr>
              <a:t>дело извршено у групи </a:t>
            </a:r>
          </a:p>
          <a:p>
            <a:pPr marL="514350" indent="-514350" algn="just">
              <a:buFont typeface="+mj-lt"/>
              <a:buAutoNum type="arabicPeriod"/>
            </a:pPr>
            <a:r>
              <a:rPr lang="ru-RU" dirty="0" smtClean="0">
                <a:latin typeface="+mj-lt"/>
              </a:rPr>
              <a:t>при извршењу дела неком лицу нанесена лака телесна повреда </a:t>
            </a:r>
          </a:p>
          <a:p>
            <a:pPr marL="514350" indent="-514350" algn="just">
              <a:buFont typeface="+mj-lt"/>
              <a:buAutoNum type="arabicPeriod"/>
            </a:pPr>
            <a:r>
              <a:rPr lang="ru-RU" dirty="0" smtClean="0">
                <a:latin typeface="+mj-lt"/>
              </a:rPr>
              <a:t>дело резултирало тешким понижавањем грађана</a:t>
            </a:r>
          </a:p>
          <a:p>
            <a:pPr marL="514350" indent="-514350" algn="just">
              <a:buNone/>
            </a:pPr>
            <a:r>
              <a:rPr lang="sr-Cyrl-CS" dirty="0" smtClean="0">
                <a:solidFill>
                  <a:srgbClr val="FF0000"/>
                </a:solidFill>
                <a:latin typeface="+mj-lt"/>
              </a:rPr>
              <a:t>Група,</a:t>
            </a:r>
            <a:r>
              <a:rPr lang="sr-Cyrl-CS" dirty="0" smtClean="0">
                <a:latin typeface="+mj-lt"/>
              </a:rPr>
              <a:t> сходно КЗ, </a:t>
            </a:r>
            <a:r>
              <a:rPr lang="ru-RU" dirty="0" smtClean="0">
                <a:latin typeface="+mj-lt"/>
              </a:rPr>
              <a:t>подразумева најмање три лица повезана ради трајног или повременог вршења к. дела која не мора да има дефинисане улоге својих чланова, континуитет чланства или развијену структуру.</a:t>
            </a:r>
            <a:r>
              <a:rPr lang="sr-Cyrl-CS" dirty="0" smtClean="0">
                <a:latin typeface="+mj-lt"/>
              </a:rPr>
              <a:t> </a:t>
            </a:r>
          </a:p>
          <a:p>
            <a:pPr marL="514350" indent="-514350" algn="just">
              <a:buNone/>
            </a:pPr>
            <a:r>
              <a:rPr lang="sr-Cyrl-CS" dirty="0" smtClean="0">
                <a:solidFill>
                  <a:srgbClr val="FF0000"/>
                </a:solidFill>
                <a:latin typeface="+mj-lt"/>
              </a:rPr>
              <a:t>Тешко понижавање </a:t>
            </a:r>
            <a:r>
              <a:rPr lang="sr-Cyrl-CS" dirty="0" smtClean="0">
                <a:latin typeface="+mj-lt"/>
              </a:rPr>
              <a:t>грађана цениће се према схватањима средине у којој је наступило дато понижавање </a:t>
            </a:r>
            <a:r>
              <a:rPr lang="sr-Cyrl-CS" dirty="0" smtClean="0">
                <a:solidFill>
                  <a:schemeClr val="tx2">
                    <a:lumMod val="60000"/>
                    <a:lumOff val="40000"/>
                  </a:schemeClr>
                </a:solidFill>
                <a:latin typeface="+mj-lt"/>
              </a:rPr>
              <a:t>израженог интензитета</a:t>
            </a:r>
            <a:r>
              <a:rPr lang="sr-Cyrl-CS" dirty="0" smtClean="0">
                <a:latin typeface="+mj-lt"/>
              </a:rPr>
              <a:t>. </a:t>
            </a:r>
          </a:p>
          <a:p>
            <a:pPr marL="514350" indent="-514350" algn="just">
              <a:buNone/>
            </a:pPr>
            <a:endParaRPr lang="ru-R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CS" dirty="0" smtClean="0"/>
              <a:t>Угрожавање јавног саобраћаја (члан 289 КЗ)</a:t>
            </a:r>
            <a:endParaRPr lang="en-US" dirty="0"/>
          </a:p>
        </p:txBody>
      </p:sp>
      <p:sp>
        <p:nvSpPr>
          <p:cNvPr id="3" name="Content Placeholder 2"/>
          <p:cNvSpPr>
            <a:spLocks noGrp="1"/>
          </p:cNvSpPr>
          <p:nvPr>
            <p:ph idx="1"/>
          </p:nvPr>
        </p:nvSpPr>
        <p:spPr/>
        <p:txBody>
          <a:bodyPr>
            <a:normAutofit fontScale="92500" lnSpcReduction="20000"/>
          </a:bodyPr>
          <a:lstStyle/>
          <a:p>
            <a:pPr algn="just"/>
            <a:r>
              <a:rPr lang="ru-RU" dirty="0" smtClean="0">
                <a:latin typeface="Calibri" pitchFamily="34" charset="0"/>
              </a:rPr>
              <a:t>Учесник у саобраћају на путевима који се не придржава саобраћајних прописа и тиме тако угрози јавни саобраћај  да доведе у опасност живот или тело људи или имовину већег  обима, па услед тога код другог наступи лака телесна повреда или проузрокује имовинску штету која прелази износ од двеста хиљада динара, казниће се затвором до три године.</a:t>
            </a:r>
          </a:p>
          <a:p>
            <a:pPr algn="just"/>
            <a:r>
              <a:rPr lang="ru-RU" dirty="0" smtClean="0">
                <a:latin typeface="Calibri" pitchFamily="34" charset="0"/>
              </a:rPr>
              <a:t>Ко се не придржава саобраћајних прописа и тиме угрози железнички, бродски, трамвајски, тролејбуски, аутобуски саобраћај или саобраћај жичаром тако да доведе у опасност живот или тело људи или имовину већег обима, казниће се затвором од шест месеци до пет година.</a:t>
            </a:r>
          </a:p>
          <a:p>
            <a:pPr algn="just"/>
            <a:r>
              <a:rPr lang="ru-RU" dirty="0" smtClean="0">
                <a:latin typeface="Calibri" pitchFamily="34" charset="0"/>
              </a:rPr>
              <a:t>Ако је дело члана учињено из нехата, учинилац ће се казнити новчаном казном или затвором до једне године.</a:t>
            </a:r>
          </a:p>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sr-Cyrl-CS" sz="2800" dirty="0" smtClean="0">
                <a:latin typeface="Calibri" pitchFamily="34" charset="0"/>
              </a:rPr>
              <a:t>Уколико услед</a:t>
            </a:r>
            <a:r>
              <a:rPr lang="en-US" sz="2800" dirty="0" smtClean="0">
                <a:latin typeface="Calibri" pitchFamily="34" charset="0"/>
              </a:rPr>
              <a:t> </a:t>
            </a:r>
            <a:r>
              <a:rPr lang="sr-Cyrl-CS" sz="2800" dirty="0" smtClean="0">
                <a:latin typeface="Calibri" pitchFamily="34" charset="0"/>
              </a:rPr>
              <a:t>дела наступи  </a:t>
            </a:r>
            <a:r>
              <a:rPr lang="ru-RU" sz="2800" dirty="0" smtClean="0">
                <a:latin typeface="Calibri" pitchFamily="34" charset="0"/>
              </a:rPr>
              <a:t>тешка телесна повреда неког лица или имовинска штета великих размера, тада је реч о квалификованом облику кривичног дела.</a:t>
            </a:r>
          </a:p>
          <a:p>
            <a:pPr algn="just"/>
            <a:r>
              <a:rPr lang="ru-RU" sz="2800" dirty="0" smtClean="0">
                <a:latin typeface="Calibri" pitchFamily="34" charset="0"/>
              </a:rPr>
              <a:t>У случају наступања смрти једног или више лица реч је о најтежем облику кривичног дела  (затворска казна од две до 12 година).</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sr-Cyrl-CS" dirty="0" smtClean="0">
                <a:latin typeface="Calibri" pitchFamily="34" charset="0"/>
              </a:rPr>
              <a:t>Радња к. дела састоји се у </a:t>
            </a:r>
            <a:r>
              <a:rPr lang="sr-Cyrl-CS" dirty="0" smtClean="0">
                <a:solidFill>
                  <a:srgbClr val="FF0000"/>
                </a:solidFill>
                <a:latin typeface="Calibri" pitchFamily="34" charset="0"/>
              </a:rPr>
              <a:t>непридржавању саобраћајних прописа,</a:t>
            </a:r>
            <a:r>
              <a:rPr lang="sr-Cyrl-CS" dirty="0" smtClean="0">
                <a:latin typeface="Calibri" pitchFamily="34" charset="0"/>
              </a:rPr>
              <a:t> те је реч о делу </a:t>
            </a:r>
            <a:r>
              <a:rPr lang="sr-Cyrl-CS" b="1" dirty="0" smtClean="0">
                <a:solidFill>
                  <a:schemeClr val="accent2">
                    <a:lumMod val="75000"/>
                  </a:schemeClr>
                </a:solidFill>
                <a:latin typeface="Calibri" pitchFamily="34" charset="0"/>
              </a:rPr>
              <a:t>бланкетног карактера</a:t>
            </a:r>
            <a:r>
              <a:rPr lang="sr-Cyrl-CS" dirty="0" smtClean="0">
                <a:latin typeface="Calibri" pitchFamily="34" charset="0"/>
              </a:rPr>
              <a:t>.</a:t>
            </a:r>
          </a:p>
          <a:p>
            <a:pPr algn="just"/>
            <a:r>
              <a:rPr lang="sr-Cyrl-CS" dirty="0" smtClean="0">
                <a:latin typeface="Calibri" pitchFamily="34" charset="0"/>
              </a:rPr>
              <a:t>Од посебног значаја је стога Закон о безбедности саобраћаја на путевима</a:t>
            </a:r>
            <a:r>
              <a:rPr lang="en-US" dirty="0" smtClean="0">
                <a:latin typeface="Calibri" pitchFamily="34" charset="0"/>
              </a:rPr>
              <a:t> (</a:t>
            </a:r>
            <a:r>
              <a:rPr lang="sr-Cyrl-CS" dirty="0" smtClean="0">
                <a:latin typeface="Calibri" pitchFamily="34" charset="0"/>
              </a:rPr>
              <a:t>Сл. гласник РС</a:t>
            </a:r>
            <a:r>
              <a:rPr lang="en-US" dirty="0" smtClean="0">
                <a:latin typeface="Calibri" pitchFamily="34" charset="0"/>
              </a:rPr>
              <a:t>, </a:t>
            </a:r>
            <a:r>
              <a:rPr lang="sr-Cyrl-CS" dirty="0" smtClean="0">
                <a:latin typeface="Calibri" pitchFamily="34" charset="0"/>
              </a:rPr>
              <a:t>бр</a:t>
            </a:r>
            <a:r>
              <a:rPr lang="en-US" dirty="0" smtClean="0">
                <a:latin typeface="Calibri" pitchFamily="34" charset="0"/>
              </a:rPr>
              <a:t> 41/2009, 53/2010, 101/2011, 32/2013 , 55/2014, 96/2015, 9/2016, 24/2018, 41/2018, 41/2018 , 87/2018 </a:t>
            </a:r>
            <a:r>
              <a:rPr lang="sr-Cyrl-CS" dirty="0" err="1" smtClean="0">
                <a:latin typeface="Calibri" pitchFamily="34" charset="0"/>
              </a:rPr>
              <a:t>и</a:t>
            </a:r>
            <a:r>
              <a:rPr lang="en-US" dirty="0" smtClean="0">
                <a:latin typeface="Calibri" pitchFamily="34" charset="0"/>
              </a:rPr>
              <a:t> 23/2019)</a:t>
            </a:r>
            <a:r>
              <a:rPr lang="sr-Cyrl-CS" dirty="0" smtClean="0">
                <a:latin typeface="Calibri" pitchFamily="34" charset="0"/>
              </a:rPr>
              <a:t>, а од значаја могу бити и бројни подзаконски акти.</a:t>
            </a:r>
          </a:p>
          <a:p>
            <a:pPr algn="just"/>
            <a:r>
              <a:rPr lang="sr-Cyrl-CS" dirty="0" smtClean="0">
                <a:solidFill>
                  <a:schemeClr val="accent2">
                    <a:lumMod val="75000"/>
                  </a:schemeClr>
                </a:solidFill>
                <a:latin typeface="Calibri" pitchFamily="34" charset="0"/>
              </a:rPr>
              <a:t>Последица </a:t>
            </a:r>
            <a:r>
              <a:rPr lang="sr-Cyrl-CS" dirty="0" smtClean="0">
                <a:latin typeface="Calibri" pitchFamily="34" charset="0"/>
              </a:rPr>
              <a:t>основног облика к. дела састоји се у </a:t>
            </a:r>
            <a:r>
              <a:rPr lang="sr-Cyrl-CS" b="1" dirty="0" smtClean="0">
                <a:solidFill>
                  <a:schemeClr val="accent1">
                    <a:lumMod val="60000"/>
                    <a:lumOff val="40000"/>
                  </a:schemeClr>
                </a:solidFill>
                <a:latin typeface="Calibri" pitchFamily="34" charset="0"/>
              </a:rPr>
              <a:t>конкретној опасности</a:t>
            </a:r>
            <a:r>
              <a:rPr lang="sr-Cyrl-CS" dirty="0" smtClean="0">
                <a:latin typeface="Calibri" pitchFamily="34" charset="0"/>
              </a:rPr>
              <a:t> по живот  или тело људи или имовину већег обима, али је за постојање дела неопходно и остварење </a:t>
            </a:r>
            <a:r>
              <a:rPr lang="sr-Cyrl-CS" b="1" dirty="0" smtClean="0">
                <a:solidFill>
                  <a:srgbClr val="FF0000"/>
                </a:solidFill>
                <a:latin typeface="Calibri" pitchFamily="34" charset="0"/>
              </a:rPr>
              <a:t>објективног услова инкриминације </a:t>
            </a:r>
            <a:r>
              <a:rPr lang="ru-RU" dirty="0" smtClean="0">
                <a:latin typeface="Calibri" pitchFamily="34" charset="0"/>
              </a:rPr>
              <a:t>(да је код другог наступила лака телесна повреда или проузрокована имовинска штета која прелази износ од 200.000,00 динара).</a:t>
            </a:r>
            <a:endParaRPr lang="en-US" dirty="0" smtClean="0">
              <a:latin typeface="Calibri" pitchFamily="34" charset="0"/>
            </a:endParaRPr>
          </a:p>
          <a:p>
            <a:endParaRPr lang="sr-Cyrl-C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sr-Cyrl-CS" dirty="0" smtClean="0">
                <a:latin typeface="Calibri" pitchFamily="34" charset="0"/>
              </a:rPr>
              <a:t>Извршилац дела може бити сваки учесник у саобраћају на путевима, па и пешак (иако ће то најчешће бити лице које управља возилом).</a:t>
            </a:r>
          </a:p>
          <a:p>
            <a:pPr algn="just"/>
            <a:r>
              <a:rPr lang="sr-Cyrl-CS" dirty="0" smtClean="0">
                <a:solidFill>
                  <a:srgbClr val="C00000"/>
                </a:solidFill>
                <a:latin typeface="Calibri" pitchFamily="34" charset="0"/>
              </a:rPr>
              <a:t>Кривица се процењује само у односу на последицу к. дела</a:t>
            </a:r>
            <a:r>
              <a:rPr lang="sr-Cyrl-CS" dirty="0" smtClean="0">
                <a:latin typeface="Calibri" pitchFamily="34" charset="0"/>
              </a:rPr>
              <a:t>, односно конкретну опасност, а у пракси се појављују проблеми у погледу </a:t>
            </a:r>
            <a:r>
              <a:rPr lang="sr-Cyrl-CS" dirty="0" smtClean="0">
                <a:solidFill>
                  <a:schemeClr val="accent1"/>
                </a:solidFill>
                <a:latin typeface="Calibri" pitchFamily="34" charset="0"/>
              </a:rPr>
              <a:t>разграничења евентуалног умишљаја и свесног нехата</a:t>
            </a:r>
            <a:r>
              <a:rPr lang="sr-Cyrl-CS" dirty="0" smtClean="0">
                <a:latin typeface="Calibri" pitchFamily="34" charset="0"/>
              </a:rPr>
              <a:t>, па се као критеријум који би могао искључити нехат  узима </a:t>
            </a:r>
            <a:r>
              <a:rPr lang="sr-Cyrl-CS" b="1" dirty="0" smtClean="0">
                <a:solidFill>
                  <a:schemeClr val="bg2">
                    <a:lumMod val="50000"/>
                  </a:schemeClr>
                </a:solidFill>
                <a:latin typeface="Calibri" pitchFamily="34" charset="0"/>
              </a:rPr>
              <a:t>груба безобзирност</a:t>
            </a:r>
            <a:r>
              <a:rPr lang="sr-Cyrl-CS" dirty="0" smtClean="0">
                <a:latin typeface="Calibri" pitchFamily="34" charset="0"/>
              </a:rPr>
              <a:t>. </a:t>
            </a:r>
          </a:p>
          <a:p>
            <a:pPr algn="just"/>
            <a:r>
              <a:rPr lang="sr-Cyrl-CS" dirty="0" smtClean="0">
                <a:latin typeface="Calibri" pitchFamily="34" charset="0"/>
              </a:rPr>
              <a:t>Тежи облик дела постоји и у случају угрожавања специфичних облика саобраћаја (железнички, бродски, трамвајски, тролејбуски, аутобуски и саобраћај жичаром).</a:t>
            </a:r>
          </a:p>
          <a:p>
            <a:pPr algn="just"/>
            <a:r>
              <a:rPr lang="sr-Cyrl-CS" dirty="0" smtClean="0">
                <a:latin typeface="Calibri" pitchFamily="34" charset="0"/>
              </a:rPr>
              <a:t>Привилеговани облик к. дела подразумева да је дело учињено из </a:t>
            </a:r>
            <a:r>
              <a:rPr lang="sr-Cyrl-CS" b="1" dirty="0" smtClean="0">
                <a:solidFill>
                  <a:schemeClr val="bg2">
                    <a:lumMod val="50000"/>
                  </a:schemeClr>
                </a:solidFill>
                <a:latin typeface="Calibri" pitchFamily="34" charset="0"/>
              </a:rPr>
              <a:t>нехата</a:t>
            </a:r>
            <a:r>
              <a:rPr lang="sr-Cyrl-CS" dirty="0" smtClean="0">
                <a:latin typeface="Calibri" pitchFamily="34" charset="0"/>
              </a:rPr>
              <a:t>.</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CS" dirty="0" smtClean="0"/>
              <a:t>Кривична дела против правосуђа </a:t>
            </a:r>
            <a:endParaRPr lang="en-US" dirty="0"/>
          </a:p>
        </p:txBody>
      </p:sp>
      <p:sp>
        <p:nvSpPr>
          <p:cNvPr id="3" name="Content Placeholder 2"/>
          <p:cNvSpPr>
            <a:spLocks noGrp="1"/>
          </p:cNvSpPr>
          <p:nvPr>
            <p:ph idx="1"/>
          </p:nvPr>
        </p:nvSpPr>
        <p:spPr/>
        <p:txBody>
          <a:bodyPr>
            <a:normAutofit lnSpcReduction="10000"/>
          </a:bodyPr>
          <a:lstStyle/>
          <a:p>
            <a:pPr algn="just"/>
            <a:r>
              <a:rPr lang="sr-Cyrl-CS" sz="3200" dirty="0" smtClean="0">
                <a:latin typeface="Calibri" pitchFamily="34" charset="0"/>
              </a:rPr>
              <a:t>Овом групом кривичних дела омогућава се неометано </a:t>
            </a:r>
            <a:r>
              <a:rPr lang="sr-Cyrl-CS" sz="3200" dirty="0" smtClean="0">
                <a:solidFill>
                  <a:srgbClr val="C00000"/>
                </a:solidFill>
                <a:latin typeface="Calibri" pitchFamily="34" charset="0"/>
              </a:rPr>
              <a:t>одвијање функција правосудног система</a:t>
            </a:r>
            <a:r>
              <a:rPr lang="sr-Cyrl-CS" sz="3200" dirty="0" smtClean="0">
                <a:latin typeface="Calibri" pitchFamily="34" charset="0"/>
              </a:rPr>
              <a:t>, а пре свега је реч о заштити </a:t>
            </a:r>
            <a:r>
              <a:rPr lang="sr-Cyrl-CS" sz="3200" dirty="0" smtClean="0">
                <a:solidFill>
                  <a:srgbClr val="FF0000"/>
                </a:solidFill>
                <a:latin typeface="Calibri" pitchFamily="34" charset="0"/>
              </a:rPr>
              <a:t>кривичног правосуђа</a:t>
            </a:r>
            <a:r>
              <a:rPr lang="sr-Cyrl-CS" sz="3200" dirty="0" smtClean="0">
                <a:latin typeface="Calibri" pitchFamily="34" charset="0"/>
              </a:rPr>
              <a:t>.</a:t>
            </a:r>
          </a:p>
          <a:p>
            <a:pPr algn="just"/>
            <a:r>
              <a:rPr lang="sr-Cyrl-CS" sz="3200" dirty="0" smtClean="0">
                <a:latin typeface="Calibri" pitchFamily="34" charset="0"/>
              </a:rPr>
              <a:t>Осим тога, овим инкриминацијама треба сузбити понашања која уопштено </a:t>
            </a:r>
            <a:r>
              <a:rPr lang="sr-Cyrl-CS" sz="3200" b="1" dirty="0" smtClean="0">
                <a:solidFill>
                  <a:schemeClr val="tx2">
                    <a:lumMod val="60000"/>
                    <a:lumOff val="40000"/>
                  </a:schemeClr>
                </a:solidFill>
                <a:latin typeface="Calibri" pitchFamily="34" charset="0"/>
              </a:rPr>
              <a:t>ометају процес утврђивања чињеница </a:t>
            </a:r>
            <a:r>
              <a:rPr lang="sr-Cyrl-CS" sz="3200" dirty="0" smtClean="0">
                <a:latin typeface="Calibri" pitchFamily="34" charset="0"/>
              </a:rPr>
              <a:t>у судском и другим поступцима пред државним органима, па и у дисциплинском поступку.</a:t>
            </a:r>
          </a:p>
          <a:p>
            <a:pPr algn="just"/>
            <a:endParaRPr lang="sr-Cyrl-CS" dirty="0" smtClean="0"/>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CS" dirty="0" smtClean="0"/>
              <a:t>Давање лажног исказа (члан 335 КЗ)</a:t>
            </a:r>
            <a:endParaRPr lang="en-US" dirty="0"/>
          </a:p>
        </p:txBody>
      </p:sp>
      <p:sp>
        <p:nvSpPr>
          <p:cNvPr id="3" name="Content Placeholder 2"/>
          <p:cNvSpPr>
            <a:spLocks noGrp="1"/>
          </p:cNvSpPr>
          <p:nvPr>
            <p:ph idx="1"/>
          </p:nvPr>
        </p:nvSpPr>
        <p:spPr/>
        <p:txBody>
          <a:bodyPr>
            <a:normAutofit lnSpcReduction="10000"/>
          </a:bodyPr>
          <a:lstStyle/>
          <a:p>
            <a:pPr marL="609600" indent="-609600" algn="just">
              <a:buNone/>
            </a:pPr>
            <a:r>
              <a:rPr lang="fr-CA" sz="2800" dirty="0" err="1" smtClean="0">
                <a:latin typeface="Calibri" pitchFamily="34" charset="0"/>
              </a:rPr>
              <a:t>Сведок</a:t>
            </a:r>
            <a:r>
              <a:rPr lang="fr-CA" sz="2800" dirty="0" smtClean="0">
                <a:latin typeface="Calibri" pitchFamily="34" charset="0"/>
              </a:rPr>
              <a:t>, </a:t>
            </a:r>
            <a:r>
              <a:rPr lang="fr-CA" sz="2800" dirty="0" err="1" smtClean="0">
                <a:latin typeface="Calibri" pitchFamily="34" charset="0"/>
              </a:rPr>
              <a:t>вештак</a:t>
            </a:r>
            <a:r>
              <a:rPr lang="fr-CA" sz="2800" dirty="0" smtClean="0">
                <a:latin typeface="Calibri" pitchFamily="34" charset="0"/>
              </a:rPr>
              <a:t>, </a:t>
            </a:r>
            <a:r>
              <a:rPr lang="fr-CA" sz="2800" dirty="0" err="1" smtClean="0">
                <a:latin typeface="Calibri" pitchFamily="34" charset="0"/>
              </a:rPr>
              <a:t>преводилац</a:t>
            </a:r>
            <a:r>
              <a:rPr lang="fr-CA" sz="2800" dirty="0" smtClean="0">
                <a:latin typeface="Calibri" pitchFamily="34" charset="0"/>
              </a:rPr>
              <a:t> </a:t>
            </a:r>
            <a:r>
              <a:rPr lang="fr-CA" sz="2800" dirty="0" err="1" smtClean="0">
                <a:latin typeface="Calibri" pitchFamily="34" charset="0"/>
              </a:rPr>
              <a:t>или</a:t>
            </a:r>
            <a:r>
              <a:rPr lang="fr-CA" sz="2800" dirty="0" smtClean="0">
                <a:latin typeface="Calibri" pitchFamily="34" charset="0"/>
              </a:rPr>
              <a:t> </a:t>
            </a:r>
            <a:r>
              <a:rPr lang="fr-CA" sz="2800" dirty="0" err="1" smtClean="0">
                <a:latin typeface="Calibri" pitchFamily="34" charset="0"/>
              </a:rPr>
              <a:t>тумач</a:t>
            </a:r>
            <a:r>
              <a:rPr lang="fr-CA" sz="2800" dirty="0" smtClean="0">
                <a:latin typeface="Calibri" pitchFamily="34" charset="0"/>
              </a:rPr>
              <a:t>, </a:t>
            </a:r>
            <a:r>
              <a:rPr lang="fr-CA" sz="2800" dirty="0" err="1" smtClean="0">
                <a:latin typeface="Calibri" pitchFamily="34" charset="0"/>
              </a:rPr>
              <a:t>који</a:t>
            </a:r>
            <a:r>
              <a:rPr lang="fr-CA" sz="2800" dirty="0" smtClean="0">
                <a:latin typeface="Calibri" pitchFamily="34" charset="0"/>
              </a:rPr>
              <a:t> </a:t>
            </a:r>
            <a:r>
              <a:rPr lang="fr-CA" sz="2800" dirty="0" err="1" smtClean="0">
                <a:latin typeface="Calibri" pitchFamily="34" charset="0"/>
              </a:rPr>
              <a:t>да</a:t>
            </a:r>
            <a:r>
              <a:rPr lang="fr-CA" sz="2800" dirty="0" smtClean="0">
                <a:latin typeface="Calibri" pitchFamily="34" charset="0"/>
              </a:rPr>
              <a:t> </a:t>
            </a:r>
            <a:r>
              <a:rPr lang="fr-CA" sz="2800" dirty="0" err="1" smtClean="0">
                <a:latin typeface="Calibri" pitchFamily="34" charset="0"/>
              </a:rPr>
              <a:t>лажан</a:t>
            </a:r>
            <a:r>
              <a:rPr lang="fr-CA" sz="2800" dirty="0" smtClean="0">
                <a:latin typeface="Calibri" pitchFamily="34" charset="0"/>
              </a:rPr>
              <a:t> </a:t>
            </a:r>
            <a:r>
              <a:rPr lang="fr-CA" sz="2800" dirty="0" err="1" smtClean="0">
                <a:latin typeface="Calibri" pitchFamily="34" charset="0"/>
              </a:rPr>
              <a:t>исказ</a:t>
            </a:r>
            <a:r>
              <a:rPr lang="fr-CA" sz="2800" dirty="0" smtClean="0">
                <a:latin typeface="Calibri" pitchFamily="34" charset="0"/>
              </a:rPr>
              <a:t> </a:t>
            </a:r>
            <a:r>
              <a:rPr lang="fr-CA" sz="2800" dirty="0" err="1" smtClean="0">
                <a:latin typeface="Calibri" pitchFamily="34" charset="0"/>
              </a:rPr>
              <a:t>пред</a:t>
            </a:r>
            <a:r>
              <a:rPr lang="fr-CA" sz="2800" dirty="0" smtClean="0">
                <a:latin typeface="Calibri" pitchFamily="34" charset="0"/>
              </a:rPr>
              <a:t> </a:t>
            </a:r>
            <a:r>
              <a:rPr lang="fr-CA" sz="2800" dirty="0" err="1" smtClean="0">
                <a:latin typeface="Calibri" pitchFamily="34" charset="0"/>
              </a:rPr>
              <a:t>судом</a:t>
            </a:r>
            <a:r>
              <a:rPr lang="fr-CA" sz="2800" dirty="0" smtClean="0">
                <a:latin typeface="Calibri" pitchFamily="34" charset="0"/>
              </a:rPr>
              <a:t>, у</a:t>
            </a:r>
            <a:r>
              <a:rPr lang="sr-Cyrl-CS" sz="2800" dirty="0" smtClean="0">
                <a:latin typeface="Calibri" pitchFamily="34" charset="0"/>
              </a:rPr>
              <a:t> </a:t>
            </a:r>
            <a:r>
              <a:rPr lang="fr-CA" sz="2800" dirty="0" err="1" smtClean="0">
                <a:latin typeface="Calibri" pitchFamily="34" charset="0"/>
              </a:rPr>
              <a:t>дисциплинском</a:t>
            </a:r>
            <a:r>
              <a:rPr lang="fr-CA" sz="2800" dirty="0" smtClean="0">
                <a:latin typeface="Calibri" pitchFamily="34" charset="0"/>
              </a:rPr>
              <a:t>, </a:t>
            </a:r>
            <a:r>
              <a:rPr lang="fr-CA" sz="2800" dirty="0" err="1" smtClean="0">
                <a:latin typeface="Calibri" pitchFamily="34" charset="0"/>
              </a:rPr>
              <a:t>прекршајном</a:t>
            </a:r>
            <a:r>
              <a:rPr lang="fr-CA" sz="2800" dirty="0" smtClean="0">
                <a:latin typeface="Calibri" pitchFamily="34" charset="0"/>
              </a:rPr>
              <a:t> </a:t>
            </a:r>
            <a:r>
              <a:rPr lang="fr-CA" sz="2800" dirty="0" err="1" smtClean="0">
                <a:latin typeface="Calibri" pitchFamily="34" charset="0"/>
              </a:rPr>
              <a:t>или</a:t>
            </a:r>
            <a:r>
              <a:rPr lang="fr-CA" sz="2800" dirty="0" smtClean="0">
                <a:latin typeface="Calibri" pitchFamily="34" charset="0"/>
              </a:rPr>
              <a:t> </a:t>
            </a:r>
            <a:r>
              <a:rPr lang="fr-CA" sz="2800" dirty="0" err="1" smtClean="0">
                <a:latin typeface="Calibri" pitchFamily="34" charset="0"/>
              </a:rPr>
              <a:t>управном</a:t>
            </a:r>
            <a:r>
              <a:rPr lang="fr-CA" sz="2800" dirty="0" smtClean="0">
                <a:latin typeface="Calibri" pitchFamily="34" charset="0"/>
              </a:rPr>
              <a:t> </a:t>
            </a:r>
            <a:r>
              <a:rPr lang="fr-CA" sz="2800" dirty="0" err="1" smtClean="0">
                <a:latin typeface="Calibri" pitchFamily="34" charset="0"/>
              </a:rPr>
              <a:t>поступку</a:t>
            </a:r>
            <a:r>
              <a:rPr lang="fr-CA" sz="2800" dirty="0" smtClean="0">
                <a:latin typeface="Calibri" pitchFamily="34" charset="0"/>
              </a:rPr>
              <a:t> </a:t>
            </a:r>
            <a:r>
              <a:rPr lang="fr-CA" sz="2800" dirty="0" err="1" smtClean="0">
                <a:latin typeface="Calibri" pitchFamily="34" charset="0"/>
              </a:rPr>
              <a:t>или</a:t>
            </a:r>
            <a:r>
              <a:rPr lang="fr-CA" sz="2800" dirty="0" smtClean="0">
                <a:latin typeface="Calibri" pitchFamily="34" charset="0"/>
              </a:rPr>
              <a:t> у </a:t>
            </a:r>
            <a:r>
              <a:rPr lang="fr-CA" sz="2800" dirty="0" err="1" smtClean="0">
                <a:latin typeface="Calibri" pitchFamily="34" charset="0"/>
              </a:rPr>
              <a:t>другом</a:t>
            </a:r>
            <a:r>
              <a:rPr lang="fr-CA" sz="2800" dirty="0" smtClean="0">
                <a:latin typeface="Calibri" pitchFamily="34" charset="0"/>
              </a:rPr>
              <a:t> </a:t>
            </a:r>
            <a:r>
              <a:rPr lang="fr-CA" sz="2800" dirty="0" err="1" smtClean="0">
                <a:latin typeface="Calibri" pitchFamily="34" charset="0"/>
              </a:rPr>
              <a:t>законом</a:t>
            </a:r>
            <a:r>
              <a:rPr lang="fr-CA" sz="2800" dirty="0" smtClean="0">
                <a:latin typeface="Calibri" pitchFamily="34" charset="0"/>
              </a:rPr>
              <a:t> </a:t>
            </a:r>
            <a:r>
              <a:rPr lang="fr-CA" sz="2800" dirty="0" err="1" smtClean="0">
                <a:latin typeface="Calibri" pitchFamily="34" charset="0"/>
              </a:rPr>
              <a:t>прописаном</a:t>
            </a:r>
            <a:r>
              <a:rPr lang="sr-Cyrl-CS" sz="2800" dirty="0" smtClean="0">
                <a:latin typeface="Calibri" pitchFamily="34" charset="0"/>
              </a:rPr>
              <a:t> </a:t>
            </a:r>
            <a:r>
              <a:rPr lang="fr-CA" sz="2800" dirty="0" err="1" smtClean="0">
                <a:latin typeface="Calibri" pitchFamily="34" charset="0"/>
              </a:rPr>
              <a:t>поступку</a:t>
            </a:r>
            <a:r>
              <a:rPr lang="fr-CA" sz="2800" dirty="0" smtClean="0">
                <a:latin typeface="Calibri" pitchFamily="34" charset="0"/>
              </a:rPr>
              <a:t>,</a:t>
            </a:r>
            <a:r>
              <a:rPr lang="sr-Cyrl-CS" sz="2800" dirty="0" smtClean="0">
                <a:latin typeface="Calibri" pitchFamily="34" charset="0"/>
              </a:rPr>
              <a:t> </a:t>
            </a:r>
            <a:r>
              <a:rPr lang="fr-CA" sz="2800" dirty="0" err="1" smtClean="0">
                <a:latin typeface="Calibri" pitchFamily="34" charset="0"/>
              </a:rPr>
              <a:t>казниће</a:t>
            </a:r>
            <a:r>
              <a:rPr lang="fr-CA" sz="2800" dirty="0" smtClean="0">
                <a:latin typeface="Calibri" pitchFamily="34" charset="0"/>
              </a:rPr>
              <a:t> </a:t>
            </a:r>
            <a:r>
              <a:rPr lang="fr-CA" sz="2800" dirty="0" err="1" smtClean="0">
                <a:latin typeface="Calibri" pitchFamily="34" charset="0"/>
              </a:rPr>
              <a:t>се</a:t>
            </a:r>
            <a:r>
              <a:rPr lang="fr-CA" sz="2800" dirty="0" smtClean="0">
                <a:latin typeface="Calibri" pitchFamily="34" charset="0"/>
              </a:rPr>
              <a:t> </a:t>
            </a:r>
            <a:r>
              <a:rPr lang="fr-CA" sz="2800" dirty="0" err="1" smtClean="0">
                <a:latin typeface="Calibri" pitchFamily="34" charset="0"/>
              </a:rPr>
              <a:t>затвором</a:t>
            </a:r>
            <a:r>
              <a:rPr lang="fr-CA" sz="2800" dirty="0" smtClean="0">
                <a:latin typeface="Calibri" pitchFamily="34" charset="0"/>
              </a:rPr>
              <a:t> </a:t>
            </a:r>
            <a:r>
              <a:rPr lang="fr-CA" sz="2800" dirty="0" err="1" smtClean="0">
                <a:latin typeface="Calibri" pitchFamily="34" charset="0"/>
              </a:rPr>
              <a:t>до</a:t>
            </a:r>
            <a:r>
              <a:rPr lang="fr-CA" sz="2800" dirty="0" smtClean="0">
                <a:latin typeface="Calibri" pitchFamily="34" charset="0"/>
              </a:rPr>
              <a:t> </a:t>
            </a:r>
            <a:r>
              <a:rPr lang="fr-CA" sz="2800" dirty="0" err="1" smtClean="0">
                <a:latin typeface="Calibri" pitchFamily="34" charset="0"/>
              </a:rPr>
              <a:t>три</a:t>
            </a:r>
            <a:r>
              <a:rPr lang="fr-CA" sz="2800" dirty="0" smtClean="0">
                <a:latin typeface="Calibri" pitchFamily="34" charset="0"/>
              </a:rPr>
              <a:t> </a:t>
            </a:r>
            <a:r>
              <a:rPr lang="fr-CA" sz="2800" dirty="0" err="1" smtClean="0">
                <a:latin typeface="Calibri" pitchFamily="34" charset="0"/>
              </a:rPr>
              <a:t>године</a:t>
            </a:r>
            <a:r>
              <a:rPr lang="fr-CA" sz="2800" dirty="0" smtClean="0">
                <a:latin typeface="Calibri" pitchFamily="34" charset="0"/>
              </a:rPr>
              <a:t>.</a:t>
            </a:r>
            <a:endParaRPr lang="sr-Cyrl-CS" sz="2800" dirty="0" smtClean="0">
              <a:latin typeface="Calibri" pitchFamily="34" charset="0"/>
            </a:endParaRPr>
          </a:p>
          <a:p>
            <a:pPr marL="609600" indent="-609600" algn="just">
              <a:buNone/>
            </a:pPr>
            <a:r>
              <a:rPr lang="sr-Cyrl-CS" sz="2800" dirty="0" smtClean="0">
                <a:latin typeface="Calibri" pitchFamily="34" charset="0"/>
              </a:rPr>
              <a:t>Истом казном к</a:t>
            </a:r>
            <a:r>
              <a:rPr lang="fr-CA" sz="2800" dirty="0" err="1" smtClean="0">
                <a:latin typeface="Calibri" pitchFamily="34" charset="0"/>
              </a:rPr>
              <a:t>азниће</a:t>
            </a:r>
            <a:r>
              <a:rPr lang="fr-CA" sz="2800" dirty="0" smtClean="0">
                <a:latin typeface="Calibri" pitchFamily="34" charset="0"/>
              </a:rPr>
              <a:t> </a:t>
            </a:r>
            <a:r>
              <a:rPr lang="fr-CA" sz="2800" dirty="0" err="1" smtClean="0">
                <a:latin typeface="Calibri" pitchFamily="34" charset="0"/>
              </a:rPr>
              <a:t>се</a:t>
            </a:r>
            <a:r>
              <a:rPr lang="fr-CA" sz="2800" dirty="0" smtClean="0">
                <a:latin typeface="Calibri" pitchFamily="34" charset="0"/>
              </a:rPr>
              <a:t> и </a:t>
            </a:r>
            <a:r>
              <a:rPr lang="fr-CA" sz="2800" dirty="0" err="1" smtClean="0">
                <a:latin typeface="Calibri" pitchFamily="34" charset="0"/>
              </a:rPr>
              <a:t>странка</a:t>
            </a:r>
            <a:r>
              <a:rPr lang="fr-CA" sz="2800" dirty="0" smtClean="0">
                <a:latin typeface="Calibri" pitchFamily="34" charset="0"/>
              </a:rPr>
              <a:t> </a:t>
            </a:r>
            <a:r>
              <a:rPr lang="fr-CA" sz="2800" dirty="0" err="1" smtClean="0">
                <a:latin typeface="Calibri" pitchFamily="34" charset="0"/>
              </a:rPr>
              <a:t>која</a:t>
            </a:r>
            <a:r>
              <a:rPr lang="fr-CA" sz="2800" dirty="0" smtClean="0">
                <a:latin typeface="Calibri" pitchFamily="34" charset="0"/>
              </a:rPr>
              <a:t> </a:t>
            </a:r>
            <a:r>
              <a:rPr lang="fr-CA" sz="2800" dirty="0" err="1" smtClean="0">
                <a:latin typeface="Calibri" pitchFamily="34" charset="0"/>
              </a:rPr>
              <a:t>приликом</a:t>
            </a:r>
            <a:r>
              <a:rPr lang="fr-CA" sz="2800" dirty="0" smtClean="0">
                <a:latin typeface="Calibri" pitchFamily="34" charset="0"/>
              </a:rPr>
              <a:t> </a:t>
            </a:r>
            <a:r>
              <a:rPr lang="fr-CA" sz="2800" dirty="0" err="1" smtClean="0">
                <a:latin typeface="Calibri" pitchFamily="34" charset="0"/>
              </a:rPr>
              <a:t>извођења</a:t>
            </a:r>
            <a:r>
              <a:rPr lang="fr-CA" sz="2800" dirty="0" smtClean="0">
                <a:latin typeface="Calibri" pitchFamily="34" charset="0"/>
              </a:rPr>
              <a:t> </a:t>
            </a:r>
            <a:r>
              <a:rPr lang="fr-CA" sz="2800" dirty="0" err="1" smtClean="0">
                <a:latin typeface="Calibri" pitchFamily="34" charset="0"/>
              </a:rPr>
              <a:t>доказа</a:t>
            </a:r>
            <a:r>
              <a:rPr lang="sr-Cyrl-CS" sz="2800" dirty="0" smtClean="0">
                <a:latin typeface="Calibri" pitchFamily="34" charset="0"/>
              </a:rPr>
              <a:t> </a:t>
            </a:r>
            <a:r>
              <a:rPr lang="fr-CA" sz="2800" dirty="0" err="1" smtClean="0">
                <a:latin typeface="Calibri" pitchFamily="34" charset="0"/>
              </a:rPr>
              <a:t>саслушањем</a:t>
            </a:r>
            <a:r>
              <a:rPr lang="fr-CA" sz="2800" dirty="0" smtClean="0">
                <a:latin typeface="Calibri" pitchFamily="34" charset="0"/>
              </a:rPr>
              <a:t> </a:t>
            </a:r>
            <a:r>
              <a:rPr lang="fr-CA" sz="2800" dirty="0" err="1" smtClean="0">
                <a:latin typeface="Calibri" pitchFamily="34" charset="0"/>
              </a:rPr>
              <a:t>странака</a:t>
            </a:r>
            <a:r>
              <a:rPr lang="fr-CA" sz="2800" dirty="0" smtClean="0">
                <a:latin typeface="Calibri" pitchFamily="34" charset="0"/>
              </a:rPr>
              <a:t> у </a:t>
            </a:r>
            <a:r>
              <a:rPr lang="fr-CA" sz="2800" dirty="0" err="1" smtClean="0">
                <a:latin typeface="Calibri" pitchFamily="34" charset="0"/>
              </a:rPr>
              <a:t>судском</a:t>
            </a:r>
            <a:r>
              <a:rPr lang="fr-CA" sz="2800" dirty="0" smtClean="0">
                <a:latin typeface="Calibri" pitchFamily="34" charset="0"/>
              </a:rPr>
              <a:t> </a:t>
            </a:r>
            <a:r>
              <a:rPr lang="fr-CA" sz="2800" dirty="0" err="1" smtClean="0">
                <a:latin typeface="Calibri" pitchFamily="34" charset="0"/>
              </a:rPr>
              <a:t>или</a:t>
            </a:r>
            <a:r>
              <a:rPr lang="fr-CA" sz="2800" dirty="0" smtClean="0">
                <a:latin typeface="Calibri" pitchFamily="34" charset="0"/>
              </a:rPr>
              <a:t> </a:t>
            </a:r>
            <a:r>
              <a:rPr lang="fr-CA" sz="2800" dirty="0" err="1" smtClean="0">
                <a:latin typeface="Calibri" pitchFamily="34" charset="0"/>
              </a:rPr>
              <a:t>управном</a:t>
            </a:r>
            <a:r>
              <a:rPr lang="fr-CA" sz="2800" dirty="0" smtClean="0">
                <a:latin typeface="Calibri" pitchFamily="34" charset="0"/>
              </a:rPr>
              <a:t> </a:t>
            </a:r>
            <a:r>
              <a:rPr lang="fr-CA" sz="2800" dirty="0" err="1" smtClean="0">
                <a:latin typeface="Calibri" pitchFamily="34" charset="0"/>
              </a:rPr>
              <a:t>поступку</a:t>
            </a:r>
            <a:r>
              <a:rPr lang="fr-CA" sz="2800" dirty="0" smtClean="0">
                <a:latin typeface="Calibri" pitchFamily="34" charset="0"/>
              </a:rPr>
              <a:t> </a:t>
            </a:r>
            <a:r>
              <a:rPr lang="fr-CA" sz="2800" dirty="0" err="1" smtClean="0">
                <a:latin typeface="Calibri" pitchFamily="34" charset="0"/>
              </a:rPr>
              <a:t>да</a:t>
            </a:r>
            <a:r>
              <a:rPr lang="fr-CA" sz="2800" dirty="0" smtClean="0">
                <a:latin typeface="Calibri" pitchFamily="34" charset="0"/>
              </a:rPr>
              <a:t> </a:t>
            </a:r>
            <a:r>
              <a:rPr lang="fr-CA" sz="2800" dirty="0" err="1" smtClean="0">
                <a:latin typeface="Calibri" pitchFamily="34" charset="0"/>
              </a:rPr>
              <a:t>лажан</a:t>
            </a:r>
            <a:r>
              <a:rPr lang="fr-CA" sz="2800" dirty="0" smtClean="0">
                <a:latin typeface="Calibri" pitchFamily="34" charset="0"/>
              </a:rPr>
              <a:t> </a:t>
            </a:r>
            <a:r>
              <a:rPr lang="fr-CA" sz="2800" dirty="0" err="1" smtClean="0">
                <a:latin typeface="Calibri" pitchFamily="34" charset="0"/>
              </a:rPr>
              <a:t>исказ</a:t>
            </a:r>
            <a:r>
              <a:rPr lang="fr-CA" sz="2800" dirty="0" smtClean="0">
                <a:latin typeface="Calibri" pitchFamily="34" charset="0"/>
              </a:rPr>
              <a:t>, а </a:t>
            </a:r>
            <a:r>
              <a:rPr lang="fr-CA" sz="2800" dirty="0" err="1" smtClean="0">
                <a:latin typeface="Calibri" pitchFamily="34" charset="0"/>
              </a:rPr>
              <a:t>на</a:t>
            </a:r>
            <a:r>
              <a:rPr lang="fr-CA" sz="2800" dirty="0" smtClean="0">
                <a:latin typeface="Calibri" pitchFamily="34" charset="0"/>
              </a:rPr>
              <a:t> </a:t>
            </a:r>
            <a:r>
              <a:rPr lang="fr-CA" sz="2800" dirty="0" err="1" smtClean="0">
                <a:latin typeface="Calibri" pitchFamily="34" charset="0"/>
              </a:rPr>
              <a:t>овом</a:t>
            </a:r>
            <a:r>
              <a:rPr lang="sr-Cyrl-CS" sz="2800" dirty="0" smtClean="0">
                <a:latin typeface="Calibri" pitchFamily="34" charset="0"/>
              </a:rPr>
              <a:t> </a:t>
            </a:r>
            <a:r>
              <a:rPr lang="fr-CA" sz="2800" dirty="0" err="1" smtClean="0">
                <a:latin typeface="Calibri" pitchFamily="34" charset="0"/>
              </a:rPr>
              <a:t>исказу</a:t>
            </a:r>
            <a:r>
              <a:rPr lang="fr-CA" sz="2800" dirty="0" smtClean="0">
                <a:latin typeface="Calibri" pitchFamily="34" charset="0"/>
              </a:rPr>
              <a:t> </a:t>
            </a:r>
            <a:r>
              <a:rPr lang="fr-CA" sz="2800" dirty="0" err="1" smtClean="0">
                <a:latin typeface="Calibri" pitchFamily="34" charset="0"/>
              </a:rPr>
              <a:t>буде</a:t>
            </a:r>
            <a:r>
              <a:rPr lang="fr-CA" sz="2800" dirty="0" smtClean="0">
                <a:latin typeface="Calibri" pitchFamily="34" charset="0"/>
              </a:rPr>
              <a:t> </a:t>
            </a:r>
            <a:r>
              <a:rPr lang="fr-CA" sz="2800" dirty="0" err="1" smtClean="0">
                <a:latin typeface="Calibri" pitchFamily="34" charset="0"/>
              </a:rPr>
              <a:t>заснована</a:t>
            </a:r>
            <a:r>
              <a:rPr lang="fr-CA" sz="2800" dirty="0" smtClean="0">
                <a:latin typeface="Calibri" pitchFamily="34" charset="0"/>
              </a:rPr>
              <a:t> </a:t>
            </a:r>
            <a:r>
              <a:rPr lang="fr-CA" sz="2800" dirty="0" err="1" smtClean="0">
                <a:latin typeface="Calibri" pitchFamily="34" charset="0"/>
              </a:rPr>
              <a:t>одлука</a:t>
            </a:r>
            <a:r>
              <a:rPr lang="fr-CA" sz="2800" dirty="0" smtClean="0">
                <a:latin typeface="Calibri" pitchFamily="34" charset="0"/>
              </a:rPr>
              <a:t> </a:t>
            </a:r>
            <a:r>
              <a:rPr lang="fr-CA" sz="2800" dirty="0" err="1" smtClean="0">
                <a:latin typeface="Calibri" pitchFamily="34" charset="0"/>
              </a:rPr>
              <a:t>донесена</a:t>
            </a:r>
            <a:r>
              <a:rPr lang="fr-CA" sz="2800" dirty="0" smtClean="0">
                <a:latin typeface="Calibri" pitchFamily="34" charset="0"/>
              </a:rPr>
              <a:t> у </a:t>
            </a:r>
            <a:r>
              <a:rPr lang="fr-CA" sz="2800" dirty="0" err="1" smtClean="0">
                <a:latin typeface="Calibri" pitchFamily="34" charset="0"/>
              </a:rPr>
              <a:t>том</a:t>
            </a:r>
            <a:r>
              <a:rPr lang="fr-CA" sz="2800" dirty="0" smtClean="0">
                <a:latin typeface="Calibri" pitchFamily="34" charset="0"/>
              </a:rPr>
              <a:t> </a:t>
            </a:r>
            <a:r>
              <a:rPr lang="fr-CA" sz="2800" dirty="0" err="1" smtClean="0">
                <a:latin typeface="Calibri" pitchFamily="34" charset="0"/>
              </a:rPr>
              <a:t>поступку</a:t>
            </a:r>
            <a:r>
              <a:rPr lang="fr-CA" sz="2800" dirty="0" smtClean="0">
                <a:latin typeface="Calibri" pitchFamily="34" charset="0"/>
              </a:rPr>
              <a:t>.</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609600" indent="-609600" algn="just">
              <a:buNone/>
            </a:pPr>
            <a:r>
              <a:rPr lang="fr-CA" sz="2800" dirty="0" err="1" smtClean="0">
                <a:latin typeface="Calibri" pitchFamily="34" charset="0"/>
              </a:rPr>
              <a:t>Ако</a:t>
            </a:r>
            <a:r>
              <a:rPr lang="fr-CA" sz="2800" dirty="0" smtClean="0">
                <a:latin typeface="Calibri" pitchFamily="34" charset="0"/>
              </a:rPr>
              <a:t> </a:t>
            </a:r>
            <a:r>
              <a:rPr lang="fr-CA" sz="2800" dirty="0" err="1" smtClean="0">
                <a:latin typeface="Calibri" pitchFamily="34" charset="0"/>
              </a:rPr>
              <a:t>је</a:t>
            </a:r>
            <a:r>
              <a:rPr lang="fr-CA" sz="2800" dirty="0" smtClean="0">
                <a:latin typeface="Calibri" pitchFamily="34" charset="0"/>
              </a:rPr>
              <a:t> </a:t>
            </a:r>
            <a:r>
              <a:rPr lang="fr-CA" sz="2800" dirty="0" err="1" smtClean="0">
                <a:latin typeface="Calibri" pitchFamily="34" charset="0"/>
              </a:rPr>
              <a:t>лажан</a:t>
            </a:r>
            <a:r>
              <a:rPr lang="fr-CA" sz="2800" dirty="0" smtClean="0">
                <a:latin typeface="Calibri" pitchFamily="34" charset="0"/>
              </a:rPr>
              <a:t> </a:t>
            </a:r>
            <a:r>
              <a:rPr lang="fr-CA" sz="2800" dirty="0" err="1" smtClean="0">
                <a:latin typeface="Calibri" pitchFamily="34" charset="0"/>
              </a:rPr>
              <a:t>исказ</a:t>
            </a:r>
            <a:r>
              <a:rPr lang="fr-CA" sz="2800" dirty="0" smtClean="0">
                <a:latin typeface="Calibri" pitchFamily="34" charset="0"/>
              </a:rPr>
              <a:t> </a:t>
            </a:r>
            <a:r>
              <a:rPr lang="fr-CA" sz="2800" dirty="0" err="1" smtClean="0">
                <a:latin typeface="Calibri" pitchFamily="34" charset="0"/>
              </a:rPr>
              <a:t>дат</a:t>
            </a:r>
            <a:r>
              <a:rPr lang="fr-CA" sz="2800" dirty="0" smtClean="0">
                <a:latin typeface="Calibri" pitchFamily="34" charset="0"/>
              </a:rPr>
              <a:t> у </a:t>
            </a:r>
            <a:r>
              <a:rPr lang="fr-CA" sz="2800" dirty="0" err="1" smtClean="0">
                <a:latin typeface="Calibri" pitchFamily="34" charset="0"/>
              </a:rPr>
              <a:t>кривичном</a:t>
            </a:r>
            <a:r>
              <a:rPr lang="fr-CA" sz="2800" dirty="0" smtClean="0">
                <a:latin typeface="Calibri" pitchFamily="34" charset="0"/>
              </a:rPr>
              <a:t> </a:t>
            </a:r>
            <a:r>
              <a:rPr lang="fr-CA" sz="2800" dirty="0" err="1" smtClean="0">
                <a:latin typeface="Calibri" pitchFamily="34" charset="0"/>
              </a:rPr>
              <a:t>поступку</a:t>
            </a:r>
            <a:r>
              <a:rPr lang="fr-CA" sz="2800" dirty="0" smtClean="0">
                <a:latin typeface="Calibri" pitchFamily="34" charset="0"/>
              </a:rPr>
              <a:t>,</a:t>
            </a:r>
            <a:r>
              <a:rPr lang="sr-Cyrl-CS" sz="2800" dirty="0" smtClean="0">
                <a:latin typeface="Calibri" pitchFamily="34" charset="0"/>
              </a:rPr>
              <a:t> </a:t>
            </a:r>
            <a:r>
              <a:rPr lang="fr-CA" sz="2800" dirty="0" err="1" smtClean="0">
                <a:latin typeface="Calibri" pitchFamily="34" charset="0"/>
              </a:rPr>
              <a:t>учинилац</a:t>
            </a:r>
            <a:r>
              <a:rPr lang="fr-CA" sz="2800" dirty="0" smtClean="0">
                <a:latin typeface="Calibri" pitchFamily="34" charset="0"/>
              </a:rPr>
              <a:t> </a:t>
            </a:r>
            <a:r>
              <a:rPr lang="fr-CA" sz="2800" dirty="0" err="1" smtClean="0">
                <a:latin typeface="Calibri" pitchFamily="34" charset="0"/>
              </a:rPr>
              <a:t>ће</a:t>
            </a:r>
            <a:r>
              <a:rPr lang="fr-CA" sz="2800" dirty="0" smtClean="0">
                <a:latin typeface="Calibri" pitchFamily="34" charset="0"/>
              </a:rPr>
              <a:t> </a:t>
            </a:r>
            <a:r>
              <a:rPr lang="fr-CA" sz="2800" dirty="0" err="1" smtClean="0">
                <a:latin typeface="Calibri" pitchFamily="34" charset="0"/>
              </a:rPr>
              <a:t>се</a:t>
            </a:r>
            <a:r>
              <a:rPr lang="fr-CA" sz="2800" dirty="0" smtClean="0">
                <a:latin typeface="Calibri" pitchFamily="34" charset="0"/>
              </a:rPr>
              <a:t> </a:t>
            </a:r>
            <a:r>
              <a:rPr lang="fr-CA" sz="2800" dirty="0" err="1" smtClean="0">
                <a:latin typeface="Calibri" pitchFamily="34" charset="0"/>
              </a:rPr>
              <a:t>казнити</a:t>
            </a:r>
            <a:r>
              <a:rPr lang="fr-CA" sz="2800" dirty="0" smtClean="0">
                <a:latin typeface="Calibri" pitchFamily="34" charset="0"/>
              </a:rPr>
              <a:t> </a:t>
            </a:r>
            <a:r>
              <a:rPr lang="fr-CA" sz="2800" dirty="0" err="1" smtClean="0">
                <a:latin typeface="Calibri" pitchFamily="34" charset="0"/>
              </a:rPr>
              <a:t>затвором</a:t>
            </a:r>
            <a:r>
              <a:rPr lang="fr-CA" sz="2800" dirty="0" smtClean="0">
                <a:latin typeface="Calibri" pitchFamily="34" charset="0"/>
              </a:rPr>
              <a:t> </a:t>
            </a:r>
            <a:r>
              <a:rPr lang="fr-CA" sz="2800" dirty="0" err="1" smtClean="0">
                <a:latin typeface="Calibri" pitchFamily="34" charset="0"/>
              </a:rPr>
              <a:t>од</a:t>
            </a:r>
            <a:r>
              <a:rPr lang="fr-CA" sz="2800" dirty="0" smtClean="0">
                <a:latin typeface="Calibri" pitchFamily="34" charset="0"/>
              </a:rPr>
              <a:t> </a:t>
            </a:r>
            <a:r>
              <a:rPr lang="fr-CA" sz="2800" dirty="0" err="1" smtClean="0">
                <a:latin typeface="Calibri" pitchFamily="34" charset="0"/>
              </a:rPr>
              <a:t>три</a:t>
            </a:r>
            <a:r>
              <a:rPr lang="fr-CA" sz="2800" dirty="0" smtClean="0">
                <a:latin typeface="Calibri" pitchFamily="34" charset="0"/>
              </a:rPr>
              <a:t> </a:t>
            </a:r>
            <a:r>
              <a:rPr lang="fr-CA" sz="2800" dirty="0" err="1" smtClean="0">
                <a:latin typeface="Calibri" pitchFamily="34" charset="0"/>
              </a:rPr>
              <a:t>месеца</a:t>
            </a:r>
            <a:r>
              <a:rPr lang="fr-CA" sz="2800" dirty="0" smtClean="0">
                <a:latin typeface="Calibri" pitchFamily="34" charset="0"/>
              </a:rPr>
              <a:t> </a:t>
            </a:r>
            <a:r>
              <a:rPr lang="fr-CA" sz="2800" dirty="0" err="1" smtClean="0">
                <a:latin typeface="Calibri" pitchFamily="34" charset="0"/>
              </a:rPr>
              <a:t>до</a:t>
            </a:r>
            <a:r>
              <a:rPr lang="fr-CA" sz="2800" dirty="0" smtClean="0">
                <a:latin typeface="Calibri" pitchFamily="34" charset="0"/>
              </a:rPr>
              <a:t> </a:t>
            </a:r>
            <a:r>
              <a:rPr lang="fr-CA" sz="2800" dirty="0" err="1" smtClean="0">
                <a:latin typeface="Calibri" pitchFamily="34" charset="0"/>
              </a:rPr>
              <a:t>пет</a:t>
            </a:r>
            <a:r>
              <a:rPr lang="fr-CA" sz="2800" dirty="0" smtClean="0">
                <a:latin typeface="Calibri" pitchFamily="34" charset="0"/>
              </a:rPr>
              <a:t> </a:t>
            </a:r>
            <a:r>
              <a:rPr lang="fr-CA" sz="2800" dirty="0" err="1" smtClean="0">
                <a:latin typeface="Calibri" pitchFamily="34" charset="0"/>
              </a:rPr>
              <a:t>година</a:t>
            </a:r>
            <a:r>
              <a:rPr lang="fr-CA" sz="2800" dirty="0" smtClean="0">
                <a:latin typeface="Calibri" pitchFamily="34" charset="0"/>
              </a:rPr>
              <a:t>.</a:t>
            </a:r>
          </a:p>
          <a:p>
            <a:pPr marL="609600" indent="-609600" algn="just">
              <a:buNone/>
            </a:pPr>
            <a:r>
              <a:rPr lang="fr-CA" sz="2800" dirty="0" err="1" smtClean="0">
                <a:latin typeface="Calibri" pitchFamily="34" charset="0"/>
              </a:rPr>
              <a:t>Ако</a:t>
            </a:r>
            <a:r>
              <a:rPr lang="fr-CA" sz="2800" dirty="0" smtClean="0">
                <a:latin typeface="Calibri" pitchFamily="34" charset="0"/>
              </a:rPr>
              <a:t> </a:t>
            </a:r>
            <a:r>
              <a:rPr lang="fr-CA" sz="2800" dirty="0" err="1" smtClean="0">
                <a:latin typeface="Calibri" pitchFamily="34" charset="0"/>
              </a:rPr>
              <a:t>су</a:t>
            </a:r>
            <a:r>
              <a:rPr lang="fr-CA" sz="2800" dirty="0" smtClean="0">
                <a:latin typeface="Calibri" pitchFamily="34" charset="0"/>
              </a:rPr>
              <a:t> </a:t>
            </a:r>
            <a:r>
              <a:rPr lang="fr-CA" sz="2800" dirty="0" err="1" smtClean="0">
                <a:latin typeface="Calibri" pitchFamily="34" charset="0"/>
              </a:rPr>
              <a:t>услед</a:t>
            </a:r>
            <a:r>
              <a:rPr lang="fr-CA" sz="2800" dirty="0" smtClean="0">
                <a:latin typeface="Calibri" pitchFamily="34" charset="0"/>
              </a:rPr>
              <a:t> </a:t>
            </a:r>
            <a:r>
              <a:rPr lang="fr-CA" sz="2800" dirty="0" err="1" smtClean="0">
                <a:latin typeface="Calibri" pitchFamily="34" charset="0"/>
              </a:rPr>
              <a:t>дела</a:t>
            </a:r>
            <a:r>
              <a:rPr lang="fr-CA" sz="2800" dirty="0" smtClean="0">
                <a:latin typeface="Calibri" pitchFamily="34" charset="0"/>
              </a:rPr>
              <a:t> </a:t>
            </a:r>
            <a:r>
              <a:rPr lang="fr-CA" sz="2800" dirty="0" err="1" smtClean="0">
                <a:latin typeface="Calibri" pitchFamily="34" charset="0"/>
              </a:rPr>
              <a:t>наступиле</a:t>
            </a:r>
            <a:r>
              <a:rPr lang="fr-CA" sz="2800" dirty="0" smtClean="0">
                <a:latin typeface="Calibri" pitchFamily="34" charset="0"/>
              </a:rPr>
              <a:t> </a:t>
            </a:r>
            <a:r>
              <a:rPr lang="fr-CA" sz="2800" dirty="0" err="1" smtClean="0">
                <a:latin typeface="Calibri" pitchFamily="34" charset="0"/>
              </a:rPr>
              <a:t>нарочито</a:t>
            </a:r>
            <a:r>
              <a:rPr lang="fr-CA" sz="2800" dirty="0" smtClean="0">
                <a:latin typeface="Calibri" pitchFamily="34" charset="0"/>
              </a:rPr>
              <a:t> </a:t>
            </a:r>
            <a:r>
              <a:rPr lang="fr-CA" sz="2800" dirty="0" err="1" smtClean="0">
                <a:latin typeface="Calibri" pitchFamily="34" charset="0"/>
              </a:rPr>
              <a:t>тешке</a:t>
            </a:r>
            <a:r>
              <a:rPr lang="fr-CA" sz="2800" dirty="0" smtClean="0">
                <a:latin typeface="Calibri" pitchFamily="34" charset="0"/>
              </a:rPr>
              <a:t> </a:t>
            </a:r>
            <a:r>
              <a:rPr lang="fr-CA" sz="2800" dirty="0" err="1" smtClean="0">
                <a:latin typeface="Calibri" pitchFamily="34" charset="0"/>
              </a:rPr>
              <a:t>последице</a:t>
            </a:r>
            <a:r>
              <a:rPr lang="fr-CA" sz="2800" dirty="0" smtClean="0">
                <a:latin typeface="Calibri" pitchFamily="34" charset="0"/>
              </a:rPr>
              <a:t> </a:t>
            </a:r>
            <a:r>
              <a:rPr lang="fr-CA" sz="2800" dirty="0" err="1" smtClean="0">
                <a:latin typeface="Calibri" pitchFamily="34" charset="0"/>
              </a:rPr>
              <a:t>за</a:t>
            </a:r>
            <a:r>
              <a:rPr lang="sr-Cyrl-CS" sz="2800" dirty="0" smtClean="0">
                <a:latin typeface="Calibri" pitchFamily="34" charset="0"/>
              </a:rPr>
              <a:t> </a:t>
            </a:r>
            <a:r>
              <a:rPr lang="fr-CA" sz="2800" dirty="0" err="1" smtClean="0">
                <a:latin typeface="Calibri" pitchFamily="34" charset="0"/>
              </a:rPr>
              <a:t>окривљеног</a:t>
            </a:r>
            <a:r>
              <a:rPr lang="fr-CA" sz="2800" dirty="0" smtClean="0">
                <a:latin typeface="Calibri" pitchFamily="34" charset="0"/>
              </a:rPr>
              <a:t>,</a:t>
            </a:r>
            <a:r>
              <a:rPr lang="sr-Cyrl-CS" sz="2800" dirty="0" smtClean="0">
                <a:latin typeface="Calibri" pitchFamily="34" charset="0"/>
              </a:rPr>
              <a:t> </a:t>
            </a:r>
            <a:r>
              <a:rPr lang="fr-CA" sz="2800" dirty="0" err="1" smtClean="0">
                <a:latin typeface="Calibri" pitchFamily="34" charset="0"/>
              </a:rPr>
              <a:t>учинилац</a:t>
            </a:r>
            <a:r>
              <a:rPr lang="fr-CA" sz="2800" dirty="0" smtClean="0">
                <a:latin typeface="Calibri" pitchFamily="34" charset="0"/>
              </a:rPr>
              <a:t> </a:t>
            </a:r>
            <a:r>
              <a:rPr lang="fr-CA" sz="2800" dirty="0" err="1" smtClean="0">
                <a:latin typeface="Calibri" pitchFamily="34" charset="0"/>
              </a:rPr>
              <a:t>ће</a:t>
            </a:r>
            <a:r>
              <a:rPr lang="fr-CA" sz="2800" dirty="0" smtClean="0">
                <a:latin typeface="Calibri" pitchFamily="34" charset="0"/>
              </a:rPr>
              <a:t> </a:t>
            </a:r>
            <a:r>
              <a:rPr lang="fr-CA" sz="2800" dirty="0" err="1" smtClean="0">
                <a:latin typeface="Calibri" pitchFamily="34" charset="0"/>
              </a:rPr>
              <a:t>се</a:t>
            </a:r>
            <a:r>
              <a:rPr lang="fr-CA" sz="2800" dirty="0" smtClean="0">
                <a:latin typeface="Calibri" pitchFamily="34" charset="0"/>
              </a:rPr>
              <a:t> </a:t>
            </a:r>
            <a:r>
              <a:rPr lang="fr-CA" sz="2800" dirty="0" err="1" smtClean="0">
                <a:latin typeface="Calibri" pitchFamily="34" charset="0"/>
              </a:rPr>
              <a:t>казнити</a:t>
            </a:r>
            <a:r>
              <a:rPr lang="fr-CA" sz="2800" dirty="0" smtClean="0">
                <a:latin typeface="Calibri" pitchFamily="34" charset="0"/>
              </a:rPr>
              <a:t> </a:t>
            </a:r>
            <a:r>
              <a:rPr lang="fr-CA" sz="2800" dirty="0" err="1" smtClean="0">
                <a:latin typeface="Calibri" pitchFamily="34" charset="0"/>
              </a:rPr>
              <a:t>затвором</a:t>
            </a:r>
            <a:r>
              <a:rPr lang="fr-CA" sz="2800" dirty="0" smtClean="0">
                <a:latin typeface="Calibri" pitchFamily="34" charset="0"/>
              </a:rPr>
              <a:t> </a:t>
            </a:r>
            <a:r>
              <a:rPr lang="fr-CA" sz="2800" dirty="0" err="1" smtClean="0">
                <a:latin typeface="Calibri" pitchFamily="34" charset="0"/>
              </a:rPr>
              <a:t>од</a:t>
            </a:r>
            <a:r>
              <a:rPr lang="fr-CA" sz="2800" dirty="0" smtClean="0">
                <a:latin typeface="Calibri" pitchFamily="34" charset="0"/>
              </a:rPr>
              <a:t> </a:t>
            </a:r>
            <a:r>
              <a:rPr lang="fr-CA" sz="2800" dirty="0" err="1" smtClean="0">
                <a:latin typeface="Calibri" pitchFamily="34" charset="0"/>
              </a:rPr>
              <a:t>једне</a:t>
            </a:r>
            <a:r>
              <a:rPr lang="fr-CA" sz="2800" dirty="0" smtClean="0">
                <a:latin typeface="Calibri" pitchFamily="34" charset="0"/>
              </a:rPr>
              <a:t> </a:t>
            </a:r>
            <a:r>
              <a:rPr lang="fr-CA" sz="2800" dirty="0" err="1" smtClean="0">
                <a:latin typeface="Calibri" pitchFamily="34" charset="0"/>
              </a:rPr>
              <a:t>до</a:t>
            </a:r>
            <a:r>
              <a:rPr lang="fr-CA" sz="2800" dirty="0" smtClean="0">
                <a:latin typeface="Calibri" pitchFamily="34" charset="0"/>
              </a:rPr>
              <a:t> </a:t>
            </a:r>
            <a:r>
              <a:rPr lang="fr-CA" sz="2800" dirty="0" err="1" smtClean="0">
                <a:latin typeface="Calibri" pitchFamily="34" charset="0"/>
              </a:rPr>
              <a:t>осам</a:t>
            </a:r>
            <a:r>
              <a:rPr lang="fr-CA" sz="2800" dirty="0" smtClean="0">
                <a:latin typeface="Calibri" pitchFamily="34" charset="0"/>
              </a:rPr>
              <a:t> </a:t>
            </a:r>
            <a:r>
              <a:rPr lang="fr-CA" sz="2800" dirty="0" err="1" smtClean="0">
                <a:latin typeface="Calibri" pitchFamily="34" charset="0"/>
              </a:rPr>
              <a:t>година</a:t>
            </a:r>
            <a:r>
              <a:rPr lang="fr-CA" sz="2800" dirty="0" smtClean="0">
                <a:latin typeface="Calibri" pitchFamily="34" charset="0"/>
              </a:rPr>
              <a:t>.</a:t>
            </a:r>
          </a:p>
          <a:p>
            <a:pPr marL="609600" indent="-609600" algn="just">
              <a:buNone/>
            </a:pPr>
            <a:r>
              <a:rPr lang="fr-CA" sz="2800" dirty="0" err="1" smtClean="0">
                <a:latin typeface="Calibri" pitchFamily="34" charset="0"/>
              </a:rPr>
              <a:t>Учинилац</a:t>
            </a:r>
            <a:r>
              <a:rPr lang="fr-CA" sz="2800" dirty="0" smtClean="0">
                <a:latin typeface="Calibri" pitchFamily="34" charset="0"/>
              </a:rPr>
              <a:t> </a:t>
            </a:r>
            <a:r>
              <a:rPr lang="fr-CA" sz="2800" dirty="0" err="1" smtClean="0">
                <a:latin typeface="Calibri" pitchFamily="34" charset="0"/>
              </a:rPr>
              <a:t>који</a:t>
            </a:r>
            <a:r>
              <a:rPr lang="fr-CA" sz="2800" dirty="0" smtClean="0">
                <a:latin typeface="Calibri" pitchFamily="34" charset="0"/>
              </a:rPr>
              <a:t> </a:t>
            </a:r>
            <a:r>
              <a:rPr lang="fr-CA" sz="2800" dirty="0" err="1" smtClean="0">
                <a:latin typeface="Calibri" pitchFamily="34" charset="0"/>
              </a:rPr>
              <a:t>добровољно</a:t>
            </a:r>
            <a:r>
              <a:rPr lang="fr-CA" sz="2800" dirty="0" smtClean="0">
                <a:latin typeface="Calibri" pitchFamily="34" charset="0"/>
              </a:rPr>
              <a:t> </a:t>
            </a:r>
            <a:r>
              <a:rPr lang="fr-CA" sz="2800" dirty="0" err="1" smtClean="0">
                <a:latin typeface="Calibri" pitchFamily="34" charset="0"/>
              </a:rPr>
              <a:t>опозове</a:t>
            </a:r>
            <a:r>
              <a:rPr lang="fr-CA" sz="2800" dirty="0" smtClean="0">
                <a:latin typeface="Calibri" pitchFamily="34" charset="0"/>
              </a:rPr>
              <a:t> </a:t>
            </a:r>
            <a:r>
              <a:rPr lang="fr-CA" sz="2800" dirty="0" err="1" smtClean="0">
                <a:latin typeface="Calibri" pitchFamily="34" charset="0"/>
              </a:rPr>
              <a:t>лажан</a:t>
            </a:r>
            <a:r>
              <a:rPr lang="fr-CA" sz="2800" dirty="0" smtClean="0">
                <a:latin typeface="Calibri" pitchFamily="34" charset="0"/>
              </a:rPr>
              <a:t> </a:t>
            </a:r>
            <a:r>
              <a:rPr lang="fr-CA" sz="2800" dirty="0" err="1" smtClean="0">
                <a:latin typeface="Calibri" pitchFamily="34" charset="0"/>
              </a:rPr>
              <a:t>исказ</a:t>
            </a:r>
            <a:r>
              <a:rPr lang="fr-CA" sz="2800" dirty="0" smtClean="0">
                <a:latin typeface="Calibri" pitchFamily="34" charset="0"/>
              </a:rPr>
              <a:t> </a:t>
            </a:r>
            <a:r>
              <a:rPr lang="fr-CA" sz="2800" dirty="0" err="1" smtClean="0">
                <a:latin typeface="Calibri" pitchFamily="34" charset="0"/>
              </a:rPr>
              <a:t>пре</a:t>
            </a:r>
            <a:r>
              <a:rPr lang="fr-CA" sz="2800" dirty="0" smtClean="0">
                <a:latin typeface="Calibri" pitchFamily="34" charset="0"/>
              </a:rPr>
              <a:t> </a:t>
            </a:r>
            <a:r>
              <a:rPr lang="fr-CA" sz="2800" dirty="0" err="1" smtClean="0">
                <a:latin typeface="Calibri" pitchFamily="34" charset="0"/>
              </a:rPr>
              <a:t>него</a:t>
            </a:r>
            <a:r>
              <a:rPr lang="fr-CA" sz="2800" dirty="0" smtClean="0">
                <a:latin typeface="Calibri" pitchFamily="34" charset="0"/>
              </a:rPr>
              <a:t> </a:t>
            </a:r>
            <a:r>
              <a:rPr lang="fr-CA" sz="2800" dirty="0" err="1" smtClean="0">
                <a:latin typeface="Calibri" pitchFamily="34" charset="0"/>
              </a:rPr>
              <a:t>што</a:t>
            </a:r>
            <a:r>
              <a:rPr lang="fr-CA" sz="2800" dirty="0" smtClean="0">
                <a:latin typeface="Calibri" pitchFamily="34" charset="0"/>
              </a:rPr>
              <a:t> </a:t>
            </a:r>
            <a:r>
              <a:rPr lang="fr-CA" sz="2800" dirty="0" err="1" smtClean="0">
                <a:latin typeface="Calibri" pitchFamily="34" charset="0"/>
              </a:rPr>
              <a:t>се</a:t>
            </a:r>
            <a:r>
              <a:rPr lang="fr-CA" sz="2800" dirty="0" smtClean="0">
                <a:latin typeface="Calibri" pitchFamily="34" charset="0"/>
              </a:rPr>
              <a:t> </a:t>
            </a:r>
            <a:r>
              <a:rPr lang="fr-CA" sz="2800" dirty="0" err="1" smtClean="0">
                <a:latin typeface="Calibri" pitchFamily="34" charset="0"/>
              </a:rPr>
              <a:t>донесе</a:t>
            </a:r>
            <a:r>
              <a:rPr lang="fr-CA" sz="2800" dirty="0" smtClean="0">
                <a:latin typeface="Calibri" pitchFamily="34" charset="0"/>
              </a:rPr>
              <a:t> </a:t>
            </a:r>
            <a:r>
              <a:rPr lang="fr-CA" sz="2800" dirty="0" err="1" smtClean="0">
                <a:latin typeface="Calibri" pitchFamily="34" charset="0"/>
              </a:rPr>
              <a:t>коначна</a:t>
            </a:r>
            <a:r>
              <a:rPr lang="sr-Cyrl-CS" sz="2800" dirty="0" smtClean="0">
                <a:latin typeface="Calibri" pitchFamily="34" charset="0"/>
              </a:rPr>
              <a:t> </a:t>
            </a:r>
            <a:r>
              <a:rPr lang="fr-CA" sz="2800" dirty="0" err="1" smtClean="0">
                <a:latin typeface="Calibri" pitchFamily="34" charset="0"/>
              </a:rPr>
              <a:t>одлука</a:t>
            </a:r>
            <a:r>
              <a:rPr lang="fr-CA" sz="2800" dirty="0" smtClean="0">
                <a:latin typeface="Calibri" pitchFamily="34" charset="0"/>
              </a:rPr>
              <a:t>, </a:t>
            </a:r>
            <a:r>
              <a:rPr lang="fr-CA" sz="2800" dirty="0" err="1" smtClean="0">
                <a:latin typeface="Calibri" pitchFamily="34" charset="0"/>
              </a:rPr>
              <a:t>може</a:t>
            </a:r>
            <a:r>
              <a:rPr lang="fr-CA" sz="2800" dirty="0" smtClean="0">
                <a:latin typeface="Calibri" pitchFamily="34" charset="0"/>
              </a:rPr>
              <a:t> </a:t>
            </a:r>
            <a:r>
              <a:rPr lang="fr-CA" sz="2800" dirty="0" err="1" smtClean="0">
                <a:latin typeface="Calibri" pitchFamily="34" charset="0"/>
              </a:rPr>
              <a:t>се</a:t>
            </a:r>
            <a:r>
              <a:rPr lang="fr-CA" sz="2800" dirty="0" smtClean="0">
                <a:latin typeface="Calibri" pitchFamily="34" charset="0"/>
              </a:rPr>
              <a:t> </a:t>
            </a:r>
            <a:r>
              <a:rPr lang="fr-CA" sz="2800" dirty="0" err="1" smtClean="0">
                <a:latin typeface="Calibri" pitchFamily="34" charset="0"/>
              </a:rPr>
              <a:t>ослободити</a:t>
            </a:r>
            <a:r>
              <a:rPr lang="fr-CA" sz="2800" dirty="0" smtClean="0">
                <a:latin typeface="Calibri" pitchFamily="34" charset="0"/>
              </a:rPr>
              <a:t> </a:t>
            </a:r>
            <a:r>
              <a:rPr lang="fr-CA" sz="2800" dirty="0" err="1" smtClean="0">
                <a:latin typeface="Calibri" pitchFamily="34" charset="0"/>
              </a:rPr>
              <a:t>од</a:t>
            </a:r>
            <a:r>
              <a:rPr lang="fr-CA" sz="2800" dirty="0" smtClean="0">
                <a:latin typeface="Calibri" pitchFamily="34" charset="0"/>
              </a:rPr>
              <a:t> </a:t>
            </a:r>
            <a:r>
              <a:rPr lang="fr-CA" sz="2800" dirty="0" err="1" smtClean="0">
                <a:latin typeface="Calibri" pitchFamily="34" charset="0"/>
              </a:rPr>
              <a:t>казне</a:t>
            </a:r>
            <a:r>
              <a:rPr lang="sr-Cyrl-CS" sz="2800" dirty="0" smtClean="0">
                <a:latin typeface="Calibri" pitchFamily="34" charset="0"/>
              </a:rPr>
              <a:t>.</a:t>
            </a:r>
            <a:endParaRPr lang="fr-CA" sz="2800" dirty="0" smtClean="0">
              <a:latin typeface="Calibri" pitchFamily="34" charset="0"/>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180</TotalTime>
  <Words>1354</Words>
  <Application>Microsoft Office PowerPoint</Application>
  <PresentationFormat>On-screen Show (4:3)</PresentationFormat>
  <Paragraphs>70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ОСНОВИ КРИВИЧНОГ ПРАВА</vt:lpstr>
      <vt:lpstr>Кривична дела против безбедности јавног саобраћаја</vt:lpstr>
      <vt:lpstr>Угрожавање јавног саобраћаја (члан 289 КЗ)</vt:lpstr>
      <vt:lpstr>Slide 4</vt:lpstr>
      <vt:lpstr>Slide 5</vt:lpstr>
      <vt:lpstr>Slide 6</vt:lpstr>
      <vt:lpstr>Кривична дела против правосуђа </vt:lpstr>
      <vt:lpstr>Давање лажног исказа (члан 335 КЗ)</vt:lpstr>
      <vt:lpstr>Slide 9</vt:lpstr>
      <vt:lpstr>Slide 10</vt:lpstr>
      <vt:lpstr>Slide 11</vt:lpstr>
      <vt:lpstr>Slide 12</vt:lpstr>
      <vt:lpstr>Кривична дела против јавног реда и мира</vt:lpstr>
      <vt:lpstr>Slide 14</vt:lpstr>
      <vt:lpstr>Slide 15</vt:lpstr>
      <vt:lpstr>Насилничко понашање (члан 344 КЗ)</vt:lpstr>
      <vt:lpstr>Slide 17</vt:lpstr>
      <vt:lpstr>Slide 18</vt:lpstr>
      <vt:lpstr>Slide 19</vt:lpstr>
      <vt:lpstr>Slide 20</vt:lpstr>
      <vt:lpstr>Slide 21</vt:lpstr>
    </vt:vector>
  </TitlesOfParts>
  <Company>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КРИВИЧНОГ ПРАВА</dc:title>
  <dc:creator>a</dc:creator>
  <cp:lastModifiedBy>a</cp:lastModifiedBy>
  <cp:revision>21</cp:revision>
  <dcterms:created xsi:type="dcterms:W3CDTF">2020-03-19T08:35:20Z</dcterms:created>
  <dcterms:modified xsi:type="dcterms:W3CDTF">2020-03-20T12:11:20Z</dcterms:modified>
</cp:coreProperties>
</file>