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sldIdLst>
    <p:sldId id="256" r:id="rId2"/>
    <p:sldId id="257" r:id="rId3"/>
    <p:sldId id="271" r:id="rId4"/>
    <p:sldId id="278" r:id="rId5"/>
    <p:sldId id="272" r:id="rId6"/>
    <p:sldId id="273" r:id="rId7"/>
    <p:sldId id="277" r:id="rId8"/>
    <p:sldId id="274" r:id="rId9"/>
    <p:sldId id="261" r:id="rId10"/>
    <p:sldId id="262" r:id="rId11"/>
    <p:sldId id="276" r:id="rId12"/>
    <p:sldId id="258" r:id="rId13"/>
    <p:sldId id="269" r:id="rId14"/>
    <p:sldId id="259" r:id="rId15"/>
    <p:sldId id="270" r:id="rId16"/>
    <p:sldId id="260" r:id="rId17"/>
    <p:sldId id="275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40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70465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1159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5228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21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15746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6940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59692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2634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18746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4175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1D624F-8AD7-4FB8-93DB-882A67FAD92A}" type="datetimeFigureOut">
              <a:rPr lang="sr-Latn-RS" smtClean="0"/>
              <a:pPr/>
              <a:t>4.5.2023.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961713-75F7-40FD-A195-F472510398F4}" type="slidenum">
              <a:rPr lang="sr-Latn-RS" smtClean="0"/>
              <a:pPr/>
              <a:t>‹#›</a:t>
            </a:fld>
            <a:endParaRPr lang="sr-Latn-R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2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chemeClr val="tx1"/>
                </a:solidFill>
              </a:rPr>
              <a:t>Razvojni put embriona</a:t>
            </a:r>
            <a:endParaRPr lang="sr-Latn-R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376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4400"/>
            <a:ext cx="8208912" cy="55626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sr-Latn-RS" b="1" dirty="0">
                <a:solidFill>
                  <a:srgbClr val="C00000"/>
                </a:solidFill>
              </a:rPr>
              <a:t>Malformacije su morfološke abnormalnosti organa ili delova tela koje se javljaju zbog abnormalnog puta razvoja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marL="68580" indent="0" algn="ctr">
              <a:buNone/>
            </a:pPr>
            <a:endParaRPr lang="sr-Cyrl-RS" sz="2000" b="1" i="1" u="sng" dirty="0">
              <a:solidFill>
                <a:schemeClr val="tx1"/>
              </a:solidFill>
            </a:endParaRPr>
          </a:p>
          <a:p>
            <a:pPr marL="68580" indent="0" algn="just">
              <a:buFont typeface="Courier New" pitchFamily="49" charset="0"/>
              <a:buChar char="o"/>
            </a:pP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U</a:t>
            </a:r>
            <a:r>
              <a:rPr lang="sr-Latn-RS" sz="2000" dirty="0">
                <a:solidFill>
                  <a:schemeClr val="tx1"/>
                </a:solidFill>
              </a:rPr>
              <a:t>g</a:t>
            </a:r>
            <a:r>
              <a:rPr lang="en-US" sz="2000" dirty="0" err="1">
                <a:solidFill>
                  <a:schemeClr val="tx1"/>
                </a:solidFill>
              </a:rPr>
              <a:t>lavnom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javljaju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do</a:t>
            </a:r>
            <a:r>
              <a:rPr lang="sr-Latn-RS" sz="2000" dirty="0" smtClean="0">
                <a:solidFill>
                  <a:schemeClr val="tx1"/>
                </a:solidFill>
              </a:rPr>
              <a:t> 8.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NG (period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organogene</a:t>
            </a:r>
            <a:r>
              <a:rPr lang="sr-Latn-RS" sz="2000" dirty="0" smtClean="0">
                <a:solidFill>
                  <a:schemeClr val="tx1"/>
                </a:solidFill>
              </a:rPr>
              <a:t>ze)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sr-Cyrl-RS" sz="2000" i="1" dirty="0">
              <a:solidFill>
                <a:schemeClr val="tx1"/>
              </a:solidFill>
            </a:endParaRPr>
          </a:p>
          <a:p>
            <a:pPr marL="68580" indent="0" algn="just">
              <a:buFont typeface="Courier New" pitchFamily="49" charset="0"/>
              <a:buChar char="o"/>
            </a:pPr>
            <a:r>
              <a:rPr lang="sr-Latn-RS" sz="2000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Gre</a:t>
            </a:r>
            <a:r>
              <a:rPr lang="sr-Latn-RS" sz="2000" dirty="0">
                <a:solidFill>
                  <a:schemeClr val="tx1"/>
                </a:solidFill>
              </a:rPr>
              <a:t>š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</a:rPr>
              <a:t>razvoju</a:t>
            </a:r>
            <a:r>
              <a:rPr lang="sr-Latn-RS" sz="2000" dirty="0" smtClean="0">
                <a:solidFill>
                  <a:schemeClr val="tx1"/>
                </a:solidFill>
              </a:rPr>
              <a:t> embriona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mogu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rezu</a:t>
            </a:r>
            <a:r>
              <a:rPr lang="sr-Latn-RS" sz="2000" dirty="0" smtClean="0">
                <a:solidFill>
                  <a:schemeClr val="tx1"/>
                </a:solidFill>
              </a:rPr>
              <a:t>ltat: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sr-Latn-RS" dirty="0" smtClean="0">
                <a:solidFill>
                  <a:schemeClr val="tx1"/>
                </a:solidFill>
              </a:rPr>
              <a:t>- </a:t>
            </a:r>
            <a:r>
              <a:rPr lang="sr-Latn-RS" sz="2000" dirty="0" smtClean="0">
                <a:solidFill>
                  <a:srgbClr val="0070C0"/>
                </a:solidFill>
              </a:rPr>
              <a:t>abnormalnosti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u </a:t>
            </a:r>
            <a:r>
              <a:rPr lang="en-US" sz="2000" dirty="0" err="1">
                <a:solidFill>
                  <a:srgbClr val="0070C0"/>
                </a:solidFill>
              </a:rPr>
              <a:t>koli</a:t>
            </a:r>
            <a:r>
              <a:rPr lang="sr-Latn-RS" sz="2000" dirty="0">
                <a:solidFill>
                  <a:srgbClr val="0070C0"/>
                </a:solidFill>
              </a:rPr>
              <a:t>č</a:t>
            </a:r>
            <a:r>
              <a:rPr lang="en-US" sz="2000" dirty="0" err="1">
                <a:solidFill>
                  <a:srgbClr val="0070C0"/>
                </a:solidFill>
              </a:rPr>
              <a:t>ini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ili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strukturi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geneti</a:t>
            </a:r>
            <a:r>
              <a:rPr lang="sr-Latn-RS" sz="2000" dirty="0">
                <a:solidFill>
                  <a:srgbClr val="0070C0"/>
                </a:solidFill>
              </a:rPr>
              <a:t>čkog </a:t>
            </a:r>
            <a:r>
              <a:rPr lang="sr-Latn-RS" sz="2000" dirty="0" smtClean="0">
                <a:solidFill>
                  <a:srgbClr val="0070C0"/>
                </a:solidFill>
              </a:rPr>
              <a:t>materijala,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endParaRPr lang="sr-Latn-RS" sz="2000" dirty="0" smtClean="0">
              <a:solidFill>
                <a:srgbClr val="0070C0"/>
              </a:solidFill>
            </a:endParaRPr>
          </a:p>
          <a:p>
            <a:pPr marL="68580" indent="0" algn="just">
              <a:buNone/>
            </a:pPr>
            <a:r>
              <a:rPr lang="sr-Latn-RS" dirty="0" smtClean="0">
                <a:solidFill>
                  <a:schemeClr val="tx1"/>
                </a:solidFill>
              </a:rPr>
              <a:t>- </a:t>
            </a:r>
            <a:r>
              <a:rPr lang="sr-Latn-RS" sz="2000" dirty="0" smtClean="0">
                <a:solidFill>
                  <a:srgbClr val="7030A0"/>
                </a:solidFill>
              </a:rPr>
              <a:t>delovanja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sr-Latn-RS" sz="2000" dirty="0">
                <a:solidFill>
                  <a:srgbClr val="7030A0"/>
                </a:solidFill>
              </a:rPr>
              <a:t>faktora </a:t>
            </a:r>
            <a:r>
              <a:rPr lang="sr-Latn-RS" sz="2000" dirty="0" smtClean="0">
                <a:solidFill>
                  <a:srgbClr val="7030A0"/>
                </a:solidFill>
              </a:rPr>
              <a:t>sredine,</a:t>
            </a:r>
            <a:endParaRPr lang="sr-Latn-RS" sz="2000" dirty="0" smtClean="0">
              <a:solidFill>
                <a:srgbClr val="7030A0"/>
              </a:solidFill>
            </a:endParaRPr>
          </a:p>
          <a:p>
            <a:pPr marL="68580" indent="0" algn="just">
              <a:buNone/>
            </a:pPr>
            <a:r>
              <a:rPr lang="sr-Latn-RS" dirty="0" smtClean="0">
                <a:solidFill>
                  <a:srgbClr val="00B050"/>
                </a:solidFill>
              </a:rPr>
              <a:t>- </a:t>
            </a:r>
            <a:r>
              <a:rPr lang="sr-Latn-RS" sz="2000" dirty="0" smtClean="0">
                <a:solidFill>
                  <a:srgbClr val="00B050"/>
                </a:solidFill>
              </a:rPr>
              <a:t>ili </a:t>
            </a:r>
            <a:r>
              <a:rPr lang="en-US" sz="2000" dirty="0" err="1" smtClean="0">
                <a:solidFill>
                  <a:srgbClr val="00B050"/>
                </a:solidFill>
              </a:rPr>
              <a:t>njihovom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kombinacijom</a:t>
            </a:r>
            <a:r>
              <a:rPr lang="en-US" sz="2000" dirty="0">
                <a:solidFill>
                  <a:srgbClr val="00B050"/>
                </a:solidFill>
              </a:rPr>
              <a:t>. </a:t>
            </a:r>
          </a:p>
          <a:p>
            <a:pPr marL="68580" indent="0"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marL="68580" indent="0" algn="just"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 G</a:t>
            </a:r>
            <a:r>
              <a:rPr lang="sr-Latn-RS" sz="2000" dirty="0">
                <a:solidFill>
                  <a:schemeClr val="tx1"/>
                </a:solidFill>
              </a:rPr>
              <a:t>enetski </a:t>
            </a:r>
            <a:r>
              <a:rPr lang="sr-Latn-RS" sz="2000" dirty="0" smtClean="0">
                <a:solidFill>
                  <a:schemeClr val="tx1"/>
                </a:solidFill>
              </a:rPr>
              <a:t>i negenetski </a:t>
            </a:r>
            <a:r>
              <a:rPr lang="sr-Latn-RS" sz="2000" dirty="0">
                <a:solidFill>
                  <a:schemeClr val="tx1"/>
                </a:solidFill>
              </a:rPr>
              <a:t>faktori remete normalan put razvoja ploda </a:t>
            </a:r>
            <a:r>
              <a:rPr lang="sr-Latn-RS" sz="2000" dirty="0" smtClean="0">
                <a:solidFill>
                  <a:schemeClr val="tx1"/>
                </a:solidFill>
              </a:rPr>
              <a:t>jer dovode </a:t>
            </a:r>
            <a:r>
              <a:rPr lang="sr-Latn-RS" sz="2000" dirty="0">
                <a:solidFill>
                  <a:schemeClr val="tx1"/>
                </a:solidFill>
              </a:rPr>
              <a:t>do poremećaja </a:t>
            </a:r>
            <a:r>
              <a:rPr lang="sr-Latn-RS" sz="2000" dirty="0" smtClean="0">
                <a:solidFill>
                  <a:schemeClr val="tx1"/>
                </a:solidFill>
              </a:rPr>
              <a:t>u </a:t>
            </a:r>
            <a:r>
              <a:rPr lang="sr-Latn-RS" sz="2000" dirty="0" smtClean="0">
                <a:solidFill>
                  <a:srgbClr val="FF0000"/>
                </a:solidFill>
              </a:rPr>
              <a:t>proliferaciji, migraciji </a:t>
            </a:r>
            <a:r>
              <a:rPr lang="sr-Latn-RS" sz="2000" dirty="0">
                <a:solidFill>
                  <a:srgbClr val="FF0000"/>
                </a:solidFill>
              </a:rPr>
              <a:t>ili </a:t>
            </a:r>
            <a:r>
              <a:rPr lang="sr-Latn-RS" sz="2000" dirty="0" smtClean="0">
                <a:solidFill>
                  <a:srgbClr val="FF0000"/>
                </a:solidFill>
              </a:rPr>
              <a:t>diferencijaciji </a:t>
            </a:r>
            <a:r>
              <a:rPr lang="sr-Latn-RS" sz="2000" dirty="0">
                <a:solidFill>
                  <a:srgbClr val="FF0000"/>
                </a:solidFill>
              </a:rPr>
              <a:t>ćelija embriona.</a:t>
            </a:r>
            <a:endParaRPr lang="en-US" sz="2000" dirty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sr-Latn-RS" b="1" dirty="0"/>
          </a:p>
          <a:p>
            <a:pPr marL="68580" indent="0" algn="just">
              <a:buNone/>
            </a:pP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63106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3737577"/>
          </a:xfrm>
          <a:noFill/>
          <a:ln>
            <a:noFill/>
          </a:ln>
        </p:spPr>
        <p:txBody>
          <a:bodyPr/>
          <a:lstStyle/>
          <a:p>
            <a:pPr marL="68580" indent="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</a:rPr>
              <a:t> M</a:t>
            </a:r>
            <a:r>
              <a:rPr lang="sr-Latn-RS" b="1" dirty="0">
                <a:solidFill>
                  <a:srgbClr val="C00000"/>
                </a:solidFill>
              </a:rPr>
              <a:t>alformacija je primarni morfološki </a:t>
            </a:r>
            <a:r>
              <a:rPr lang="sr-Latn-RS" b="1" dirty="0" smtClean="0">
                <a:solidFill>
                  <a:srgbClr val="C00000"/>
                </a:solidFill>
              </a:rPr>
              <a:t>defekt:</a:t>
            </a:r>
          </a:p>
          <a:p>
            <a:pPr marL="68580" indent="0">
              <a:buNone/>
            </a:pPr>
            <a:endParaRPr lang="sr-Latn-RS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Font typeface="Wingdings" pitchFamily="2" charset="2"/>
              <a:buChar char="v"/>
            </a:pP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Aplazija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(odsustvo tkiva i organa)</a:t>
            </a: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Font typeface="Wingdings" pitchFamily="2" charset="2"/>
              <a:buChar char="v"/>
            </a:pP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Hipoplazija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(smanjeni rast tkiva i organa) </a:t>
            </a:r>
            <a:endParaRPr lang="en-US" dirty="0">
              <a:solidFill>
                <a:schemeClr val="tx1"/>
              </a:solidFill>
            </a:endParaRPr>
          </a:p>
          <a:p>
            <a:pPr marL="68580" indent="0">
              <a:buFont typeface="Wingdings" pitchFamily="2" charset="2"/>
              <a:buChar char="v"/>
            </a:pPr>
            <a:r>
              <a:rPr lang="sr-Latn-R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Hiperplazija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(uvećanje ćelijske mase – rast tkiva i organa preko normalnog)</a:t>
            </a:r>
            <a:endParaRPr lang="en-US" dirty="0">
              <a:solidFill>
                <a:schemeClr val="tx1"/>
              </a:solidFill>
            </a:endParaRPr>
          </a:p>
          <a:p>
            <a:pPr marL="68580" indent="0">
              <a:buFont typeface="Wingdings" pitchFamily="2" charset="2"/>
              <a:buChar char="v"/>
            </a:pPr>
            <a:r>
              <a:rPr lang="sr-Latn-R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Displazija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(dezorganizacija ćelijske strukture tkiva)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609600"/>
            <a:ext cx="6984892" cy="5638800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sr-Latn-RS" dirty="0">
                <a:solidFill>
                  <a:schemeClr val="tx1"/>
                </a:solidFill>
              </a:rPr>
              <a:t>plazija                            </a:t>
            </a:r>
            <a:r>
              <a:rPr lang="sr-Latn-RS" dirty="0" smtClean="0">
                <a:solidFill>
                  <a:schemeClr val="tx1"/>
                </a:solidFill>
              </a:rPr>
              <a:t>                             hipoplazija/aplazija</a:t>
            </a:r>
            <a:endParaRPr lang="sr-Latn-RS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sr-Latn-RS" dirty="0"/>
          </a:p>
          <a:p>
            <a:pPr marL="68580" indent="0">
              <a:buNone/>
            </a:pPr>
            <a:endParaRPr lang="sr-Latn-RS" dirty="0"/>
          </a:p>
          <a:p>
            <a:pPr marL="68580" indent="0">
              <a:buNone/>
            </a:pPr>
            <a:endParaRPr lang="sr-Latn-RS" dirty="0"/>
          </a:p>
          <a:p>
            <a:pPr marL="68580" indent="0">
              <a:buNone/>
            </a:pPr>
            <a:endParaRPr lang="sr-Latn-RS" dirty="0"/>
          </a:p>
          <a:p>
            <a:pPr marL="68580" indent="0">
              <a:buNone/>
            </a:pPr>
            <a:endParaRPr lang="sr-Latn-R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sr-Latn-RS" dirty="0">
                <a:solidFill>
                  <a:schemeClr val="tx1"/>
                </a:solidFill>
              </a:rPr>
              <a:t>hiperplazija        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sr-Latn-RS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dirty="0" err="1">
                <a:solidFill>
                  <a:schemeClr val="tx1"/>
                </a:solidFill>
              </a:rPr>
              <a:t>displazija</a:t>
            </a:r>
            <a:r>
              <a:rPr lang="sr-Latn-RS" dirty="0">
                <a:solidFill>
                  <a:schemeClr val="tx1"/>
                </a:solidFill>
              </a:rPr>
              <a:t>              </a:t>
            </a:r>
            <a:endParaRPr lang="en-US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dirty="0"/>
              <a:t>                                          </a:t>
            </a:r>
            <a:r>
              <a:rPr lang="sr-Latn-R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7" y="1068870"/>
            <a:ext cx="2880320" cy="222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84" y="1068870"/>
            <a:ext cx="3240360" cy="222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096344" cy="202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7" y="4133410"/>
            <a:ext cx="2880320" cy="20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91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tx1"/>
                </a:solidFill>
              </a:rPr>
              <a:t> Poremećaji u razvoju koji nastaju </a:t>
            </a:r>
            <a:r>
              <a:rPr lang="sr-Latn-RS" sz="2000" dirty="0">
                <a:solidFill>
                  <a:schemeClr val="tx1"/>
                </a:solidFill>
              </a:rPr>
              <a:t>tokom </a:t>
            </a:r>
            <a:r>
              <a:rPr lang="sr-Latn-RS" sz="2000" dirty="0" smtClean="0">
                <a:solidFill>
                  <a:schemeClr val="tx1"/>
                </a:solidFill>
              </a:rPr>
              <a:t>EMBRIOGENEZE, </a:t>
            </a:r>
            <a:r>
              <a:rPr lang="sr-Latn-RS" sz="2000" dirty="0" smtClean="0">
                <a:solidFill>
                  <a:schemeClr val="tx1"/>
                </a:solidFill>
              </a:rPr>
              <a:t>daju anomalije koje su </a:t>
            </a:r>
            <a:r>
              <a:rPr lang="en-US" sz="2000" dirty="0" err="1" smtClean="0">
                <a:solidFill>
                  <a:schemeClr val="tx1"/>
                </a:solidFill>
              </a:rPr>
              <a:t>prisutne</a:t>
            </a:r>
            <a:r>
              <a:rPr lang="sr-Latn-RS" sz="2000" dirty="0" smtClean="0">
                <a:solidFill>
                  <a:schemeClr val="tx1"/>
                </a:solidFill>
              </a:rPr>
              <a:t> na </a:t>
            </a:r>
            <a:r>
              <a:rPr lang="en-US" sz="2000" dirty="0" err="1" smtClean="0">
                <a:solidFill>
                  <a:schemeClr val="tx1"/>
                </a:solidFill>
              </a:rPr>
              <a:t>ro</a:t>
            </a:r>
            <a:r>
              <a:rPr lang="sr-Latn-RS" sz="2000" dirty="0" smtClean="0">
                <a:solidFill>
                  <a:schemeClr val="tx1"/>
                </a:solidFill>
              </a:rPr>
              <a:t>đ</a:t>
            </a:r>
            <a:r>
              <a:rPr lang="en-US" sz="2000" dirty="0" err="1" smtClean="0">
                <a:solidFill>
                  <a:schemeClr val="tx1"/>
                </a:solidFill>
              </a:rPr>
              <a:t>enju</a:t>
            </a:r>
            <a:r>
              <a:rPr lang="sr-Latn-RS" sz="2000" dirty="0" smtClean="0">
                <a:solidFill>
                  <a:schemeClr val="tx1"/>
                </a:solidFill>
              </a:rPr>
              <a:t> - </a:t>
            </a:r>
            <a:r>
              <a:rPr lang="sr-Latn-RS" sz="2000" b="1" dirty="0" smtClean="0">
                <a:solidFill>
                  <a:schemeClr val="tx1"/>
                </a:solidFill>
              </a:rPr>
              <a:t>k</a:t>
            </a:r>
            <a:r>
              <a:rPr lang="en-US" sz="2000" b="1" dirty="0" err="1" smtClean="0">
                <a:solidFill>
                  <a:schemeClr val="tx1"/>
                </a:solidFill>
              </a:rPr>
              <a:t>ongenitaln</a:t>
            </a:r>
            <a:r>
              <a:rPr lang="sr-Latn-RS" sz="2000" b="1" dirty="0" smtClean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anomalij</a:t>
            </a:r>
            <a:r>
              <a:rPr lang="sr-Latn-RS" sz="2000" b="1" dirty="0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sr-Latn-RS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sr-Latn-RS" sz="2000" u="sng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000" dirty="0" err="1">
                <a:solidFill>
                  <a:srgbClr val="0070C0"/>
                </a:solidFill>
              </a:rPr>
              <a:t>Uzrok</a:t>
            </a:r>
            <a:r>
              <a:rPr lang="en-US" sz="2000" dirty="0">
                <a:solidFill>
                  <a:srgbClr val="0070C0"/>
                </a:solidFill>
              </a:rPr>
              <a:t> mo</a:t>
            </a:r>
            <a:r>
              <a:rPr lang="sr-Latn-RS" sz="2000" dirty="0">
                <a:solidFill>
                  <a:srgbClr val="0070C0"/>
                </a:solidFill>
              </a:rPr>
              <a:t>že biti: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sr-Latn-RS" sz="2000" dirty="0">
              <a:solidFill>
                <a:srgbClr val="0070C0"/>
              </a:solidFill>
            </a:endParaRPr>
          </a:p>
          <a:p>
            <a:pPr marL="525780" indent="-457200" algn="just">
              <a:buAutoNum type="arabicPeriod"/>
            </a:pPr>
            <a:r>
              <a:rPr lang="sr-Latn-RS" sz="2000" dirty="0">
                <a:solidFill>
                  <a:schemeClr val="tx1"/>
                </a:solidFill>
              </a:rPr>
              <a:t>mutacija gena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sr-Latn-RS" sz="2000" dirty="0">
              <a:solidFill>
                <a:schemeClr val="tx1"/>
              </a:solidFill>
            </a:endParaRPr>
          </a:p>
          <a:p>
            <a:pPr marL="52578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hromozoms</a:t>
            </a:r>
            <a:r>
              <a:rPr lang="sr-Latn-RS" sz="2000" dirty="0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aberacij</a:t>
            </a:r>
            <a:r>
              <a:rPr lang="sr-Latn-RS" sz="2000" dirty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(strukturne ili numeričke)</a:t>
            </a:r>
          </a:p>
          <a:p>
            <a:pPr marL="52578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multifaktorijaln</a:t>
            </a:r>
            <a:r>
              <a:rPr lang="sr-Latn-RS" sz="2000" dirty="0">
                <a:solidFill>
                  <a:schemeClr val="tx1"/>
                </a:solidFill>
              </a:rPr>
              <a:t>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(više gena + delovanje faktora sredine)</a:t>
            </a:r>
          </a:p>
          <a:p>
            <a:pPr marL="525780" indent="-457200" algn="just"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delovanje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potencijalnih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teratogenih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agensa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marL="525780" indent="-457200"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infektivni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agensi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lekovi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hemijske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supstance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fizi</a:t>
            </a:r>
            <a:r>
              <a:rPr lang="sr-Latn-RS" sz="2000" dirty="0" smtClean="0">
                <a:solidFill>
                  <a:schemeClr val="tx1"/>
                </a:solidFill>
              </a:rPr>
              <a:t>č</a:t>
            </a:r>
            <a:r>
              <a:rPr lang="en-US" sz="2000" dirty="0" err="1" smtClean="0">
                <a:solidFill>
                  <a:schemeClr val="tx1"/>
                </a:solidFill>
              </a:rPr>
              <a:t>ki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agensi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faktori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poreklom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majke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  <a:endParaRPr lang="sr-Latn-RS" sz="2000" dirty="0">
              <a:solidFill>
                <a:schemeClr val="tx1"/>
              </a:solidFill>
            </a:endParaRPr>
          </a:p>
          <a:p>
            <a:pPr marL="525780" indent="-457200"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sr-Latn-RS" sz="2000" dirty="0">
                <a:solidFill>
                  <a:srgbClr val="C00000"/>
                </a:solidFill>
              </a:rPr>
              <a:t>azlikujemo dve velike grupe malformacija: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Major </a:t>
            </a:r>
            <a:r>
              <a:rPr lang="en-US" sz="2000" dirty="0" err="1">
                <a:solidFill>
                  <a:schemeClr val="tx1"/>
                </a:solidFill>
              </a:rPr>
              <a:t>malformacije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Minor </a:t>
            </a:r>
            <a:r>
              <a:rPr lang="en-US" sz="2000" dirty="0" err="1">
                <a:solidFill>
                  <a:schemeClr val="tx1"/>
                </a:solidFill>
              </a:rPr>
              <a:t>malformacije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4704"/>
            <a:ext cx="7543800" cy="506792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chemeClr val="tx1"/>
                </a:solidFill>
              </a:rPr>
              <a:t>       minor malformacija                                         major malformacija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321943" cy="30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5000"/>
            <a:ext cx="293332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4246" y="5562600"/>
            <a:ext cx="7626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Major </a:t>
            </a:r>
            <a:r>
              <a:rPr lang="sr-Latn-RS" sz="2000" b="1" dirty="0" smtClean="0"/>
              <a:t>malformacija</a:t>
            </a:r>
            <a:r>
              <a:rPr lang="en-US" sz="2000" b="1" dirty="0" smtClean="0"/>
              <a:t> </a:t>
            </a:r>
            <a:r>
              <a:rPr lang="sr-Latn-RS" sz="2000" dirty="0" smtClean="0"/>
              <a:t>– utiče na dužinu i kvalitet života (ugrožava život).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74306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765829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sr-Latn-R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Period</a:t>
            </a:r>
            <a:r>
              <a:rPr lang="sr-Latn-RS" sz="2000" dirty="0" smtClean="0">
                <a:solidFill>
                  <a:schemeClr val="tx1"/>
                </a:solidFill>
              </a:rPr>
              <a:t> FETOGENEZE </a:t>
            </a:r>
            <a:r>
              <a:rPr lang="en-US" sz="2000" dirty="0" err="1" smtClean="0">
                <a:solidFill>
                  <a:schemeClr val="tx1"/>
                </a:solidFill>
              </a:rPr>
              <a:t>podrazumeva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sazrevanje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tkiva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organa</a:t>
            </a:r>
            <a:r>
              <a:rPr lang="sr-Latn-RS" sz="2000" dirty="0" smtClean="0">
                <a:solidFill>
                  <a:schemeClr val="tx1"/>
                </a:solidFill>
              </a:rPr>
              <a:t>, kao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tela</a:t>
            </a:r>
            <a:r>
              <a:rPr lang="sr-Latn-RS" sz="2000" dirty="0" smtClean="0">
                <a:solidFill>
                  <a:schemeClr val="tx1"/>
                </a:solidFill>
              </a:rPr>
              <a:t> fetusa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Abnormalnosti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u </a:t>
            </a:r>
            <a:r>
              <a:rPr lang="en-US" sz="2000" dirty="0" err="1">
                <a:solidFill>
                  <a:schemeClr val="tx1"/>
                </a:solidFill>
              </a:rPr>
              <a:t>periodu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fetogeneze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sekundarne</a:t>
            </a:r>
            <a:r>
              <a:rPr lang="sr-Latn-RS" sz="2000" i="1" u="sng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nastaju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izmenom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ili</a:t>
            </a:r>
            <a:r>
              <a:rPr lang="en-US" sz="2000" dirty="0">
                <a:solidFill>
                  <a:schemeClr val="tx1"/>
                </a:solidFill>
              </a:rPr>
              <a:t> o</a:t>
            </a:r>
            <a:r>
              <a:rPr lang="sr-Latn-RS" sz="2000" dirty="0">
                <a:solidFill>
                  <a:schemeClr val="tx1"/>
                </a:solidFill>
              </a:rPr>
              <a:t>š</a:t>
            </a:r>
            <a:r>
              <a:rPr lang="en-US" sz="2000" dirty="0" err="1" smtClean="0">
                <a:solidFill>
                  <a:schemeClr val="tx1"/>
                </a:solidFill>
              </a:rPr>
              <a:t>tecenjem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tkiva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organa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koji su </a:t>
            </a:r>
            <a:r>
              <a:rPr lang="sr-Latn-RS" sz="2000" dirty="0" smtClean="0">
                <a:solidFill>
                  <a:schemeClr val="tx1"/>
                </a:solidFill>
              </a:rPr>
              <a:t>formirani </a:t>
            </a:r>
            <a:r>
              <a:rPr lang="sr-Latn-RS" sz="2000" dirty="0" smtClean="0">
                <a:solidFill>
                  <a:schemeClr val="tx1"/>
                </a:solidFill>
              </a:rPr>
              <a:t>tokom </a:t>
            </a:r>
            <a:r>
              <a:rPr lang="sr-Latn-RS" sz="2000" dirty="0">
                <a:solidFill>
                  <a:schemeClr val="tx1"/>
                </a:solidFill>
              </a:rPr>
              <a:t>embriogeneze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sr-Latn-R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Deformacije</a:t>
            </a:r>
            <a:r>
              <a:rPr lang="sr-Latn-RS" sz="2000" dirty="0" smtClean="0">
                <a:solidFill>
                  <a:schemeClr val="tx1"/>
                </a:solidFill>
              </a:rPr>
              <a:t> (oštećenja nastala mehaničkim uticajem</a:t>
            </a:r>
            <a:r>
              <a:rPr lang="sr-Latn-RS" sz="2000" dirty="0" smtClean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sr-Latn-R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Disrupcije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(oštećenja nastala pod uticajem hemijskog, </a:t>
            </a:r>
            <a:r>
              <a:rPr lang="sr-Latn-RS" sz="2000" dirty="0" smtClean="0">
                <a:solidFill>
                  <a:schemeClr val="tx1"/>
                </a:solidFill>
              </a:rPr>
              <a:t>toksičnog, vaskularnog </a:t>
            </a:r>
            <a:r>
              <a:rPr lang="sr-Latn-RS" sz="2000" dirty="0" smtClean="0">
                <a:solidFill>
                  <a:schemeClr val="tx1"/>
                </a:solidFill>
              </a:rPr>
              <a:t>delovanja, i dr</a:t>
            </a:r>
            <a:r>
              <a:rPr lang="sr-Latn-RS" sz="2000" dirty="0" smtClean="0">
                <a:solidFill>
                  <a:schemeClr val="tx1"/>
                </a:solidFill>
              </a:rPr>
              <a:t>).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05000"/>
            <a:ext cx="4942656" cy="396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990600"/>
          </a:xfrm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chemeClr val="tx1"/>
                </a:solidFill>
                <a:latin typeface="+mn-lt"/>
              </a:rPr>
              <a:t>       </a:t>
            </a:r>
            <a:r>
              <a:rPr lang="sr-Latn-RS" sz="2400" dirty="0" smtClean="0">
                <a:solidFill>
                  <a:schemeClr val="tx1"/>
                </a:solidFill>
                <a:latin typeface="+mn-lt"/>
              </a:rPr>
              <a:t>     disrupcija                                     </a:t>
            </a:r>
            <a:r>
              <a:rPr lang="sr-Latn-R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sr-Latn-RS" sz="2400" dirty="0" smtClean="0">
                <a:solidFill>
                  <a:schemeClr val="tx1"/>
                </a:solidFill>
                <a:latin typeface="+mn-lt"/>
              </a:rPr>
              <a:t>eformacija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Korisnik\Documents\deformacija downloa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25908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26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72400" cy="3851429"/>
          </a:xfrm>
        </p:spPr>
        <p:txBody>
          <a:bodyPr>
            <a:normAutofit/>
          </a:bodyPr>
          <a:lstStyle/>
          <a:p>
            <a:pPr algn="just"/>
            <a:r>
              <a:rPr lang="en-US" sz="2000" b="1" u="sng" dirty="0">
                <a:solidFill>
                  <a:srgbClr val="00B050"/>
                </a:solidFill>
              </a:rPr>
              <a:t>S</a:t>
            </a:r>
            <a:r>
              <a:rPr lang="sr-Latn-RS" sz="2000" b="1" u="sng" dirty="0">
                <a:solidFill>
                  <a:srgbClr val="00B050"/>
                </a:solidFill>
              </a:rPr>
              <a:t>indrom </a:t>
            </a:r>
            <a:endParaRPr lang="sr-Latn-RS" sz="2000" b="1" u="sng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sr-Latn-RS" sz="2000" b="1" dirty="0" smtClean="0">
                <a:solidFill>
                  <a:schemeClr val="tx1"/>
                </a:solidFill>
              </a:rPr>
              <a:t>– </a:t>
            </a:r>
            <a:r>
              <a:rPr lang="sr-Latn-RS" sz="2000" dirty="0">
                <a:solidFill>
                  <a:schemeClr val="tx1"/>
                </a:solidFill>
              </a:rPr>
              <a:t>skup višestrukih abnormalnosti koje se javljaju zajedno i imaju isti uzrok.</a:t>
            </a:r>
          </a:p>
          <a:p>
            <a:pPr algn="just"/>
            <a:endParaRPr lang="sr-Latn-RS" sz="2000" b="1" dirty="0">
              <a:solidFill>
                <a:schemeClr val="tx1"/>
              </a:solidFill>
            </a:endParaRPr>
          </a:p>
          <a:p>
            <a:pPr algn="just"/>
            <a:r>
              <a:rPr lang="sr-Latn-RS" sz="2000" b="1" u="sng" dirty="0">
                <a:solidFill>
                  <a:srgbClr val="00B050"/>
                </a:solidFill>
              </a:rPr>
              <a:t>Asocijacija (udruženost) </a:t>
            </a:r>
            <a:endParaRPr lang="sr-Latn-RS" sz="2000" b="1" u="sng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sr-Latn-RS" sz="2000" b="1" dirty="0" smtClean="0">
                <a:solidFill>
                  <a:schemeClr val="tx1"/>
                </a:solidFill>
              </a:rPr>
              <a:t>– </a:t>
            </a:r>
            <a:r>
              <a:rPr lang="sr-Latn-RS" sz="2000" dirty="0">
                <a:solidFill>
                  <a:schemeClr val="tx1"/>
                </a:solidFill>
              </a:rPr>
              <a:t>udruženost višestrukih abnormalnosti kod kojih se ne može dokazati zajednički uzrok (sklonost ka grupisanju pojednih abnormalnosti).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1026" name="Picture 2" descr="F:\Rast i razv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02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24744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kijematogeneza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96200" cy="3810000"/>
          </a:xfrm>
        </p:spPr>
        <p:txBody>
          <a:bodyPr>
            <a:normAutofit/>
          </a:bodyPr>
          <a:lstStyle/>
          <a:p>
            <a:pPr algn="ctr"/>
            <a:endParaRPr lang="sr-Latn-R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J</a:t>
            </a:r>
            <a:r>
              <a:rPr lang="sr-Latn-RS" sz="2000" b="1" dirty="0">
                <a:solidFill>
                  <a:srgbClr val="C00000"/>
                </a:solidFill>
              </a:rPr>
              <a:t>e razvojni put ploda od začeća do rođenja.</a:t>
            </a:r>
          </a:p>
          <a:p>
            <a:pPr algn="ctr">
              <a:buNone/>
            </a:pPr>
            <a:endParaRPr lang="sr-Latn-R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sr-Latn-RS" sz="2000" dirty="0">
                <a:solidFill>
                  <a:schemeClr val="tx1"/>
                </a:solidFill>
              </a:rPr>
              <a:t>aziv potiče od grčke reči “kijema”, što znači plod.</a:t>
            </a:r>
          </a:p>
          <a:p>
            <a:pPr algn="ctr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sr-Latn-RS" sz="2000" dirty="0">
                <a:solidFill>
                  <a:schemeClr val="tx1"/>
                </a:solidFill>
              </a:rPr>
              <a:t>ijematogeneza podrazumeva </a:t>
            </a:r>
            <a:r>
              <a:rPr lang="sr-Latn-RS" sz="2000" u="sng" dirty="0">
                <a:solidFill>
                  <a:srgbClr val="C00000"/>
                </a:solidFill>
              </a:rPr>
              <a:t>prenatalni period </a:t>
            </a:r>
            <a:r>
              <a:rPr lang="sr-Latn-RS" sz="2000" dirty="0">
                <a:solidFill>
                  <a:schemeClr val="tx1"/>
                </a:solidFill>
              </a:rPr>
              <a:t>r</a:t>
            </a:r>
            <a:r>
              <a:rPr lang="en-US" sz="2000" dirty="0" err="1">
                <a:solidFill>
                  <a:schemeClr val="tx1"/>
                </a:solidFill>
              </a:rPr>
              <a:t>az</a:t>
            </a:r>
            <a:r>
              <a:rPr lang="sr-Latn-RS" sz="2000" dirty="0">
                <a:solidFill>
                  <a:schemeClr val="tx1"/>
                </a:solidFill>
              </a:rPr>
              <a:t>voja</a:t>
            </a:r>
          </a:p>
          <a:p>
            <a:pPr lvl="1" algn="ctr">
              <a:buNone/>
            </a:pPr>
            <a:r>
              <a:rPr lang="sr-Latn-RS" sz="2000" dirty="0">
                <a:solidFill>
                  <a:schemeClr val="tx1"/>
                </a:solidFill>
              </a:rPr>
              <a:t>ploda i traje 280 dana ili 10 lunarnih meseci ili </a:t>
            </a:r>
            <a:endParaRPr lang="en-US" sz="2000" dirty="0">
              <a:solidFill>
                <a:schemeClr val="tx1"/>
              </a:solidFill>
            </a:endParaRPr>
          </a:p>
          <a:p>
            <a:pPr lvl="1" algn="ctr">
              <a:buNone/>
            </a:pPr>
            <a:r>
              <a:rPr lang="sr-Latn-RS" sz="2000" dirty="0">
                <a:solidFill>
                  <a:schemeClr val="tx1"/>
                </a:solidFill>
              </a:rPr>
              <a:t>40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gestacijskih nedelja (GN).</a:t>
            </a:r>
          </a:p>
          <a:p>
            <a:pPr algn="ctr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marL="530352" lvl="1" indent="0" algn="ctr">
              <a:buNone/>
            </a:pPr>
            <a:endParaRPr lang="sr-Latn-R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962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Latn-RS" sz="20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RS" sz="2000" b="1" dirty="0" smtClean="0">
                <a:solidFill>
                  <a:schemeClr val="tx1"/>
                </a:solidFill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</a:rPr>
              <a:t>Prenatalni</a:t>
            </a:r>
            <a:r>
              <a:rPr lang="en-US" sz="2000" u="sng" dirty="0" smtClean="0">
                <a:solidFill>
                  <a:schemeClr val="tx1"/>
                </a:solidFill>
              </a:rPr>
              <a:t> period</a:t>
            </a:r>
            <a:r>
              <a:rPr lang="sr-Latn-RS" sz="2000" u="sng" dirty="0" smtClean="0">
                <a:solidFill>
                  <a:schemeClr val="tx1"/>
                </a:solidFill>
              </a:rPr>
              <a:t> </a:t>
            </a:r>
            <a:r>
              <a:rPr lang="sr-Latn-RS" sz="2000" u="sng" dirty="0">
                <a:solidFill>
                  <a:schemeClr val="tx1"/>
                </a:solidFill>
              </a:rPr>
              <a:t>obuhvata</a:t>
            </a:r>
            <a:r>
              <a:rPr lang="sr-Latn-RS" sz="2000" dirty="0">
                <a:solidFill>
                  <a:schemeClr val="tx1"/>
                </a:solidFill>
              </a:rPr>
              <a:t>: </a:t>
            </a:r>
          </a:p>
          <a:p>
            <a:pPr lvl="1" algn="just"/>
            <a:r>
              <a:rPr lang="en-US" sz="2000" dirty="0">
                <a:solidFill>
                  <a:srgbClr val="7030A0"/>
                </a:solidFill>
              </a:rPr>
              <a:t>B</a:t>
            </a:r>
            <a:r>
              <a:rPr lang="sr-Latn-RS" sz="2000" dirty="0">
                <a:solidFill>
                  <a:srgbClr val="7030A0"/>
                </a:solidFill>
              </a:rPr>
              <a:t>lastogenezu </a:t>
            </a:r>
            <a:r>
              <a:rPr lang="sr-Latn-RS" sz="2000" dirty="0">
                <a:solidFill>
                  <a:schemeClr val="tx1"/>
                </a:solidFill>
              </a:rPr>
              <a:t>(prve dve nedelje gestacije)</a:t>
            </a:r>
          </a:p>
          <a:p>
            <a:pPr lvl="1" algn="just"/>
            <a:r>
              <a:rPr lang="en-US" sz="2000" dirty="0">
                <a:solidFill>
                  <a:srgbClr val="C00000"/>
                </a:solidFill>
              </a:rPr>
              <a:t>E</a:t>
            </a:r>
            <a:r>
              <a:rPr lang="sr-Latn-RS" sz="2000" dirty="0">
                <a:solidFill>
                  <a:srgbClr val="C00000"/>
                </a:solidFill>
              </a:rPr>
              <a:t>mbriogenezu </a:t>
            </a:r>
            <a:r>
              <a:rPr lang="sr-Latn-RS" sz="2000" dirty="0">
                <a:solidFill>
                  <a:schemeClr val="tx1"/>
                </a:solidFill>
              </a:rPr>
              <a:t>(od treće do osme nedelje gestacije)</a:t>
            </a:r>
          </a:p>
          <a:p>
            <a:pPr lvl="1" algn="just"/>
            <a:r>
              <a:rPr lang="en-US" sz="2000" dirty="0">
                <a:solidFill>
                  <a:srgbClr val="00B050"/>
                </a:solidFill>
              </a:rPr>
              <a:t>F</a:t>
            </a:r>
            <a:r>
              <a:rPr lang="sr-Latn-RS" sz="2000" dirty="0">
                <a:solidFill>
                  <a:srgbClr val="00B050"/>
                </a:solidFill>
              </a:rPr>
              <a:t>etogenezu </a:t>
            </a:r>
            <a:r>
              <a:rPr lang="sr-Latn-RS" sz="2000" dirty="0">
                <a:solidFill>
                  <a:schemeClr val="tx1"/>
                </a:solidFill>
              </a:rPr>
              <a:t>(od trećeg meseca do porođaja)</a:t>
            </a:r>
          </a:p>
          <a:p>
            <a:pPr lvl="1" algn="just"/>
            <a:endParaRPr lang="sr-Latn-RS" dirty="0">
              <a:solidFill>
                <a:schemeClr val="tx1"/>
              </a:solidFill>
            </a:endParaRP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971800"/>
            <a:ext cx="337824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0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809999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7030A0"/>
                </a:solidFill>
              </a:rPr>
              <a:t>P</a:t>
            </a:r>
            <a:r>
              <a:rPr lang="sr-Latn-RS" sz="2000" dirty="0" smtClean="0">
                <a:solidFill>
                  <a:srgbClr val="7030A0"/>
                </a:solidFill>
              </a:rPr>
              <a:t>erinatalni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sr-Latn-RS" sz="2000" dirty="0" smtClean="0">
                <a:solidFill>
                  <a:srgbClr val="7030A0"/>
                </a:solidFill>
              </a:rPr>
              <a:t>period </a:t>
            </a:r>
            <a:r>
              <a:rPr lang="sr-Latn-RS" sz="2000" dirty="0">
                <a:solidFill>
                  <a:schemeClr val="tx1"/>
                </a:solidFill>
              </a:rPr>
              <a:t>traje od </a:t>
            </a:r>
            <a:r>
              <a:rPr lang="sr-Latn-RS" sz="2000" dirty="0" smtClean="0">
                <a:solidFill>
                  <a:schemeClr val="tx1"/>
                </a:solidFill>
              </a:rPr>
              <a:t>22 NG do rođenja deteta.</a:t>
            </a:r>
            <a:endParaRPr lang="sr-Latn-RS" sz="2000" dirty="0">
              <a:solidFill>
                <a:schemeClr val="tx1"/>
              </a:solidFill>
            </a:endParaRPr>
          </a:p>
          <a:p>
            <a:pPr algn="just"/>
            <a:endParaRPr lang="sr-Latn-R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rgbClr val="00B050"/>
                </a:solidFill>
              </a:rPr>
              <a:t>P</a:t>
            </a:r>
            <a:r>
              <a:rPr lang="sr-Latn-RS" sz="2000" dirty="0">
                <a:solidFill>
                  <a:srgbClr val="00B050"/>
                </a:solidFill>
              </a:rPr>
              <a:t>ostnatalni život </a:t>
            </a:r>
            <a:r>
              <a:rPr lang="sr-Latn-RS" sz="2000" dirty="0">
                <a:solidFill>
                  <a:schemeClr val="tx1"/>
                </a:solidFill>
              </a:rPr>
              <a:t>počinje rođenjem. </a:t>
            </a: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sr-Latn-RS" sz="2000" dirty="0">
                <a:solidFill>
                  <a:schemeClr val="tx1"/>
                </a:solidFill>
              </a:rPr>
              <a:t>ledano sa stanovišta zdravlja, život jedinke zavisiće kako od genetskih faktora tako i od faktora sredine.</a:t>
            </a:r>
          </a:p>
          <a:p>
            <a:pPr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sr-Latn-RS" sz="2000" i="1" dirty="0">
                <a:solidFill>
                  <a:schemeClr val="tx1"/>
                </a:solidFill>
              </a:rPr>
              <a:t>  </a:t>
            </a:r>
            <a:r>
              <a:rPr lang="sr-Latn-RS" sz="2000" i="1" dirty="0">
                <a:solidFill>
                  <a:srgbClr val="0070C0"/>
                </a:solidFill>
              </a:rPr>
              <a:t> </a:t>
            </a:r>
            <a:r>
              <a:rPr lang="sr-Latn-RS" sz="2000" i="1" dirty="0" smtClean="0">
                <a:solidFill>
                  <a:srgbClr val="0070C0"/>
                </a:solidFill>
              </a:rPr>
              <a:t>Ontogeneza </a:t>
            </a:r>
            <a:r>
              <a:rPr lang="sr-Latn-RS" sz="2000" i="1" dirty="0" smtClean="0">
                <a:solidFill>
                  <a:schemeClr val="tx1"/>
                </a:solidFill>
              </a:rPr>
              <a:t>- </a:t>
            </a:r>
            <a:r>
              <a:rPr lang="sr-Latn-RS" sz="2000" dirty="0" smtClean="0">
                <a:solidFill>
                  <a:schemeClr val="tx1"/>
                </a:solidFill>
              </a:rPr>
              <a:t>individualno razviće jedinke</a:t>
            </a:r>
            <a:r>
              <a:rPr lang="sr-Latn-RS" sz="2000" i="1" dirty="0" smtClean="0">
                <a:solidFill>
                  <a:schemeClr val="tx1"/>
                </a:solidFill>
              </a:rPr>
              <a:t>, počinje </a:t>
            </a:r>
            <a:r>
              <a:rPr lang="sr-Latn-RS" sz="2000" i="1" dirty="0">
                <a:solidFill>
                  <a:schemeClr val="tx1"/>
                </a:solidFill>
              </a:rPr>
              <a:t>stvaranjem zigota a završava smrću </a:t>
            </a:r>
            <a:r>
              <a:rPr lang="sr-Latn-RS" sz="2000" i="1" dirty="0" smtClean="0">
                <a:solidFill>
                  <a:schemeClr val="tx1"/>
                </a:solidFill>
              </a:rPr>
              <a:t>jedinke (rast, razvoj, sazrevanje).</a:t>
            </a:r>
            <a:endParaRPr lang="en-US" sz="2000" i="1" dirty="0">
              <a:solidFill>
                <a:schemeClr val="tx1"/>
              </a:solidFill>
            </a:endParaRPr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800600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RS" dirty="0" smtClean="0">
                <a:solidFill>
                  <a:srgbClr val="C00000"/>
                </a:solidFill>
              </a:rPr>
              <a:t>KIJEMATOPATIJE </a:t>
            </a:r>
            <a:r>
              <a:rPr lang="en-US" sz="2000" b="1" dirty="0" err="1" smtClean="0">
                <a:solidFill>
                  <a:srgbClr val="C00000"/>
                </a:solidFill>
              </a:rPr>
              <a:t>su</a:t>
            </a:r>
            <a:r>
              <a:rPr lang="sr-Latn-RS" sz="2000" b="1" dirty="0" smtClean="0">
                <a:solidFill>
                  <a:srgbClr val="C00000"/>
                </a:solidFill>
              </a:rPr>
              <a:t> </a:t>
            </a:r>
            <a:r>
              <a:rPr lang="sr-Latn-RS" sz="2000" b="1" dirty="0">
                <a:solidFill>
                  <a:srgbClr val="C00000"/>
                </a:solidFill>
              </a:rPr>
              <a:t>oštećenja ili oboljenja ploda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endParaRPr lang="sr-Latn-RS" sz="20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sr-Latn-RS" b="1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Nastaju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posledica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delovanja </a:t>
            </a:r>
            <a:r>
              <a:rPr lang="en-US" sz="2000" dirty="0" err="1">
                <a:solidFill>
                  <a:srgbClr val="7030A0"/>
                </a:solidFill>
              </a:rPr>
              <a:t>genetskih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negenets</a:t>
            </a:r>
            <a:r>
              <a:rPr lang="sr-Latn-RS" sz="2000" dirty="0">
                <a:solidFill>
                  <a:srgbClr val="00B050"/>
                </a:solidFill>
              </a:rPr>
              <a:t>k</a:t>
            </a:r>
            <a:r>
              <a:rPr lang="en-US" sz="2000" dirty="0" err="1">
                <a:solidFill>
                  <a:srgbClr val="00B050"/>
                </a:solidFill>
              </a:rPr>
              <a:t>ih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faktora</a:t>
            </a:r>
            <a:r>
              <a:rPr lang="sr-Latn-RS" sz="2000" dirty="0" smtClean="0">
                <a:solidFill>
                  <a:schemeClr val="tx1"/>
                </a:solidFill>
              </a:rPr>
              <a:t>:</a:t>
            </a:r>
            <a:endParaRPr lang="sr-Latn-RS" sz="20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u="sng" dirty="0" err="1">
                <a:solidFill>
                  <a:srgbClr val="7030A0"/>
                </a:solidFill>
              </a:rPr>
              <a:t>Genetski</a:t>
            </a:r>
            <a:r>
              <a:rPr lang="en-US" sz="2000" u="sng" dirty="0">
                <a:solidFill>
                  <a:srgbClr val="7030A0"/>
                </a:solidFill>
              </a:rPr>
              <a:t> </a:t>
            </a:r>
            <a:r>
              <a:rPr lang="sr-Latn-RS" sz="2000" u="sng" dirty="0" smtClean="0">
                <a:solidFill>
                  <a:srgbClr val="7030A0"/>
                </a:solidFill>
              </a:rPr>
              <a:t>faktori: 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tx1"/>
                </a:solidFill>
              </a:rPr>
              <a:t> genske mutacije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tx1"/>
                </a:solidFill>
              </a:rPr>
              <a:t> hromozomske mutacije</a:t>
            </a:r>
            <a:endParaRPr lang="sr-Latn-RS" sz="20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algn="just"/>
            <a:r>
              <a:rPr lang="en-US" sz="2000" u="sng" dirty="0">
                <a:solidFill>
                  <a:srgbClr val="00B050"/>
                </a:solidFill>
              </a:rPr>
              <a:t>N</a:t>
            </a:r>
            <a:r>
              <a:rPr lang="sr-Latn-RS" sz="2000" u="sng" dirty="0">
                <a:solidFill>
                  <a:srgbClr val="00B050"/>
                </a:solidFill>
              </a:rPr>
              <a:t>egenetski </a:t>
            </a:r>
            <a:r>
              <a:rPr lang="sr-Latn-RS" sz="2000" u="sng" dirty="0" smtClean="0">
                <a:solidFill>
                  <a:srgbClr val="00B050"/>
                </a:solidFill>
              </a:rPr>
              <a:t>faktori: 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tx1"/>
                </a:solidFill>
              </a:rPr>
              <a:t> faktori </a:t>
            </a:r>
            <a:r>
              <a:rPr lang="sr-Latn-RS" sz="2000" dirty="0">
                <a:solidFill>
                  <a:schemeClr val="tx1"/>
                </a:solidFill>
              </a:rPr>
              <a:t>spoljne </a:t>
            </a:r>
            <a:r>
              <a:rPr lang="sr-Latn-RS" sz="2000" dirty="0" smtClean="0">
                <a:solidFill>
                  <a:schemeClr val="tx1"/>
                </a:solidFill>
              </a:rPr>
              <a:t>sredine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tx1"/>
                </a:solidFill>
              </a:rPr>
              <a:t> hronične </a:t>
            </a:r>
            <a:r>
              <a:rPr lang="sr-Latn-RS" sz="2000" dirty="0">
                <a:solidFill>
                  <a:schemeClr val="tx1"/>
                </a:solidFill>
              </a:rPr>
              <a:t>bolesti </a:t>
            </a:r>
            <a:r>
              <a:rPr lang="sr-Latn-RS" sz="2000" dirty="0" smtClean="0">
                <a:solidFill>
                  <a:schemeClr val="tx1"/>
                </a:solidFill>
              </a:rPr>
              <a:t>majke</a:t>
            </a:r>
            <a:endParaRPr lang="en-US" sz="2000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sz="2000" b="1" dirty="0">
              <a:solidFill>
                <a:schemeClr val="tx1"/>
              </a:solidFill>
            </a:endParaRP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00400"/>
            <a:ext cx="6929717" cy="408002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U</a:t>
            </a:r>
            <a:r>
              <a:rPr lang="sr-Latn-RS" sz="2000" dirty="0" smtClean="0">
                <a:solidFill>
                  <a:schemeClr val="tx1"/>
                </a:solidFill>
              </a:rPr>
              <a:t> zavisnosti od perioda intrauterinog razvoja (IUR) ploda u kome je delovao teratogeni faktor, razlikujemo: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 smtClean="0">
                <a:solidFill>
                  <a:srgbClr val="7030A0"/>
                </a:solidFill>
              </a:rPr>
              <a:t>B</a:t>
            </a:r>
            <a:r>
              <a:rPr lang="sr-Latn-RS" sz="2000" dirty="0" smtClean="0">
                <a:solidFill>
                  <a:srgbClr val="7030A0"/>
                </a:solidFill>
              </a:rPr>
              <a:t>lastopatije</a:t>
            </a: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</a:rPr>
              <a:t>E</a:t>
            </a:r>
            <a:r>
              <a:rPr lang="sr-Latn-RS" sz="2000" dirty="0" smtClean="0">
                <a:solidFill>
                  <a:srgbClr val="C00000"/>
                </a:solidFill>
              </a:rPr>
              <a:t>mbriopatije</a:t>
            </a:r>
          </a:p>
          <a:p>
            <a:pPr lvl="1" algn="just"/>
            <a:r>
              <a:rPr lang="en-US" sz="2000" dirty="0" smtClean="0">
                <a:solidFill>
                  <a:srgbClr val="00B050"/>
                </a:solidFill>
              </a:rPr>
              <a:t>F</a:t>
            </a:r>
            <a:r>
              <a:rPr lang="sr-Latn-RS" sz="2000" dirty="0" smtClean="0">
                <a:solidFill>
                  <a:srgbClr val="00B050"/>
                </a:solidFill>
              </a:rPr>
              <a:t>etopatije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671" y="12954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dirty="0"/>
              <a:t>D</a:t>
            </a:r>
            <a:r>
              <a:rPr lang="sr-Latn-RS" sz="2000" dirty="0" smtClean="0"/>
              <a:t>elovanje faktora spoljne sredine</a:t>
            </a:r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sr-Latn-R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Teratogeneza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je </a:t>
            </a:r>
            <a:r>
              <a:rPr lang="en-US" sz="2000" dirty="0" err="1" smtClean="0"/>
              <a:t>proces</a:t>
            </a:r>
            <a:r>
              <a:rPr lang="en-US" sz="2000" dirty="0" smtClean="0"/>
              <a:t> </a:t>
            </a:r>
            <a:r>
              <a:rPr lang="en-US" sz="2000" dirty="0" err="1" smtClean="0"/>
              <a:t>malformisanja</a:t>
            </a:r>
            <a:r>
              <a:rPr lang="en-US" sz="2000" dirty="0" smtClean="0"/>
              <a:t> </a:t>
            </a:r>
            <a:r>
              <a:rPr lang="en-US" sz="2000" dirty="0" err="1" smtClean="0"/>
              <a:t>ploda</a:t>
            </a:r>
            <a:r>
              <a:rPr lang="sr-Latn-RS" sz="2000" dirty="0" smtClean="0"/>
              <a:t> usled delovanja </a:t>
            </a:r>
            <a:r>
              <a:rPr lang="sr-Latn-RS" sz="2000" u="sng" dirty="0" smtClean="0"/>
              <a:t>teratogenih faktora </a:t>
            </a:r>
            <a:r>
              <a:rPr lang="sr-Latn-RS" sz="2000" dirty="0" smtClean="0"/>
              <a:t>- fizički, hemijski i biološki</a:t>
            </a:r>
            <a:r>
              <a:rPr lang="en-US" sz="2000" dirty="0" smtClean="0"/>
              <a:t>.</a:t>
            </a:r>
            <a:endParaRPr lang="sr-Latn-R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924800" cy="5867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u="sng" dirty="0" err="1">
                <a:solidFill>
                  <a:srgbClr val="7030A0"/>
                </a:solidFill>
              </a:rPr>
              <a:t>Blastopatije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dirty="0" err="1">
                <a:solidFill>
                  <a:schemeClr val="tx1"/>
                </a:solidFill>
              </a:rPr>
              <a:t>nastaju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prve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nedelje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IUR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sr-Latn-RS" sz="2000" dirty="0" smtClean="0">
                <a:solidFill>
                  <a:schemeClr val="tx1"/>
                </a:solidFill>
              </a:rPr>
              <a:t>(veliki ćelijski defekti dovode do ranog spontanog pobačaja).</a:t>
            </a:r>
            <a:endParaRPr lang="sr-Latn-RS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000" u="sng" dirty="0" err="1" smtClean="0">
                <a:solidFill>
                  <a:srgbClr val="C00000"/>
                </a:solidFill>
              </a:rPr>
              <a:t>Embriopatije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nastaju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delovanjem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teratogena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periodu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embriogeneze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organogeneze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sr-Latn-R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n-US" sz="2000" dirty="0">
                <a:solidFill>
                  <a:schemeClr val="tx1"/>
                </a:solidFill>
              </a:rPr>
              <a:t>   </a:t>
            </a:r>
            <a:r>
              <a:rPr lang="sr-Latn-RS" dirty="0">
                <a:solidFill>
                  <a:schemeClr val="tx1"/>
                </a:solidFill>
              </a:rPr>
              <a:t>T</a:t>
            </a:r>
            <a:r>
              <a:rPr lang="en-US" sz="2000" dirty="0" err="1" smtClean="0">
                <a:solidFill>
                  <a:schemeClr val="tx1"/>
                </a:solidFill>
              </a:rPr>
              <a:t>eratogene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supstance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fizi</a:t>
            </a:r>
            <a:r>
              <a:rPr lang="sr-Latn-RS" sz="2000" dirty="0">
                <a:solidFill>
                  <a:schemeClr val="tx1"/>
                </a:solidFill>
              </a:rPr>
              <a:t>č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hemijske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biolo</a:t>
            </a:r>
            <a:r>
              <a:rPr lang="sr-Latn-RS" sz="2000" dirty="0">
                <a:solidFill>
                  <a:schemeClr val="tx1"/>
                </a:solidFill>
              </a:rPr>
              <a:t>š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del</a:t>
            </a:r>
            <a:r>
              <a:rPr lang="sr-Latn-RS" sz="2000" dirty="0" smtClean="0">
                <a:solidFill>
                  <a:schemeClr val="tx1"/>
                </a:solidFill>
              </a:rPr>
              <a:t>ovanjem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u </a:t>
            </a:r>
            <a:r>
              <a:rPr lang="en-US" sz="2000" dirty="0" err="1">
                <a:solidFill>
                  <a:schemeClr val="tx1"/>
                </a:solidFill>
              </a:rPr>
              <a:t>periodu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organogenze</a:t>
            </a:r>
            <a:r>
              <a:rPr lang="sr-Latn-RS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mogu </a:t>
            </a:r>
            <a:r>
              <a:rPr lang="en-US" sz="2000" dirty="0" err="1" smtClean="0">
                <a:solidFill>
                  <a:schemeClr val="tx1"/>
                </a:solidFill>
              </a:rPr>
              <a:t>dov</a:t>
            </a:r>
            <a:r>
              <a:rPr lang="sr-Latn-RS" sz="2000" dirty="0" smtClean="0">
                <a:solidFill>
                  <a:schemeClr val="tx1"/>
                </a:solidFill>
              </a:rPr>
              <a:t>esti</a:t>
            </a:r>
            <a:r>
              <a:rPr lang="en-US" sz="2000" dirty="0" smtClean="0">
                <a:solidFill>
                  <a:schemeClr val="tx1"/>
                </a:solidFill>
              </a:rPr>
              <a:t> do: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sr-Latn-RS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1.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poreme</a:t>
            </a:r>
            <a:r>
              <a:rPr lang="sr-Latn-RS" sz="2000" dirty="0">
                <a:solidFill>
                  <a:srgbClr val="0070C0"/>
                </a:solidFill>
              </a:rPr>
              <a:t>ć</a:t>
            </a:r>
            <a:r>
              <a:rPr lang="en-US" sz="2000" dirty="0" err="1">
                <a:solidFill>
                  <a:srgbClr val="0070C0"/>
                </a:solidFill>
              </a:rPr>
              <a:t>aja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proliferacije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sr-Latn-RS" sz="2000" dirty="0" smtClean="0">
                <a:solidFill>
                  <a:srgbClr val="0070C0"/>
                </a:solidFill>
              </a:rPr>
              <a:t>(umnožavanje),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2.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migracije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Latn-RS" sz="2000" dirty="0" smtClean="0">
                <a:solidFill>
                  <a:schemeClr val="accent3">
                    <a:lumMod val="50000"/>
                  </a:schemeClr>
                </a:solidFill>
              </a:rPr>
              <a:t>(kretanje),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ili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3.</a:t>
            </a:r>
            <a:r>
              <a:rPr lang="sr-Latn-R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diferencijacije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sr-Latn-RS" sz="2000" dirty="0">
                <a:solidFill>
                  <a:srgbClr val="C00000"/>
                </a:solidFill>
              </a:rPr>
              <a:t>ć</a:t>
            </a:r>
            <a:r>
              <a:rPr lang="en-US" sz="2000" dirty="0" err="1" smtClean="0">
                <a:solidFill>
                  <a:srgbClr val="C00000"/>
                </a:solidFill>
              </a:rPr>
              <a:t>elija</a:t>
            </a:r>
            <a:r>
              <a:rPr lang="sr-Latn-RS" dirty="0">
                <a:solidFill>
                  <a:srgbClr val="C00000"/>
                </a:solidFill>
              </a:rPr>
              <a:t>.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sr-Latn-RS" dirty="0" smtClean="0">
                <a:solidFill>
                  <a:schemeClr val="tx1"/>
                </a:solidFill>
              </a:rPr>
              <a:t>Tako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sr-Latn-RS" sz="2000" dirty="0" smtClean="0">
                <a:solidFill>
                  <a:schemeClr val="tx1"/>
                </a:solidFill>
              </a:rPr>
              <a:t>nastaju </a:t>
            </a:r>
            <a:r>
              <a:rPr lang="en-US" sz="2000" u="sng" dirty="0" err="1">
                <a:solidFill>
                  <a:schemeClr val="tx1"/>
                </a:solidFill>
              </a:rPr>
              <a:t>kongenitaln</a:t>
            </a:r>
            <a:r>
              <a:rPr lang="sr-Latn-RS" sz="2000" u="sng" dirty="0">
                <a:solidFill>
                  <a:schemeClr val="tx1"/>
                </a:solidFill>
              </a:rPr>
              <a:t>e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u="sng" dirty="0" err="1">
                <a:solidFill>
                  <a:schemeClr val="tx1"/>
                </a:solidFill>
              </a:rPr>
              <a:t>malformacij</a:t>
            </a:r>
            <a:r>
              <a:rPr lang="sr-Latn-RS" sz="2000" u="sng" dirty="0" smtClean="0">
                <a:solidFill>
                  <a:schemeClr val="tx1"/>
                </a:solidFill>
              </a:rPr>
              <a:t>e.</a:t>
            </a:r>
            <a:endParaRPr lang="en-US" sz="2000" u="sng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000" u="sng" dirty="0" err="1">
                <a:solidFill>
                  <a:srgbClr val="00B050"/>
                </a:solidFill>
              </a:rPr>
              <a:t>Fetopatije</a:t>
            </a:r>
            <a:r>
              <a:rPr lang="en-US" sz="2000" dirty="0">
                <a:solidFill>
                  <a:schemeClr val="tx1"/>
                </a:solidFill>
              </a:rPr>
              <a:t> –</a:t>
            </a:r>
            <a:r>
              <a:rPr lang="sr-Latn-RS" sz="2000" dirty="0">
                <a:solidFill>
                  <a:schemeClr val="tx1"/>
                </a:solidFill>
              </a:rPr>
              <a:t> su</a:t>
            </a:r>
            <a:r>
              <a:rPr lang="en-US" sz="2000" dirty="0">
                <a:solidFill>
                  <a:schemeClr val="tx1"/>
                </a:solidFill>
              </a:rPr>
              <a:t> o</a:t>
            </a:r>
            <a:r>
              <a:rPr lang="sr-Latn-RS" sz="2000" dirty="0">
                <a:solidFill>
                  <a:schemeClr val="tx1"/>
                </a:solidFill>
              </a:rPr>
              <a:t>š</a:t>
            </a:r>
            <a:r>
              <a:rPr lang="en-US" sz="2000" dirty="0" err="1">
                <a:solidFill>
                  <a:schemeClr val="tx1"/>
                </a:solidFill>
              </a:rPr>
              <a:t>te</a:t>
            </a:r>
            <a:r>
              <a:rPr lang="sr-Latn-RS" sz="2000" dirty="0">
                <a:solidFill>
                  <a:schemeClr val="tx1"/>
                </a:solidFill>
              </a:rPr>
              <a:t>će</a:t>
            </a:r>
            <a:r>
              <a:rPr lang="en-US" sz="2000" dirty="0" err="1">
                <a:solidFill>
                  <a:schemeClr val="tx1"/>
                </a:solidFill>
              </a:rPr>
              <a:t>nja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</a:t>
            </a:r>
            <a:r>
              <a:rPr lang="sr-Latn-RS" sz="2000" dirty="0">
                <a:solidFill>
                  <a:schemeClr val="tx1"/>
                </a:solidFill>
              </a:rPr>
              <a:t>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stvorenih</a:t>
            </a:r>
            <a:r>
              <a:rPr lang="en-US" sz="2000" dirty="0">
                <a:solidFill>
                  <a:schemeClr val="tx1"/>
                </a:solidFill>
              </a:rPr>
              <a:t> tkiva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organa</a:t>
            </a:r>
            <a:r>
              <a:rPr lang="sr-Latn-RS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prolaznim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trajnim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poreme</a:t>
            </a:r>
            <a:r>
              <a:rPr lang="sr-Latn-RS" sz="2000" dirty="0">
                <a:solidFill>
                  <a:schemeClr val="tx1"/>
                </a:solidFill>
              </a:rPr>
              <a:t>ć</a:t>
            </a:r>
            <a:r>
              <a:rPr lang="en-US" sz="2000" dirty="0" err="1">
                <a:solidFill>
                  <a:schemeClr val="tx1"/>
                </a:solidFill>
              </a:rPr>
              <a:t>ajm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njihove</a:t>
            </a:r>
            <a:r>
              <a:rPr lang="sr-Cyrl-R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strukture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funkcije</a:t>
            </a:r>
            <a:r>
              <a:rPr lang="sr-Latn-R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</a:t>
            </a:r>
            <a:r>
              <a:rPr lang="sr-Latn-RS" sz="4400" b="1" dirty="0">
                <a:solidFill>
                  <a:schemeClr val="tx1"/>
                </a:solidFill>
              </a:rPr>
              <a:t>alformacije</a:t>
            </a:r>
          </a:p>
        </p:txBody>
      </p:sp>
    </p:spTree>
    <p:extLst>
      <p:ext uri="{BB962C8B-B14F-4D97-AF65-F5344CB8AC3E}">
        <p14:creationId xmlns:p14="http://schemas.microsoft.com/office/powerpoint/2010/main" val="874112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539</TotalTime>
  <Words>697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Courier New</vt:lpstr>
      <vt:lpstr>Wingdings</vt:lpstr>
      <vt:lpstr>Retrospect</vt:lpstr>
      <vt:lpstr>Razvojni put embriona</vt:lpstr>
      <vt:lpstr>5</vt:lpstr>
      <vt:lpstr>kijematogeneza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Malformacije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disrupcija                                     deformacija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kijematogeneza</dc:title>
  <dc:creator>user</dc:creator>
  <cp:lastModifiedBy>Windows User</cp:lastModifiedBy>
  <cp:revision>82</cp:revision>
  <dcterms:created xsi:type="dcterms:W3CDTF">2014-03-11T08:13:29Z</dcterms:created>
  <dcterms:modified xsi:type="dcterms:W3CDTF">2023-05-04T09:14:06Z</dcterms:modified>
</cp:coreProperties>
</file>