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57"/>
  </p:notesMasterIdLst>
  <p:sldIdLst>
    <p:sldId id="256" r:id="rId2"/>
    <p:sldId id="302" r:id="rId3"/>
    <p:sldId id="303" r:id="rId4"/>
    <p:sldId id="328" r:id="rId5"/>
    <p:sldId id="301" r:id="rId6"/>
    <p:sldId id="304" r:id="rId7"/>
    <p:sldId id="305" r:id="rId8"/>
    <p:sldId id="306" r:id="rId9"/>
    <p:sldId id="309" r:id="rId10"/>
    <p:sldId id="329" r:id="rId11"/>
    <p:sldId id="270" r:id="rId12"/>
    <p:sldId id="257" r:id="rId13"/>
    <p:sldId id="259" r:id="rId14"/>
    <p:sldId id="261" r:id="rId15"/>
    <p:sldId id="262" r:id="rId16"/>
    <p:sldId id="263" r:id="rId17"/>
    <p:sldId id="264" r:id="rId18"/>
    <p:sldId id="311" r:id="rId19"/>
    <p:sldId id="323" r:id="rId20"/>
    <p:sldId id="310" r:id="rId21"/>
    <p:sldId id="312" r:id="rId22"/>
    <p:sldId id="313" r:id="rId23"/>
    <p:sldId id="315" r:id="rId24"/>
    <p:sldId id="330" r:id="rId25"/>
    <p:sldId id="269" r:id="rId26"/>
    <p:sldId id="271" r:id="rId27"/>
    <p:sldId id="265" r:id="rId28"/>
    <p:sldId id="300" r:id="rId29"/>
    <p:sldId id="297" r:id="rId30"/>
    <p:sldId id="293" r:id="rId31"/>
    <p:sldId id="283" r:id="rId32"/>
    <p:sldId id="292" r:id="rId33"/>
    <p:sldId id="317" r:id="rId34"/>
    <p:sldId id="332" r:id="rId35"/>
    <p:sldId id="324" r:id="rId36"/>
    <p:sldId id="325" r:id="rId37"/>
    <p:sldId id="316" r:id="rId38"/>
    <p:sldId id="318" r:id="rId39"/>
    <p:sldId id="319" r:id="rId40"/>
    <p:sldId id="320" r:id="rId41"/>
    <p:sldId id="322" r:id="rId42"/>
    <p:sldId id="331" r:id="rId43"/>
    <p:sldId id="273" r:id="rId44"/>
    <p:sldId id="267" r:id="rId45"/>
    <p:sldId id="274" r:id="rId46"/>
    <p:sldId id="294" r:id="rId47"/>
    <p:sldId id="275" r:id="rId48"/>
    <p:sldId id="335" r:id="rId49"/>
    <p:sldId id="333" r:id="rId50"/>
    <p:sldId id="334" r:id="rId51"/>
    <p:sldId id="279" r:id="rId52"/>
    <p:sldId id="327" r:id="rId53"/>
    <p:sldId id="276" r:id="rId54"/>
    <p:sldId id="295" r:id="rId55"/>
    <p:sldId id="280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D6B8E-369E-482D-AAF2-570CD426FCD4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D69C5-8B77-453A-938A-838E22FFEE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67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25B272-B497-4AAE-BDA4-90A341DBA3FB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96512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37B533-8DC2-4BC3-993A-3E34BB45181D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3821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baseline="0" dirty="0" smtClean="0"/>
              <a:t>Enhondralno okoštavanje – enhondralnim okoštavanjem se oblikuju krajevi posebno dugih kostiju.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D69C5-8B77-453A-938A-838E22FFEE9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25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</a:t>
            </a:r>
            <a:r>
              <a:rPr lang="sr-Latn-RS" dirty="0" smtClean="0">
                <a:solidFill>
                  <a:srgbClr val="C00000"/>
                </a:solidFill>
              </a:rPr>
              <a:t>aternalna fenilketonurija </a:t>
            </a:r>
            <a:r>
              <a:rPr lang="sr-Latn-RS" dirty="0" smtClean="0"/>
              <a:t>– kod trudnica neadekvatno ili nedovoljno lečenih od fenilketonurije, hiperfenilalaninemija</a:t>
            </a:r>
            <a:r>
              <a:rPr lang="sr-Latn-RS" baseline="0" dirty="0" smtClean="0"/>
              <a:t> u njihovoj krvi ugrožava normalan razvoj ploda. </a:t>
            </a:r>
            <a:r>
              <a:rPr lang="en-US" baseline="0" dirty="0" smtClean="0"/>
              <a:t>D</a:t>
            </a:r>
            <a:r>
              <a:rPr lang="sr-Latn-RS" baseline="0" dirty="0" smtClean="0"/>
              <a:t>olazi do malformisanja ploda (mikrocefalija, USM) – toksična embriopatija.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D69C5-8B77-453A-938A-838E22FFEE9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18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284A-2693-4205-A45A-251C2464C74B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CD650-0980-4436-AC11-3BFE04FDF4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500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284A-2693-4205-A45A-251C2464C74B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CD650-0980-4436-AC11-3BFE04FDF4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863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284A-2693-4205-A45A-251C2464C74B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CD650-0980-4436-AC11-3BFE04FDF4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278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0AC86BF-1D63-417D-91E7-05FE0E79C2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27568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5B5F887-BB54-40B2-8EF6-C4297A4C25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05003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0056D9A-C579-40E8-942D-D6BAFC89A6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80062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284A-2693-4205-A45A-251C2464C74B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CD650-0980-4436-AC11-3BFE04FDF4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741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284A-2693-4205-A45A-251C2464C74B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CD650-0980-4436-AC11-3BFE04FDF4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990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284A-2693-4205-A45A-251C2464C74B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CD650-0980-4436-AC11-3BFE04FDF4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388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284A-2693-4205-A45A-251C2464C74B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CD650-0980-4436-AC11-3BFE04FDF4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220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284A-2693-4205-A45A-251C2464C74B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CD650-0980-4436-AC11-3BFE04FDF4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94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284A-2693-4205-A45A-251C2464C74B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CD650-0980-4436-AC11-3BFE04FDF4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138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284A-2693-4205-A45A-251C2464C74B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CD650-0980-4436-AC11-3BFE04FDF4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577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284A-2693-4205-A45A-251C2464C74B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CD650-0980-4436-AC11-3BFE04FDF4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217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C284A-2693-4205-A45A-251C2464C74B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CD650-0980-4436-AC11-3BFE04FDF4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0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219200"/>
            <a:ext cx="8686800" cy="133191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5400" dirty="0" err="1" smtClean="0">
                <a:solidFill>
                  <a:srgbClr val="00B050"/>
                </a:solidFill>
              </a:rPr>
              <a:t>Monogenske</a:t>
            </a:r>
            <a:r>
              <a:rPr lang="sr-Latn-RS" sz="5400" dirty="0" smtClean="0">
                <a:solidFill>
                  <a:srgbClr val="00B050"/>
                </a:solidFill>
              </a:rPr>
              <a:t> bolesti</a:t>
            </a:r>
            <a:endParaRPr lang="en-US" sz="5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866900"/>
            <a:ext cx="6096000" cy="3429000"/>
          </a:xfrm>
          <a:noFill/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45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sr-Latn-RS" sz="2400" b="1" u="sng" kern="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AD nasleđivanje</a:t>
            </a:r>
            <a:r>
              <a:rPr lang="sr-Latn-RS" sz="2400" b="1" kern="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– na rodoslovnom stablu pokazuje vertikalni tip prenošenja </a:t>
            </a:r>
            <a:endParaRPr lang="en-US" sz="2400" b="1" kern="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5562600"/>
            <a:ext cx="69040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 kern="0" dirty="0">
                <a:solidFill>
                  <a:schemeClr val="tx2"/>
                </a:solidFill>
                <a:latin typeface="Arial" charset="0"/>
              </a:rPr>
              <a:t>O</a:t>
            </a:r>
            <a:r>
              <a:rPr lang="sr-Latn-RS" b="1" kern="0" dirty="0">
                <a:solidFill>
                  <a:schemeClr val="tx2"/>
                </a:solidFill>
                <a:latin typeface="Arial" charset="0"/>
              </a:rPr>
              <a:t>boleli muški i ženski članovi su prisutni u svakoj generaciji</a:t>
            </a:r>
            <a:endParaRPr lang="en-US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17706"/>
      </p:ext>
    </p:extLst>
  </p:cSld>
  <p:clrMapOvr>
    <a:masterClrMapping/>
  </p:clrMapOvr>
  <p:transition spd="slow" advTm="49189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7772400" cy="1371601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</a:rPr>
              <a:t>A</a:t>
            </a:r>
            <a:r>
              <a:rPr lang="sr-Latn-RS" sz="4000" b="1" dirty="0" smtClean="0">
                <a:solidFill>
                  <a:srgbClr val="00B050"/>
                </a:solidFill>
              </a:rPr>
              <a:t>utozomno dominantne bolesti</a:t>
            </a:r>
            <a:endParaRPr lang="en-US" sz="4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302"/>
            <a:ext cx="8229600" cy="813498"/>
          </a:xfrm>
        </p:spPr>
        <p:txBody>
          <a:bodyPr>
            <a:noAutofit/>
          </a:bodyPr>
          <a:lstStyle/>
          <a:p>
            <a:r>
              <a:rPr lang="en-US" sz="2800" b="1" u="sng" dirty="0" smtClean="0"/>
              <a:t>A</a:t>
            </a:r>
            <a:r>
              <a:rPr lang="sr-Latn-RS" sz="2800" b="1" u="sng" dirty="0" smtClean="0"/>
              <a:t>hondroplazija (AD) </a:t>
            </a:r>
            <a:br>
              <a:rPr lang="sr-Latn-RS" sz="2800" b="1" u="sng" dirty="0" smtClean="0"/>
            </a:br>
            <a:endParaRPr lang="en-US" sz="2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43" y="1159764"/>
            <a:ext cx="8736957" cy="5698236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dirty="0" smtClean="0"/>
              <a:t>I</a:t>
            </a:r>
            <a:r>
              <a:rPr lang="sr-Latn-RS" sz="2000" b="1" dirty="0" smtClean="0"/>
              <a:t>ncidenca 1:26 000-40 000; najčešći oblik patuljastog rasta.</a:t>
            </a:r>
          </a:p>
          <a:p>
            <a:endParaRPr lang="sr-Latn-RS" sz="2000" b="1" dirty="0" smtClean="0"/>
          </a:p>
          <a:p>
            <a:pPr algn="just"/>
            <a:r>
              <a:rPr lang="sr-Latn-RS" sz="2000" b="1" dirty="0" smtClean="0"/>
              <a:t>Mutacija </a:t>
            </a:r>
            <a:r>
              <a:rPr lang="sr-Latn-RS" sz="2000" b="1" dirty="0" smtClean="0">
                <a:solidFill>
                  <a:srgbClr val="C00000"/>
                </a:solidFill>
              </a:rPr>
              <a:t>FGFR3 </a:t>
            </a:r>
            <a:r>
              <a:rPr lang="sr-Latn-RS" sz="2000" b="1" dirty="0" smtClean="0"/>
              <a:t>gena na </a:t>
            </a:r>
            <a:r>
              <a:rPr lang="sr-Latn-RS" sz="2000" b="1" dirty="0" smtClean="0">
                <a:solidFill>
                  <a:srgbClr val="C00000"/>
                </a:solidFill>
              </a:rPr>
              <a:t>4p. </a:t>
            </a:r>
            <a:endParaRPr lang="sr-Latn-RS" sz="2000" b="1" dirty="0" smtClean="0">
              <a:solidFill>
                <a:srgbClr val="C00000"/>
              </a:solidFill>
            </a:endParaRPr>
          </a:p>
          <a:p>
            <a:pPr algn="just"/>
            <a:r>
              <a:rPr lang="sr-Latn-RS" sz="2000" b="1" dirty="0" smtClean="0"/>
              <a:t>Gen </a:t>
            </a:r>
            <a:r>
              <a:rPr lang="sr-Latn-RS" sz="2000" b="1" dirty="0" smtClean="0"/>
              <a:t>kodira </a:t>
            </a:r>
            <a:r>
              <a:rPr lang="sr-Latn-RS" sz="2000" b="1" dirty="0" smtClean="0">
                <a:solidFill>
                  <a:srgbClr val="0070C0"/>
                </a:solidFill>
              </a:rPr>
              <a:t>receptore faktora rasta fibroblasta </a:t>
            </a:r>
            <a:r>
              <a:rPr lang="sr-Latn-RS" sz="2000" b="1" dirty="0" smtClean="0"/>
              <a:t>(važan za deobu, migraciju i diferencijaciju ćelija tokom embriogeneze).</a:t>
            </a:r>
          </a:p>
          <a:p>
            <a:pPr algn="just"/>
            <a:endParaRPr lang="sr-Latn-RS" sz="2000" b="1" dirty="0" smtClean="0"/>
          </a:p>
          <a:p>
            <a:r>
              <a:rPr lang="sr-Latn-RS" sz="2000" b="1" dirty="0" smtClean="0"/>
              <a:t>Mutacija je u transmembranskom domenu gena i podrazumeva </a:t>
            </a:r>
            <a:r>
              <a:rPr lang="en-US" sz="2000" b="1" dirty="0" err="1" smtClean="0"/>
              <a:t>zamen</a:t>
            </a:r>
            <a:r>
              <a:rPr lang="sr-Latn-RS" sz="2000" b="1" dirty="0" smtClean="0"/>
              <a:t>u ak </a:t>
            </a:r>
            <a:r>
              <a:rPr lang="sr-Latn-RS" sz="2000" b="1" dirty="0" smtClean="0"/>
              <a:t>Glicin u          </a:t>
            </a:r>
            <a:r>
              <a:rPr lang="sr-Latn-RS" sz="2000" b="1" dirty="0" smtClean="0"/>
              <a:t>Arginin</a:t>
            </a:r>
            <a:r>
              <a:rPr lang="en-US" sz="2000" b="1" dirty="0" smtClean="0"/>
              <a:t>.</a:t>
            </a:r>
            <a:endParaRPr lang="sr-Latn-RS" sz="2000" b="1" dirty="0" smtClean="0"/>
          </a:p>
          <a:p>
            <a:endParaRPr lang="sr-Latn-RS" sz="2000" b="1" dirty="0" smtClean="0"/>
          </a:p>
          <a:p>
            <a:pPr>
              <a:buNone/>
            </a:pPr>
            <a:r>
              <a:rPr lang="en-US" sz="2000" b="1" dirty="0" smtClean="0"/>
              <a:t>K</a:t>
            </a:r>
            <a:r>
              <a:rPr lang="sr-Latn-RS" sz="2000" b="1" dirty="0" smtClean="0"/>
              <a:t>linička slika: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P</a:t>
            </a:r>
            <a:r>
              <a:rPr lang="sr-Latn-RS" sz="2000" b="1" dirty="0" smtClean="0">
                <a:solidFill>
                  <a:srgbClr val="C00000"/>
                </a:solidFill>
              </a:rPr>
              <a:t>oremećaj u enhondralnom okoštavanju </a:t>
            </a:r>
            <a:r>
              <a:rPr lang="sr-Latn-RS" sz="2000" b="1" dirty="0" smtClean="0"/>
              <a:t>(oblikovanje kostiju iz hrskavice - rast kosti u dužinu).</a:t>
            </a:r>
          </a:p>
          <a:p>
            <a:r>
              <a:rPr lang="en-US" sz="2000" b="1" dirty="0" smtClean="0"/>
              <a:t>M</a:t>
            </a:r>
            <a:r>
              <a:rPr lang="sr-Latn-RS" sz="2000" b="1" dirty="0" smtClean="0"/>
              <a:t>egacefalija, izbočeno čelo, </a:t>
            </a:r>
            <a:r>
              <a:rPr lang="sr-Latn-RS" sz="2000" b="1" dirty="0" smtClean="0"/>
              <a:t>ugnut </a:t>
            </a:r>
            <a:r>
              <a:rPr lang="sr-Latn-RS" sz="2000" b="1" dirty="0" smtClean="0"/>
              <a:t>koren nosa i hipoplazija maksile.</a:t>
            </a:r>
          </a:p>
          <a:p>
            <a:r>
              <a:rPr lang="en-US" sz="2000" b="1" dirty="0" smtClean="0"/>
              <a:t>T</a:t>
            </a:r>
            <a:r>
              <a:rPr lang="sr-Latn-RS" sz="2000" b="1" dirty="0" smtClean="0"/>
              <a:t>orakalna kifoza, lumbalna lordoza.</a:t>
            </a:r>
          </a:p>
          <a:p>
            <a:r>
              <a:rPr lang="en-US" sz="2000" b="1" dirty="0" smtClean="0"/>
              <a:t>M</a:t>
            </a:r>
            <a:r>
              <a:rPr lang="sr-Latn-RS" sz="2000" b="1" dirty="0" smtClean="0"/>
              <a:t>aksimalna visina 134cm (trup je normalne </a:t>
            </a:r>
            <a:r>
              <a:rPr lang="sr-Latn-RS" sz="2000" b="1" dirty="0" smtClean="0"/>
              <a:t>dužine</a:t>
            </a:r>
            <a:r>
              <a:rPr lang="sr-Latn-RS" sz="2000" b="1" dirty="0" smtClean="0"/>
              <a:t>, a kosti udova su skraćene).</a:t>
            </a:r>
          </a:p>
          <a:p>
            <a:r>
              <a:rPr lang="en-US" sz="2000" b="1" dirty="0" smtClean="0"/>
              <a:t>Š</a:t>
            </a:r>
            <a:r>
              <a:rPr lang="sr-Latn-RS" sz="2000" b="1" dirty="0" smtClean="0"/>
              <a:t>aka: 1-4 prsta su skoro jednake dužine.</a:t>
            </a:r>
          </a:p>
          <a:p>
            <a:pPr marL="0" indent="0">
              <a:buNone/>
            </a:pPr>
            <a:endParaRPr lang="sr-Latn-RS" sz="2000" b="1" dirty="0" smtClean="0">
              <a:solidFill>
                <a:srgbClr val="C00000"/>
              </a:solidFill>
            </a:endParaRPr>
          </a:p>
          <a:p>
            <a:r>
              <a:rPr lang="en-US" sz="2000" b="1" dirty="0"/>
              <a:t>U</a:t>
            </a:r>
            <a:r>
              <a:rPr lang="sr-Latn-RS" sz="2000" b="1" dirty="0"/>
              <a:t> 80% u pitanju je </a:t>
            </a:r>
            <a:r>
              <a:rPr lang="sr-Latn-RS" sz="2000" b="1" i="1" u="sng" dirty="0"/>
              <a:t>de novo </a:t>
            </a:r>
            <a:r>
              <a:rPr lang="sr-Latn-RS" sz="2000" b="1" dirty="0"/>
              <a:t>mutacija nastala tokom gametogeneze </a:t>
            </a:r>
            <a:r>
              <a:rPr lang="sr-Latn-RS" sz="2000" b="1" dirty="0">
                <a:solidFill>
                  <a:srgbClr val="C00000"/>
                </a:solidFill>
              </a:rPr>
              <a:t>kod oca.</a:t>
            </a:r>
          </a:p>
          <a:p>
            <a:r>
              <a:rPr lang="sr-Latn-RS" sz="2000" b="1" dirty="0" smtClean="0">
                <a:solidFill>
                  <a:srgbClr val="C00000"/>
                </a:solidFill>
              </a:rPr>
              <a:t>Gen </a:t>
            </a:r>
            <a:r>
              <a:rPr lang="sr-Latn-RS" sz="2000" b="1" dirty="0">
                <a:solidFill>
                  <a:srgbClr val="C00000"/>
                </a:solidFill>
              </a:rPr>
              <a:t>ima potpunu </a:t>
            </a:r>
            <a:r>
              <a:rPr lang="sr-Latn-RS" sz="2000" b="1" dirty="0" smtClean="0">
                <a:solidFill>
                  <a:srgbClr val="C00000"/>
                </a:solidFill>
              </a:rPr>
              <a:t>probojnost </a:t>
            </a:r>
            <a:r>
              <a:rPr lang="sr-Latn-RS" sz="2000" b="1" dirty="0">
                <a:solidFill>
                  <a:srgbClr val="C00000"/>
                </a:solidFill>
              </a:rPr>
              <a:t>i uvek se manifestuje kod heterozigota (Aa).</a:t>
            </a:r>
          </a:p>
          <a:p>
            <a:pPr algn="just"/>
            <a:endParaRPr lang="en-US" sz="2000" dirty="0"/>
          </a:p>
        </p:txBody>
      </p:sp>
      <p:sp>
        <p:nvSpPr>
          <p:cNvPr id="47106" name="AutoShape 2" descr="Резултат слика за mutacija FGFR3 gena sli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4" descr="https://www.bionet-skola.com/w/images/0/07/Achondroplas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7153" y="7937"/>
            <a:ext cx="2057399" cy="20494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Autofit/>
          </a:bodyPr>
          <a:lstStyle/>
          <a:p>
            <a:r>
              <a:rPr lang="en-US" sz="2800" b="1" u="sng" dirty="0" smtClean="0"/>
              <a:t>M</a:t>
            </a:r>
            <a:r>
              <a:rPr lang="sr-Latn-RS" sz="2800" b="1" u="sng" dirty="0" smtClean="0"/>
              <a:t>arfanov sindrom (AD)</a:t>
            </a:r>
            <a:br>
              <a:rPr lang="sr-Latn-RS" sz="2800" b="1" u="sng" dirty="0" smtClean="0"/>
            </a:br>
            <a:endParaRPr lang="en-US" sz="2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066800"/>
            <a:ext cx="8763000" cy="5126736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I</a:t>
            </a:r>
            <a:r>
              <a:rPr lang="sr-Latn-RS" sz="2000" b="1" dirty="0" smtClean="0"/>
              <a:t>ncidenca 1:10 000 </a:t>
            </a:r>
          </a:p>
          <a:p>
            <a:pPr>
              <a:buNone/>
            </a:pPr>
            <a:endParaRPr lang="sr-Latn-RS" sz="2000" b="1" dirty="0" smtClean="0"/>
          </a:p>
          <a:p>
            <a:r>
              <a:rPr lang="en-US" sz="2000" b="1" dirty="0" smtClean="0"/>
              <a:t>M</a:t>
            </a:r>
            <a:r>
              <a:rPr lang="sr-Latn-RS" sz="2000" b="1" dirty="0" smtClean="0"/>
              <a:t>utacija </a:t>
            </a:r>
            <a:r>
              <a:rPr lang="sr-Latn-RS" sz="2000" b="1" dirty="0" smtClean="0">
                <a:solidFill>
                  <a:srgbClr val="C00000"/>
                </a:solidFill>
              </a:rPr>
              <a:t>FBN1</a:t>
            </a:r>
            <a:r>
              <a:rPr lang="sr-Latn-RS" sz="2000" b="1" dirty="0" smtClean="0"/>
              <a:t> gena na </a:t>
            </a:r>
            <a:r>
              <a:rPr lang="sr-Latn-RS" sz="2000" b="1" dirty="0" smtClean="0">
                <a:solidFill>
                  <a:srgbClr val="C00000"/>
                </a:solidFill>
              </a:rPr>
              <a:t>15q21.1</a:t>
            </a:r>
            <a:r>
              <a:rPr lang="sr-Latn-RS" sz="2000" b="1" dirty="0" smtClean="0"/>
              <a:t>, za protein </a:t>
            </a:r>
            <a:r>
              <a:rPr lang="sr-Latn-RS" sz="2000" b="1" dirty="0" smtClean="0">
                <a:solidFill>
                  <a:srgbClr val="C00000"/>
                </a:solidFill>
              </a:rPr>
              <a:t>FIBRILIN 1</a:t>
            </a:r>
            <a:r>
              <a:rPr lang="sr-Latn-RS" sz="2000" b="1" dirty="0" smtClean="0"/>
              <a:t> (ulazi u sastav vezivnog, potpornog tkiva).</a:t>
            </a:r>
          </a:p>
          <a:p>
            <a:endParaRPr lang="sr-Latn-RS" sz="2000" b="1" dirty="0" smtClean="0"/>
          </a:p>
          <a:p>
            <a:pPr>
              <a:buNone/>
            </a:pPr>
            <a:r>
              <a:rPr lang="en-US" sz="2000" b="1" dirty="0" smtClean="0"/>
              <a:t>K</a:t>
            </a:r>
            <a:r>
              <a:rPr lang="sr-Latn-RS" sz="2000" b="1" dirty="0" smtClean="0"/>
              <a:t>linička slika: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P</a:t>
            </a:r>
            <a:r>
              <a:rPr lang="sr-Latn-RS" sz="2000" b="1" dirty="0" smtClean="0">
                <a:solidFill>
                  <a:srgbClr val="0070C0"/>
                </a:solidFill>
              </a:rPr>
              <a:t>lejotropni efekat – zahvaćen veći broj tkiva i organa.</a:t>
            </a:r>
          </a:p>
          <a:p>
            <a:r>
              <a:rPr lang="en-US" sz="2000" b="1" dirty="0" smtClean="0"/>
              <a:t>E</a:t>
            </a:r>
            <a:r>
              <a:rPr lang="sr-Latn-RS" sz="2000" b="1" dirty="0" smtClean="0"/>
              <a:t>kstremiteti su dugi i tanki, kao i prsti šaka i stopala – </a:t>
            </a:r>
            <a:r>
              <a:rPr lang="sr-Latn-RS" sz="2000" b="1" dirty="0" smtClean="0">
                <a:solidFill>
                  <a:srgbClr val="C00000"/>
                </a:solidFill>
              </a:rPr>
              <a:t>arahnodaktilija.</a:t>
            </a:r>
          </a:p>
          <a:p>
            <a:r>
              <a:rPr lang="en-US" sz="2000" b="1" dirty="0" smtClean="0"/>
              <a:t>Z</a:t>
            </a:r>
            <a:r>
              <a:rPr lang="sr-Latn-RS" sz="2000" b="1" dirty="0" smtClean="0"/>
              <a:t>globovi su labavi, hiperfleksibilni. </a:t>
            </a:r>
            <a:r>
              <a:rPr lang="en-US" sz="2000" b="1" dirty="0" smtClean="0"/>
              <a:t>D</a:t>
            </a:r>
            <a:r>
              <a:rPr lang="sr-Latn-RS" sz="2000" b="1" dirty="0" smtClean="0"/>
              <a:t>eformiteti grudnog koša. </a:t>
            </a:r>
            <a:r>
              <a:rPr lang="en-US" sz="2000" b="1" dirty="0" smtClean="0"/>
              <a:t>O</a:t>
            </a:r>
            <a:r>
              <a:rPr lang="sr-Latn-RS" sz="2000" b="1" dirty="0" smtClean="0"/>
              <a:t>skudno potkožno masno tkivo.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P</a:t>
            </a:r>
            <a:r>
              <a:rPr lang="sr-Latn-RS" sz="2000" b="1" dirty="0" smtClean="0">
                <a:solidFill>
                  <a:srgbClr val="C00000"/>
                </a:solidFill>
              </a:rPr>
              <a:t>romene na srcu i krvnim sudovima</a:t>
            </a:r>
            <a:r>
              <a:rPr lang="sr-Latn-RS" sz="2000" b="1" dirty="0" smtClean="0"/>
              <a:t>. </a:t>
            </a:r>
            <a:r>
              <a:rPr lang="en-US" sz="2000" b="1" dirty="0" smtClean="0"/>
              <a:t>D</a:t>
            </a:r>
            <a:r>
              <a:rPr lang="sr-Latn-RS" sz="2000" b="1" dirty="0" smtClean="0"/>
              <a:t>ilatacija aorte sa razvojem aneurizme.</a:t>
            </a:r>
          </a:p>
          <a:p>
            <a:r>
              <a:rPr lang="en-US" sz="2000" b="1" dirty="0" smtClean="0"/>
              <a:t>S</a:t>
            </a:r>
            <a:r>
              <a:rPr lang="sr-Latn-RS" sz="2000" b="1" dirty="0" smtClean="0"/>
              <a:t>ubluksacije i luksacije očnog sočiva.</a:t>
            </a:r>
          </a:p>
          <a:p>
            <a:pPr>
              <a:buNone/>
            </a:pPr>
            <a:endParaRPr lang="sr-Latn-RS" sz="2000" b="1" dirty="0" smtClean="0"/>
          </a:p>
          <a:p>
            <a:r>
              <a:rPr lang="sr-Latn-RS" sz="2000" b="1" dirty="0" smtClean="0"/>
              <a:t>30 % mutacija su </a:t>
            </a:r>
            <a:r>
              <a:rPr lang="sr-Latn-RS" sz="2000" b="1" i="1" dirty="0" smtClean="0"/>
              <a:t>de novo.</a:t>
            </a:r>
            <a:endParaRPr lang="en-US" sz="2000" b="1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181600"/>
            <a:ext cx="3124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3200" b="1" u="sng" dirty="0" smtClean="0"/>
              <a:t>O</a:t>
            </a:r>
            <a:r>
              <a:rPr lang="sr-Latn-RS" sz="3200" b="1" u="sng" dirty="0" smtClean="0"/>
              <a:t>steogenesis imperfecta (AD)</a:t>
            </a:r>
            <a:r>
              <a:rPr lang="sr-Latn-RS" sz="3200" u="sng" dirty="0" smtClean="0"/>
              <a:t/>
            </a:r>
            <a:br>
              <a:rPr lang="sr-Latn-RS" sz="3200" u="sng" dirty="0" smtClean="0"/>
            </a:b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07592"/>
            <a:ext cx="8686800" cy="5410200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 smtClean="0"/>
              <a:t>O</a:t>
            </a:r>
            <a:r>
              <a:rPr lang="sr-Latn-RS" sz="2000" b="1" dirty="0" smtClean="0"/>
              <a:t>dgovorni lokusi su</a:t>
            </a:r>
            <a:r>
              <a:rPr lang="en-US" sz="2000" b="1" dirty="0" smtClean="0"/>
              <a:t> 17q21</a:t>
            </a:r>
            <a:r>
              <a:rPr lang="sr-Latn-RS" sz="2000" b="1" dirty="0" smtClean="0"/>
              <a:t>-</a:t>
            </a:r>
            <a:r>
              <a:rPr lang="en-US" sz="2000" b="1" dirty="0" smtClean="0"/>
              <a:t>22</a:t>
            </a:r>
            <a:r>
              <a:rPr lang="sr-Latn-RS" sz="2000" b="1" dirty="0" smtClean="0"/>
              <a:t> i 7q21.1 koji kodiraju subjedinice </a:t>
            </a:r>
            <a:r>
              <a:rPr lang="sr-Latn-RS" sz="2000" b="1" dirty="0" smtClean="0">
                <a:solidFill>
                  <a:srgbClr val="C00000"/>
                </a:solidFill>
              </a:rPr>
              <a:t>kolagena tip I </a:t>
            </a:r>
            <a:r>
              <a:rPr lang="sr-Latn-RS" sz="2000" b="1" dirty="0" smtClean="0"/>
              <a:t>koji je odgovoran za strukturu i stabilnost kostiju.</a:t>
            </a:r>
          </a:p>
          <a:p>
            <a:pPr algn="just"/>
            <a:endParaRPr lang="sr-Latn-RS" sz="2000" b="1" dirty="0" smtClean="0"/>
          </a:p>
          <a:p>
            <a:pPr algn="just"/>
            <a:r>
              <a:rPr lang="sr-Latn-RS" sz="2000" b="1" dirty="0" smtClean="0"/>
              <a:t>Mutacija gena daje skraćen protein, dovodi do </a:t>
            </a:r>
            <a:r>
              <a:rPr lang="sr-Latn-RS" sz="2000" b="1" dirty="0" smtClean="0">
                <a:solidFill>
                  <a:srgbClr val="C00000"/>
                </a:solidFill>
              </a:rPr>
              <a:t>osteopenije i lake lomljivosti kostiju</a:t>
            </a:r>
            <a:r>
              <a:rPr lang="sr-Latn-RS" sz="2000" b="1" dirty="0" smtClean="0"/>
              <a:t> (i do stotinu preloma).</a:t>
            </a:r>
          </a:p>
          <a:p>
            <a:pPr algn="just"/>
            <a:endParaRPr lang="sr-Latn-RS" sz="2000" b="1" dirty="0" smtClean="0"/>
          </a:p>
          <a:p>
            <a:pPr algn="just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K</a:t>
            </a:r>
            <a:r>
              <a:rPr lang="sr-Latn-RS" sz="2000" b="1" dirty="0" smtClean="0">
                <a:solidFill>
                  <a:srgbClr val="C00000"/>
                </a:solidFill>
              </a:rPr>
              <a:t>linička slika:</a:t>
            </a:r>
          </a:p>
          <a:p>
            <a:pPr algn="just"/>
            <a:r>
              <a:rPr lang="en-US" sz="2000" b="1" dirty="0" smtClean="0"/>
              <a:t>L</a:t>
            </a:r>
            <a:r>
              <a:rPr lang="sr-Latn-RS" sz="2000" b="1" dirty="0" smtClean="0"/>
              <a:t>aka lomljivost kostiju (zbog smanjene gustine koštanog tkiva).</a:t>
            </a:r>
          </a:p>
          <a:p>
            <a:pPr algn="just"/>
            <a:r>
              <a:rPr lang="en-US" sz="2000" b="1" dirty="0" smtClean="0"/>
              <a:t>P</a:t>
            </a:r>
            <a:r>
              <a:rPr lang="sr-Latn-RS" sz="2000" b="1" dirty="0" smtClean="0"/>
              <a:t>lave beonjače (prosijavanje sudovnjače).</a:t>
            </a:r>
          </a:p>
          <a:p>
            <a:pPr algn="just"/>
            <a:r>
              <a:rPr lang="en-US" sz="2000" b="1" dirty="0" smtClean="0"/>
              <a:t>O</a:t>
            </a:r>
            <a:r>
              <a:rPr lang="sr-Latn-RS" sz="2000" b="1" dirty="0" smtClean="0"/>
              <a:t>štećenje sluha sprovodnog tipa (osteopetroza).</a:t>
            </a:r>
          </a:p>
          <a:p>
            <a:pPr algn="just"/>
            <a:r>
              <a:rPr lang="en-US" sz="2000" b="1" dirty="0" smtClean="0"/>
              <a:t>P</a:t>
            </a:r>
            <a:r>
              <a:rPr lang="sr-Latn-RS" sz="2000" b="1" dirty="0" smtClean="0"/>
              <a:t>oremećaj u rastu zuba. </a:t>
            </a:r>
          </a:p>
          <a:p>
            <a:pPr algn="just"/>
            <a:endParaRPr lang="sr-Latn-RS" sz="2000" b="1" dirty="0" smtClean="0"/>
          </a:p>
          <a:p>
            <a:pPr algn="just">
              <a:buNone/>
            </a:pPr>
            <a:endParaRPr lang="sr-Latn-RS" sz="2000" b="1" dirty="0" smtClean="0"/>
          </a:p>
          <a:p>
            <a:pPr algn="just">
              <a:buNone/>
            </a:pPr>
            <a:r>
              <a:rPr lang="sr-Latn-RS" sz="1800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     </a:t>
            </a:r>
          </a:p>
          <a:p>
            <a:pPr algn="just">
              <a:buNone/>
            </a:pPr>
            <a:r>
              <a:rPr lang="sr-Latn-RS" sz="1800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                                         Rtg potkolenice</a:t>
            </a:r>
          </a:p>
          <a:p>
            <a:pPr algn="just">
              <a:buNone/>
            </a:pPr>
            <a:endParaRPr lang="en-US" sz="2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267199"/>
            <a:ext cx="1828800" cy="259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305800" cy="6172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000" b="1" u="sng" dirty="0" smtClean="0">
                <a:solidFill>
                  <a:srgbClr val="7030A0"/>
                </a:solidFill>
              </a:rPr>
              <a:t>O</a:t>
            </a:r>
            <a:r>
              <a:rPr lang="sr-Latn-RS" sz="2000" b="1" u="sng" dirty="0" smtClean="0">
                <a:solidFill>
                  <a:srgbClr val="7030A0"/>
                </a:solidFill>
              </a:rPr>
              <a:t>steogenezis imperfekta (OI) se klasifikuje u četiri tipa:</a:t>
            </a:r>
          </a:p>
          <a:p>
            <a:pPr>
              <a:buNone/>
            </a:pPr>
            <a:endParaRPr lang="sr-Latn-RS" sz="2000" b="1" dirty="0" smtClean="0"/>
          </a:p>
          <a:p>
            <a:pPr algn="just">
              <a:buNone/>
            </a:pPr>
            <a:r>
              <a:rPr lang="sr-Latn-RS" sz="2000" b="1" dirty="0" smtClean="0"/>
              <a:t>  1. </a:t>
            </a:r>
            <a:r>
              <a:rPr lang="en-US" sz="2000" b="1" dirty="0" smtClean="0">
                <a:solidFill>
                  <a:srgbClr val="00B050"/>
                </a:solidFill>
              </a:rPr>
              <a:t>T</a:t>
            </a:r>
            <a:r>
              <a:rPr lang="sr-Latn-RS" sz="2000" b="1" dirty="0" smtClean="0">
                <a:solidFill>
                  <a:srgbClr val="00B050"/>
                </a:solidFill>
              </a:rPr>
              <a:t>ip I </a:t>
            </a:r>
            <a:r>
              <a:rPr lang="sr-Latn-RS" sz="2000" b="1" dirty="0" smtClean="0"/>
              <a:t>(80% slučajeva) – krhke kosti (višestruki prelomi), oštećenje sluha, plave  beonjače.</a:t>
            </a:r>
          </a:p>
          <a:p>
            <a:pPr marL="566928" indent="-457200" algn="just">
              <a:buNone/>
            </a:pPr>
            <a:endParaRPr lang="sr-Latn-RS" sz="2000" b="1" dirty="0"/>
          </a:p>
          <a:p>
            <a:pPr marL="566928" indent="-457200" algn="just">
              <a:buNone/>
            </a:pPr>
            <a:r>
              <a:rPr lang="sr-Latn-RS" sz="2000" b="1" dirty="0" smtClean="0"/>
              <a:t>2. </a:t>
            </a:r>
            <a:r>
              <a:rPr lang="en-US" sz="2000" b="1" dirty="0" smtClean="0">
                <a:solidFill>
                  <a:srgbClr val="00B050"/>
                </a:solidFill>
              </a:rPr>
              <a:t>T</a:t>
            </a:r>
            <a:r>
              <a:rPr lang="sr-Latn-RS" sz="2000" b="1" dirty="0" smtClean="0">
                <a:solidFill>
                  <a:srgbClr val="00B050"/>
                </a:solidFill>
              </a:rPr>
              <a:t>ip II </a:t>
            </a:r>
            <a:r>
              <a:rPr lang="sr-Latn-RS" sz="2000" b="1" dirty="0" smtClean="0"/>
              <a:t>(težak oblik) - prelomi kostiju nastaju još intrauterino, deformiteti kosti     lobanje i dugih kostiju, smrtnost u prvim mesecima života.</a:t>
            </a:r>
          </a:p>
          <a:p>
            <a:pPr marL="566928" indent="-457200" algn="just">
              <a:buNone/>
            </a:pPr>
            <a:endParaRPr lang="sr-Latn-RS" sz="2000" b="1" dirty="0" smtClean="0"/>
          </a:p>
          <a:p>
            <a:pPr algn="just">
              <a:buNone/>
            </a:pPr>
            <a:r>
              <a:rPr lang="sr-Latn-RS" sz="2000" b="1" dirty="0" smtClean="0"/>
              <a:t>  3. </a:t>
            </a:r>
            <a:r>
              <a:rPr lang="sr-Latn-RS" sz="2000" b="1" dirty="0" smtClean="0">
                <a:solidFill>
                  <a:srgbClr val="00B050"/>
                </a:solidFill>
              </a:rPr>
              <a:t>Tip III </a:t>
            </a:r>
            <a:r>
              <a:rPr lang="sr-Latn-RS" sz="2000" b="1" dirty="0" smtClean="0"/>
              <a:t>- lomljivost kostiju sa pogoršanjem deformiteta. </a:t>
            </a:r>
            <a:r>
              <a:rPr lang="en-US" sz="2000" b="1" dirty="0" smtClean="0"/>
              <a:t>N</a:t>
            </a:r>
            <a:r>
              <a:rPr lang="sr-Latn-RS" sz="2000" b="1" dirty="0" smtClean="0"/>
              <a:t>izak rast, deformiteti kičme, grudne kosti i dugih kostiju.</a:t>
            </a:r>
          </a:p>
          <a:p>
            <a:pPr algn="just">
              <a:buNone/>
            </a:pPr>
            <a:endParaRPr lang="sr-Latn-RS" sz="2000" b="1" dirty="0" smtClean="0"/>
          </a:p>
          <a:p>
            <a:pPr algn="just">
              <a:buNone/>
            </a:pPr>
            <a:r>
              <a:rPr lang="sr-Latn-RS" sz="2000" b="1" dirty="0" smtClean="0"/>
              <a:t>  4. </a:t>
            </a:r>
            <a:r>
              <a:rPr lang="en-US" sz="2000" b="1" dirty="0" smtClean="0">
                <a:solidFill>
                  <a:srgbClr val="00B050"/>
                </a:solidFill>
              </a:rPr>
              <a:t>T</a:t>
            </a:r>
            <a:r>
              <a:rPr lang="sr-Latn-RS" sz="2000" b="1" dirty="0" smtClean="0">
                <a:solidFill>
                  <a:srgbClr val="00B050"/>
                </a:solidFill>
              </a:rPr>
              <a:t>ip IV </a:t>
            </a:r>
            <a:r>
              <a:rPr lang="sr-Latn-RS" sz="2000" b="1" dirty="0" smtClean="0"/>
              <a:t>– razlikuje se od tipa I jer su kod bolesnika beonjače normalne boje, rast je niži, varijabilna lomljivost kostiju.</a:t>
            </a:r>
          </a:p>
          <a:p>
            <a:pPr>
              <a:buNone/>
            </a:pPr>
            <a:endParaRPr lang="sr-Latn-RS" sz="2000" b="1" dirty="0" smtClean="0"/>
          </a:p>
          <a:p>
            <a:r>
              <a:rPr lang="en-US" sz="2000" b="1" dirty="0" smtClean="0"/>
              <a:t>U</a:t>
            </a:r>
            <a:r>
              <a:rPr lang="sr-Latn-RS" sz="2000" b="1" dirty="0" smtClean="0"/>
              <a:t>tvrđeno je preko 50 tipova mutacija koji dovode do OI.</a:t>
            </a:r>
          </a:p>
          <a:p>
            <a:pPr algn="just"/>
            <a:r>
              <a:rPr lang="sr-Latn-RS" sz="2000" b="1" dirty="0" smtClean="0"/>
              <a:t>OI karakteriše </a:t>
            </a:r>
            <a:r>
              <a:rPr lang="sr-Latn-RS" sz="2000" b="1" dirty="0" smtClean="0">
                <a:solidFill>
                  <a:srgbClr val="C00000"/>
                </a:solidFill>
              </a:rPr>
              <a:t>lokusna genetička heterogenost </a:t>
            </a:r>
            <a:r>
              <a:rPr lang="sr-Latn-RS" sz="2000" b="1" dirty="0" smtClean="0"/>
              <a:t>i varijabilna ekspresija.</a:t>
            </a:r>
          </a:p>
          <a:p>
            <a:pPr algn="just">
              <a:buNone/>
            </a:pPr>
            <a:endParaRPr lang="sr-Latn-RS" sz="2000" b="1" dirty="0" smtClean="0"/>
          </a:p>
          <a:p>
            <a:pPr algn="just"/>
            <a:r>
              <a:rPr lang="en-US" sz="2000" b="1" dirty="0" smtClean="0"/>
              <a:t>D</a:t>
            </a:r>
            <a:r>
              <a:rPr lang="sr-Latn-RS" sz="2000" b="1" dirty="0" smtClean="0"/>
              <a:t>g: rtg, CT i genetska ispitivanja i genetsko savetovanje.</a:t>
            </a:r>
          </a:p>
          <a:p>
            <a:pPr algn="just"/>
            <a:r>
              <a:rPr lang="en-US" sz="2000" b="1" dirty="0" smtClean="0"/>
              <a:t>L</a:t>
            </a:r>
            <a:r>
              <a:rPr lang="sr-Latn-RS" sz="2000" b="1" dirty="0" smtClean="0"/>
              <a:t>ečenje: smanjenje posledica i sprečavanje komplikacija.</a:t>
            </a:r>
            <a:endParaRPr lang="en-US" sz="2000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685800"/>
          </a:xfrm>
        </p:spPr>
        <p:txBody>
          <a:bodyPr>
            <a:noAutofit/>
          </a:bodyPr>
          <a:lstStyle/>
          <a:p>
            <a:r>
              <a:rPr lang="en-US" sz="2800" b="1" u="sng" dirty="0" smtClean="0"/>
              <a:t>N</a:t>
            </a:r>
            <a:r>
              <a:rPr lang="sr-Latn-RS" sz="2800" b="1" u="sng" dirty="0" smtClean="0"/>
              <a:t>eurofibromatoza (AD)</a:t>
            </a:r>
            <a:br>
              <a:rPr lang="sr-Latn-RS" sz="2800" b="1" u="sng" dirty="0" smtClean="0"/>
            </a:br>
            <a:endParaRPr lang="en-US" sz="2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58240"/>
            <a:ext cx="8305800" cy="5562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sr-Latn-RS" sz="2000" b="1" dirty="0" smtClean="0"/>
              <a:t> </a:t>
            </a:r>
            <a:r>
              <a:rPr lang="en-US" sz="2000" b="1" dirty="0" smtClean="0"/>
              <a:t>P</a:t>
            </a:r>
            <a:r>
              <a:rPr lang="sr-Latn-RS" sz="2000" b="1" dirty="0" smtClean="0"/>
              <a:t>ojava udruženih patoloških promena u nervnom tkivu, koži i krvnim sudovima.</a:t>
            </a:r>
          </a:p>
          <a:p>
            <a:pPr>
              <a:buNone/>
            </a:pPr>
            <a:endParaRPr lang="sr-Latn-RS" sz="2000" b="1" dirty="0" smtClean="0"/>
          </a:p>
          <a:p>
            <a:pPr algn="just">
              <a:buNone/>
            </a:pPr>
            <a:r>
              <a:rPr lang="sr-Latn-RS" sz="2000" b="1" u="sng" dirty="0" smtClean="0">
                <a:solidFill>
                  <a:srgbClr val="7030A0"/>
                </a:solidFill>
              </a:rPr>
              <a:t>NF  tip 1 </a:t>
            </a:r>
            <a:r>
              <a:rPr lang="sr-Latn-RS" sz="2000" b="1" u="sng" dirty="0" smtClean="0">
                <a:solidFill>
                  <a:srgbClr val="7030A0"/>
                </a:solidFill>
              </a:rPr>
              <a:t>- </a:t>
            </a:r>
            <a:r>
              <a:rPr lang="sr-Latn-RS" sz="2000" b="1" u="sng" dirty="0" smtClean="0">
                <a:solidFill>
                  <a:srgbClr val="7030A0"/>
                </a:solidFill>
              </a:rPr>
              <a:t>fon Reklingheuzen</a:t>
            </a:r>
            <a:r>
              <a:rPr lang="sr-Latn-RS" sz="2000" b="1" dirty="0" smtClean="0">
                <a:solidFill>
                  <a:srgbClr val="7030A0"/>
                </a:solidFill>
              </a:rPr>
              <a:t>, incidenca </a:t>
            </a:r>
            <a:r>
              <a:rPr lang="sr-Latn-RS" sz="2000" b="1" dirty="0" smtClean="0">
                <a:solidFill>
                  <a:srgbClr val="7030A0"/>
                </a:solidFill>
              </a:rPr>
              <a:t>1: 2-4 </a:t>
            </a:r>
            <a:r>
              <a:rPr lang="sr-Latn-RS" sz="2000" b="1" dirty="0" smtClean="0">
                <a:solidFill>
                  <a:srgbClr val="7030A0"/>
                </a:solidFill>
              </a:rPr>
              <a:t>000:</a:t>
            </a:r>
            <a:endParaRPr lang="sr-Latn-RS" sz="2000" b="1" dirty="0" smtClean="0">
              <a:solidFill>
                <a:srgbClr val="7030A0"/>
              </a:solidFill>
            </a:endParaRPr>
          </a:p>
          <a:p>
            <a:pPr algn="just">
              <a:buNone/>
            </a:pPr>
            <a:endParaRPr lang="sr-Latn-RS" sz="2000" b="1" u="sng" dirty="0" smtClean="0"/>
          </a:p>
          <a:p>
            <a:pPr algn="just"/>
            <a:r>
              <a:rPr lang="en-US" sz="2000" b="1" dirty="0" smtClean="0"/>
              <a:t>L</a:t>
            </a:r>
            <a:r>
              <a:rPr lang="sr-Latn-RS" sz="2000" b="1" dirty="0" smtClean="0"/>
              <a:t>okus 17q11.29, gen kodira protein </a:t>
            </a:r>
            <a:r>
              <a:rPr lang="sr-Latn-RS" sz="2000" b="1" dirty="0" smtClean="0">
                <a:solidFill>
                  <a:srgbClr val="C00000"/>
                </a:solidFill>
              </a:rPr>
              <a:t>NEUROFIBROMIN</a:t>
            </a:r>
            <a:r>
              <a:rPr lang="sr-Latn-RS" sz="2000" b="1" dirty="0" smtClean="0"/>
              <a:t>, važan za kontrolu ćelijskog ratsa i diferencijacije – </a:t>
            </a:r>
            <a:r>
              <a:rPr lang="sr-Latn-RS" sz="2000" b="1" dirty="0" smtClean="0">
                <a:solidFill>
                  <a:srgbClr val="C00000"/>
                </a:solidFill>
              </a:rPr>
              <a:t>supresor onkogena RAS.</a:t>
            </a:r>
          </a:p>
          <a:p>
            <a:pPr algn="just">
              <a:buNone/>
            </a:pPr>
            <a:endParaRPr lang="sr-Latn-RS" sz="2000" b="1" dirty="0" smtClean="0"/>
          </a:p>
          <a:p>
            <a:pPr algn="just"/>
            <a:r>
              <a:rPr lang="en-US" sz="2000" b="1" dirty="0" smtClean="0"/>
              <a:t>M</a:t>
            </a:r>
            <a:r>
              <a:rPr lang="sr-Latn-RS" sz="2000" b="1" dirty="0" smtClean="0"/>
              <a:t>utacijom gena (opisane su delecije, duplikacije, insercije i tačkaste mutacije) nastaje </a:t>
            </a:r>
            <a:r>
              <a:rPr lang="sr-Latn-RS" sz="2000" b="1" dirty="0" smtClean="0">
                <a:solidFill>
                  <a:srgbClr val="C00000"/>
                </a:solidFill>
              </a:rPr>
              <a:t>aktivacija onkogena RAS i pojava neurofibroma.</a:t>
            </a:r>
          </a:p>
          <a:p>
            <a:pPr algn="just">
              <a:buNone/>
            </a:pPr>
            <a:endParaRPr lang="sr-Latn-RS" sz="2000" b="1" dirty="0" smtClean="0"/>
          </a:p>
          <a:p>
            <a:pPr algn="just"/>
            <a:r>
              <a:rPr lang="en-US" sz="2000" b="1" dirty="0" smtClean="0"/>
              <a:t>U</a:t>
            </a:r>
            <a:r>
              <a:rPr lang="sr-Latn-RS" sz="2000" b="1" dirty="0" smtClean="0"/>
              <a:t> 50% slučajeva je </a:t>
            </a:r>
            <a:r>
              <a:rPr lang="sr-Latn-RS" sz="2000" b="1" i="1" dirty="0" smtClean="0"/>
              <a:t>de novo </a:t>
            </a:r>
            <a:r>
              <a:rPr lang="sr-Latn-RS" sz="2000" b="1" dirty="0" smtClean="0"/>
              <a:t>mutacija.</a:t>
            </a:r>
          </a:p>
          <a:p>
            <a:pPr algn="just"/>
            <a:r>
              <a:rPr lang="en-US" sz="2000" b="1" dirty="0" smtClean="0"/>
              <a:t>G</a:t>
            </a:r>
            <a:r>
              <a:rPr lang="sr-Latn-RS" sz="2000" b="1" dirty="0" smtClean="0"/>
              <a:t>en je 100% penetrantan, sa varijabilnom ekspresijom. </a:t>
            </a:r>
          </a:p>
          <a:p>
            <a:pPr algn="just"/>
            <a:endParaRPr lang="sr-Latn-RS" sz="2000" b="1" dirty="0" smtClean="0"/>
          </a:p>
          <a:p>
            <a:pPr algn="just"/>
            <a:endParaRPr lang="sr-Latn-RS" sz="2000" b="1" dirty="0" smtClean="0"/>
          </a:p>
          <a:p>
            <a:pPr algn="just"/>
            <a:endParaRPr lang="sr-Latn-RS" sz="2000" b="1" dirty="0" smtClean="0"/>
          </a:p>
          <a:p>
            <a:pPr algn="just"/>
            <a:endParaRPr lang="sr-Latn-RS" sz="2000" b="1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endParaRPr lang="sr-Latn-RS" sz="20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229600" cy="66294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sz="2000" b="1" u="sng" dirty="0" smtClean="0"/>
              <a:t>K</a:t>
            </a:r>
            <a:r>
              <a:rPr lang="sr-Latn-RS" sz="2000" b="1" u="sng" dirty="0" smtClean="0"/>
              <a:t>linička slika NF tip 1:</a:t>
            </a:r>
          </a:p>
          <a:p>
            <a:pPr algn="just"/>
            <a:r>
              <a:rPr lang="sr-Latn-RS" sz="2000" b="1" dirty="0" smtClean="0"/>
              <a:t>2/3 ima blaži oblik: </a:t>
            </a:r>
          </a:p>
          <a:p>
            <a:pPr algn="just">
              <a:buFontTx/>
              <a:buChar char="-"/>
            </a:pPr>
            <a:r>
              <a:rPr lang="sr-Latn-RS" sz="2000" b="1" dirty="0" smtClean="0"/>
              <a:t>više od 6 mrlja boje bele kafe </a:t>
            </a:r>
          </a:p>
          <a:p>
            <a:pPr algn="just">
              <a:buFontTx/>
              <a:buChar char="-"/>
            </a:pPr>
            <a:r>
              <a:rPr lang="sr-Latn-RS" sz="2000" b="1" dirty="0" smtClean="0"/>
              <a:t>benigni čvorići u dužici oka </a:t>
            </a:r>
          </a:p>
          <a:p>
            <a:pPr algn="just">
              <a:buFontTx/>
              <a:buChar char="-"/>
            </a:pPr>
            <a:r>
              <a:rPr lang="sr-Latn-RS" sz="2000" b="1" dirty="0" smtClean="0"/>
              <a:t>više od 2 neurofibroma (benigni tumori duž perifernih nerava).</a:t>
            </a:r>
          </a:p>
          <a:p>
            <a:pPr marL="0" indent="0" algn="just">
              <a:buNone/>
            </a:pPr>
            <a:endParaRPr lang="sr-Latn-RS" sz="2000" b="1" dirty="0" smtClean="0"/>
          </a:p>
          <a:p>
            <a:pPr algn="just"/>
            <a:r>
              <a:rPr lang="en-US" sz="2000" b="1" dirty="0" smtClean="0"/>
              <a:t>M</a:t>
            </a:r>
            <a:r>
              <a:rPr lang="sr-Latn-RS" sz="2000" b="1" dirty="0" smtClean="0"/>
              <a:t>anje od 10% ima teži oblik: na stotine neurofibroma, Tu n. optikusa, hipertenzija, epilepsija, deformiteti kostiju, moguć razvoj karcinoma.</a:t>
            </a:r>
          </a:p>
          <a:p>
            <a:pPr>
              <a:buNone/>
            </a:pPr>
            <a:r>
              <a:rPr lang="sr-Latn-R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sr-Latn-RS" sz="2000" b="1" u="sng" dirty="0" smtClean="0"/>
          </a:p>
          <a:p>
            <a:pPr>
              <a:buNone/>
            </a:pPr>
            <a:endParaRPr lang="sr-Latn-RS" sz="2000" b="1" u="sng" dirty="0" smtClean="0"/>
          </a:p>
          <a:p>
            <a:pPr>
              <a:buNone/>
            </a:pPr>
            <a:r>
              <a:rPr lang="sr-Latn-RS" sz="2000" b="1" dirty="0" smtClean="0">
                <a:solidFill>
                  <a:srgbClr val="0070C0"/>
                </a:solidFill>
              </a:rPr>
              <a:t>   </a:t>
            </a:r>
            <a:r>
              <a:rPr lang="sr-Latn-RS" sz="2600" b="1" u="sng" dirty="0" smtClean="0">
                <a:solidFill>
                  <a:srgbClr val="0070C0"/>
                </a:solidFill>
              </a:rPr>
              <a:t>NF tip 2 </a:t>
            </a:r>
            <a:r>
              <a:rPr lang="sr-Latn-RS" sz="2600" b="1" dirty="0" smtClean="0">
                <a:solidFill>
                  <a:srgbClr val="0070C0"/>
                </a:solidFill>
              </a:rPr>
              <a:t>                                                         </a:t>
            </a:r>
            <a:r>
              <a:rPr lang="sr-Latn-RS" sz="1800" b="1" dirty="0" smtClean="0">
                <a:solidFill>
                  <a:srgbClr val="00B050"/>
                </a:solidFill>
              </a:rPr>
              <a:t>Lysch noduli</a:t>
            </a:r>
          </a:p>
          <a:p>
            <a:pPr>
              <a:buNone/>
            </a:pPr>
            <a:endParaRPr lang="sr-Latn-RS" sz="2000" b="1" u="sng" dirty="0" smtClean="0"/>
          </a:p>
          <a:p>
            <a:r>
              <a:rPr lang="en-US" sz="2000" b="1" dirty="0" smtClean="0"/>
              <a:t>R</a:t>
            </a:r>
            <a:r>
              <a:rPr lang="sr-Latn-RS" sz="2000" b="1" dirty="0" smtClean="0"/>
              <a:t>eđa forma</a:t>
            </a:r>
            <a:r>
              <a:rPr lang="sr-Latn-RS" sz="1800" b="1" dirty="0" smtClean="0"/>
              <a:t>.     </a:t>
            </a:r>
          </a:p>
          <a:p>
            <a:pPr>
              <a:buNone/>
            </a:pPr>
            <a:r>
              <a:rPr lang="sr-Latn-RS" sz="1800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         </a:t>
            </a:r>
          </a:p>
          <a:p>
            <a:pPr algn="just"/>
            <a:r>
              <a:rPr lang="en-US" sz="2000" b="1" dirty="0" smtClean="0"/>
              <a:t>G</a:t>
            </a:r>
            <a:r>
              <a:rPr lang="sr-Latn-RS" sz="2000" b="1" dirty="0" smtClean="0"/>
              <a:t>enski lokus 22q11.2-13.1, proteinski produkt je </a:t>
            </a:r>
            <a:r>
              <a:rPr lang="sr-Latn-RS" sz="2000" b="1" dirty="0" smtClean="0">
                <a:solidFill>
                  <a:srgbClr val="C00000"/>
                </a:solidFill>
              </a:rPr>
              <a:t>ŠVANOMIN</a:t>
            </a:r>
            <a:r>
              <a:rPr lang="sr-Latn-RS" sz="2000" b="1" dirty="0" smtClean="0"/>
              <a:t> koji je supresor tumorskog rasta.</a:t>
            </a:r>
          </a:p>
          <a:p>
            <a:pPr marL="0" indent="0" algn="just">
              <a:buNone/>
            </a:pPr>
            <a:r>
              <a:rPr lang="en-US" sz="2000" b="1" u="sng" dirty="0" smtClean="0"/>
              <a:t>K</a:t>
            </a:r>
            <a:r>
              <a:rPr lang="sr-Latn-RS" sz="2000" b="1" u="sng" dirty="0" smtClean="0"/>
              <a:t>linička slika: </a:t>
            </a:r>
          </a:p>
          <a:p>
            <a:pPr algn="just"/>
            <a:r>
              <a:rPr lang="sr-Latn-RS" sz="2000" b="1" dirty="0" smtClean="0"/>
              <a:t>bez hiperpigmentovanih fleka</a:t>
            </a:r>
          </a:p>
          <a:p>
            <a:pPr algn="just"/>
            <a:r>
              <a:rPr lang="sr-Latn-RS" sz="2000" b="1" dirty="0" smtClean="0"/>
              <a:t>zahvaćen osmi kranijalni nerv (gubitak sluha) i/ili periferni nervi (neurofibromi, švanomi).</a:t>
            </a:r>
          </a:p>
          <a:p>
            <a:pPr algn="just"/>
            <a:endParaRPr lang="sr-Latn-RS" sz="2000" b="1" dirty="0" smtClean="0"/>
          </a:p>
          <a:p>
            <a:pPr algn="just"/>
            <a:endParaRPr lang="sr-Latn-RS" sz="2000" b="1" dirty="0" smtClean="0"/>
          </a:p>
          <a:p>
            <a:pPr algn="just"/>
            <a:endParaRPr lang="sr-Latn-RS" sz="2000" b="1" dirty="0" smtClean="0"/>
          </a:p>
          <a:p>
            <a:pPr algn="just"/>
            <a:endParaRPr lang="sr-Latn-RS" sz="2000" b="1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2743200"/>
            <a:ext cx="2266771" cy="1609210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772400" cy="25146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</a:rPr>
              <a:t>A</a:t>
            </a:r>
            <a:r>
              <a:rPr lang="sr-Latn-RS" sz="4000" b="1" dirty="0" smtClean="0">
                <a:solidFill>
                  <a:srgbClr val="00B050"/>
                </a:solidFill>
              </a:rPr>
              <a:t>utozomno recesivno nasleđivanje (AR)</a:t>
            </a:r>
            <a:endParaRPr lang="en-US" sz="4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458200" cy="5287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r-Latn-CS" sz="2400" b="1" u="sng" dirty="0" smtClean="0"/>
              <a:t>Autozomno recesivno svojstvo </a:t>
            </a:r>
          </a:p>
          <a:p>
            <a:pPr eaLnBrk="1" hangingPunct="1">
              <a:buFontTx/>
              <a:buNone/>
            </a:pPr>
            <a:endParaRPr lang="sr-Latn-CS" sz="2400" b="1" u="sng" dirty="0" smtClean="0"/>
          </a:p>
          <a:p>
            <a:pPr algn="just" eaLnBrk="1" hangingPunct="1">
              <a:buFont typeface="Wingdings" pitchFamily="2" charset="2"/>
              <a:buChar char="Ø"/>
            </a:pPr>
            <a:r>
              <a:rPr lang="sr-Latn-CS" sz="2000" b="1" dirty="0" smtClean="0"/>
              <a:t>osobina ili bolest se ispoljava samo u homozigotnom stanju (</a:t>
            </a:r>
            <a:r>
              <a:rPr lang="sr-Latn-CS" sz="2000" b="1" dirty="0" smtClean="0">
                <a:solidFill>
                  <a:srgbClr val="C00000"/>
                </a:solidFill>
              </a:rPr>
              <a:t>aa</a:t>
            </a:r>
            <a:r>
              <a:rPr lang="sr-Latn-CS" sz="2000" b="1" dirty="0" smtClean="0"/>
              <a:t>):</a:t>
            </a:r>
          </a:p>
          <a:p>
            <a:pPr lvl="1" eaLnBrk="1" hangingPunct="1">
              <a:buFontTx/>
              <a:buNone/>
            </a:pPr>
            <a:r>
              <a:rPr lang="sr-Latn-CS" sz="2000" b="1" dirty="0" smtClean="0"/>
              <a:t>                            </a:t>
            </a:r>
            <a:r>
              <a:rPr lang="sr-Latn-CS" sz="2400" dirty="0" smtClean="0"/>
              <a:t>         </a:t>
            </a:r>
          </a:p>
          <a:p>
            <a:pPr lvl="1" eaLnBrk="1" hangingPunct="1">
              <a:buFontTx/>
              <a:buNone/>
            </a:pPr>
            <a:endParaRPr lang="sr-Latn-CS" sz="2400" b="1" dirty="0" smtClean="0">
              <a:solidFill>
                <a:schemeClr val="bg1"/>
              </a:solidFill>
            </a:endParaRPr>
          </a:p>
          <a:p>
            <a:pPr lvl="1" eaLnBrk="1" hangingPunct="1"/>
            <a:endParaRPr lang="sr-Latn-CS" sz="24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981200" y="2438400"/>
            <a:ext cx="198120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5400" b="1">
                <a:latin typeface="Tahoma" pitchFamily="34" charset="0"/>
              </a:rPr>
              <a:t> </a:t>
            </a:r>
            <a:endParaRPr lang="en-US" sz="4400" b="1">
              <a:latin typeface="Tahoma" pitchFamily="34" charset="0"/>
            </a:endParaRP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2667000" y="3429000"/>
            <a:ext cx="2852738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sr-Latn-CS" sz="2400" b="1" u="sng">
                <a:latin typeface="Times New Roman" pitchFamily="18" charset="0"/>
              </a:rPr>
              <a:t>genotip</a:t>
            </a:r>
            <a:r>
              <a:rPr lang="en-US" sz="2400" b="1">
                <a:latin typeface="Times New Roman" pitchFamily="18" charset="0"/>
              </a:rPr>
              <a:t>        </a:t>
            </a:r>
            <a:r>
              <a:rPr lang="sr-Latn-CS" sz="2400" b="1" u="sng">
                <a:latin typeface="Times New Roman" pitchFamily="18" charset="0"/>
              </a:rPr>
              <a:t> fenotip</a:t>
            </a:r>
            <a:r>
              <a:rPr lang="en-US" sz="2400" b="1" u="sng">
                <a:latin typeface="Times New Roman" pitchFamily="18" charset="0"/>
              </a:rPr>
              <a:t> </a:t>
            </a: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1143000" y="2895600"/>
            <a:ext cx="6248400" cy="52322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 err="1">
                <a:latin typeface="Times New Roman" pitchFamily="18" charset="0"/>
              </a:rPr>
              <a:t>dominantni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alel</a:t>
            </a:r>
            <a:r>
              <a:rPr lang="en-US" sz="2800" b="1" dirty="0">
                <a:latin typeface="Times New Roman" pitchFamily="18" charset="0"/>
              </a:rPr>
              <a:t> - A,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sr-Latn-CS" sz="2800" b="1" dirty="0">
                <a:solidFill>
                  <a:srgbClr val="FF0000"/>
                </a:solidFill>
                <a:latin typeface="Times New Roman" pitchFamily="18" charset="0"/>
              </a:rPr>
              <a:t>*- recesivni alel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2667000" y="3886200"/>
            <a:ext cx="4190955" cy="156966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 dirty="0">
                <a:latin typeface="Times New Roman" pitchFamily="18" charset="0"/>
              </a:rPr>
              <a:t>AA</a:t>
            </a:r>
            <a:r>
              <a:rPr lang="sr-Latn-CS" sz="3200" b="1" dirty="0">
                <a:latin typeface="Times New Roman" pitchFamily="18" charset="0"/>
              </a:rPr>
              <a:t>         zdrav</a:t>
            </a:r>
            <a:endParaRPr lang="en-US" sz="3200" b="1" dirty="0">
              <a:latin typeface="Times New Roman" pitchFamily="18" charset="0"/>
            </a:endParaRPr>
          </a:p>
          <a:p>
            <a:pPr eaLnBrk="0" hangingPunct="0"/>
            <a:r>
              <a:rPr lang="en-US" sz="3200" b="1" dirty="0" err="1">
                <a:latin typeface="Times New Roman" pitchFamily="18" charset="0"/>
              </a:rPr>
              <a:t>A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sr-Latn-CS" sz="3200" b="1" dirty="0">
                <a:solidFill>
                  <a:srgbClr val="FF0000"/>
                </a:solidFill>
                <a:latin typeface="Times New Roman" pitchFamily="18" charset="0"/>
              </a:rPr>
              <a:t>*</a:t>
            </a:r>
            <a:r>
              <a:rPr lang="sr-Latn-CS" sz="3200" b="1" dirty="0">
                <a:solidFill>
                  <a:srgbClr val="FFFF66"/>
                </a:solidFill>
                <a:latin typeface="Times New Roman" pitchFamily="18" charset="0"/>
              </a:rPr>
              <a:t>  </a:t>
            </a:r>
            <a:r>
              <a:rPr lang="sr-Latn-CS" sz="3200" b="1" dirty="0">
                <a:latin typeface="Times New Roman" pitchFamily="18" charset="0"/>
              </a:rPr>
              <a:t>      zdrav, </a:t>
            </a:r>
            <a:r>
              <a:rPr lang="sr-Latn-CS" sz="3200" b="1" dirty="0">
                <a:solidFill>
                  <a:srgbClr val="0066FF"/>
                </a:solidFill>
                <a:latin typeface="Times New Roman" pitchFamily="18" charset="0"/>
              </a:rPr>
              <a:t>prenosi</a:t>
            </a:r>
            <a:endParaRPr lang="en-US" sz="3200" b="1" dirty="0">
              <a:solidFill>
                <a:srgbClr val="0066FF"/>
              </a:solidFill>
              <a:latin typeface="Times New Roman" pitchFamily="18" charset="0"/>
            </a:endParaRPr>
          </a:p>
          <a:p>
            <a:pPr eaLnBrk="0" hangingPunct="0"/>
            <a:r>
              <a:rPr lang="sr-Latn-CS" sz="3200" b="1" dirty="0">
                <a:solidFill>
                  <a:srgbClr val="FF0000"/>
                </a:solidFill>
                <a:latin typeface="Times New Roman" pitchFamily="18" charset="0"/>
              </a:rPr>
              <a:t>a*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sr-Latn-CS" sz="3200" b="1" dirty="0">
                <a:solidFill>
                  <a:srgbClr val="FF0000"/>
                </a:solidFill>
                <a:latin typeface="Times New Roman" pitchFamily="18" charset="0"/>
              </a:rPr>
              <a:t>*       bolestan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1066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r-Latn-CS" sz="3200" b="1" u="sng" dirty="0" smtClean="0">
                <a:solidFill>
                  <a:srgbClr val="7030A0"/>
                </a:solidFill>
              </a:rPr>
              <a:t/>
            </a:r>
            <a:br>
              <a:rPr lang="sr-Latn-CS" sz="3200" b="1" u="sng" dirty="0" smtClean="0">
                <a:solidFill>
                  <a:srgbClr val="7030A0"/>
                </a:solidFill>
              </a:rPr>
            </a:br>
            <a:r>
              <a:rPr lang="sr-Latn-CS" sz="2400" b="1" u="sng" dirty="0" smtClean="0">
                <a:solidFill>
                  <a:srgbClr val="00B050"/>
                </a:solidFill>
              </a:rPr>
              <a:t>Monogenske bolesti – bolesti jednog gena</a:t>
            </a:r>
            <a:endParaRPr lang="en-US" sz="2400" b="1" u="sng" dirty="0" smtClean="0">
              <a:solidFill>
                <a:srgbClr val="00B05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7467600" cy="4572000"/>
          </a:xfrm>
        </p:spPr>
        <p:txBody>
          <a:bodyPr>
            <a:noAutofit/>
          </a:bodyPr>
          <a:lstStyle/>
          <a:p>
            <a:pPr algn="just" eaLnBrk="1" hangingPunct="1"/>
            <a:r>
              <a:rPr lang="sr-Latn-CS" sz="2000" b="1" dirty="0" smtClean="0"/>
              <a:t>Monogenske bolesti su bolesti koje nastaju </a:t>
            </a:r>
            <a:r>
              <a:rPr lang="sr-Latn-CS" sz="2000" b="1" dirty="0" smtClean="0">
                <a:solidFill>
                  <a:srgbClr val="FF0000"/>
                </a:solidFill>
              </a:rPr>
              <a:t>mutacijom jednog ili oba alela jednog gena.</a:t>
            </a:r>
          </a:p>
          <a:p>
            <a:pPr marL="109728" indent="0" algn="just" eaLnBrk="1" hangingPunct="1">
              <a:buNone/>
            </a:pPr>
            <a:endParaRPr lang="sr-Latn-CS" sz="2000" b="1" dirty="0" smtClean="0"/>
          </a:p>
          <a:p>
            <a:pPr algn="just" eaLnBrk="1" hangingPunct="1"/>
            <a:r>
              <a:rPr lang="sr-Latn-CS" sz="2000" b="1" dirty="0" smtClean="0"/>
              <a:t>Monogenske bolesti se nasleđuju prema </a:t>
            </a:r>
            <a:r>
              <a:rPr lang="sr-Latn-CS" sz="2000" b="1" dirty="0" smtClean="0">
                <a:solidFill>
                  <a:srgbClr val="0070C0"/>
                </a:solidFill>
              </a:rPr>
              <a:t>Mendelovim principima </a:t>
            </a:r>
            <a:r>
              <a:rPr lang="sr-Latn-CS" sz="2000" b="1" dirty="0" smtClean="0"/>
              <a:t>nasleđivanja.</a:t>
            </a:r>
          </a:p>
          <a:p>
            <a:pPr algn="just" eaLnBrk="1" hangingPunct="1"/>
            <a:endParaRPr lang="sr-Latn-CS" sz="2000" b="1" dirty="0"/>
          </a:p>
          <a:p>
            <a:pPr algn="just" eaLnBrk="1" hangingPunct="1"/>
            <a:r>
              <a:rPr lang="sr-Latn-CS" sz="2000" b="1" dirty="0" smtClean="0">
                <a:solidFill>
                  <a:srgbClr val="00B050"/>
                </a:solidFill>
              </a:rPr>
              <a:t>U osnovi monogenskih bolesti je poremećaj u sintezi proteina, zbog mutacije određenog gena.</a:t>
            </a:r>
          </a:p>
          <a:p>
            <a:pPr marL="109728" indent="0" algn="just" eaLnBrk="1" hangingPunct="1">
              <a:buNone/>
            </a:pPr>
            <a:endParaRPr lang="sr-Latn-CS" sz="2000" b="1" dirty="0" smtClean="0"/>
          </a:p>
          <a:p>
            <a:pPr algn="just" eaLnBrk="1" hangingPunct="1"/>
            <a:r>
              <a:rPr lang="sr-Latn-CS" sz="2000" b="1" u="sng" dirty="0" smtClean="0"/>
              <a:t>Prema fukciji izmenjenog proteina, grupe bolesti su:</a:t>
            </a:r>
          </a:p>
          <a:p>
            <a:pPr algn="just">
              <a:buFontTx/>
              <a:buChar char="-"/>
            </a:pPr>
            <a:r>
              <a:rPr lang="sr-Latn-CS" sz="2000" b="1" dirty="0" smtClean="0"/>
              <a:t>defekt </a:t>
            </a:r>
            <a:r>
              <a:rPr lang="sr-Latn-CS" sz="2000" b="1" dirty="0"/>
              <a:t>enzima </a:t>
            </a:r>
            <a:r>
              <a:rPr lang="sr-Latn-CS" sz="2000" b="1" dirty="0" smtClean="0"/>
              <a:t>(enzimopatije)</a:t>
            </a:r>
          </a:p>
          <a:p>
            <a:pPr algn="just" eaLnBrk="1" hangingPunct="1">
              <a:buFontTx/>
              <a:buChar char="-"/>
            </a:pPr>
            <a:r>
              <a:rPr lang="sr-Latn-CS" sz="2000" b="1" dirty="0"/>
              <a:t>d</a:t>
            </a:r>
            <a:r>
              <a:rPr lang="sr-Latn-CS" sz="2000" b="1" dirty="0" smtClean="0"/>
              <a:t>efekti membranskih receptora</a:t>
            </a:r>
          </a:p>
          <a:p>
            <a:pPr algn="just" eaLnBrk="1" hangingPunct="1">
              <a:buFontTx/>
              <a:buChar char="-"/>
            </a:pPr>
            <a:r>
              <a:rPr lang="sr-Latn-CS" sz="2000" b="1" dirty="0"/>
              <a:t>d</a:t>
            </a:r>
            <a:r>
              <a:rPr lang="sr-Latn-CS" sz="2000" b="1" dirty="0" smtClean="0"/>
              <a:t>efekti transportnih sistema</a:t>
            </a:r>
          </a:p>
          <a:p>
            <a:pPr algn="just" eaLnBrk="1" hangingPunct="1">
              <a:buFontTx/>
              <a:buChar char="-"/>
            </a:pPr>
            <a:r>
              <a:rPr lang="sr-Latn-CS" sz="2000" b="1" dirty="0"/>
              <a:t>d</a:t>
            </a:r>
            <a:r>
              <a:rPr lang="sr-Latn-CS" sz="2000" b="1" dirty="0" smtClean="0"/>
              <a:t>efekti strukturnih proteina</a:t>
            </a:r>
          </a:p>
          <a:p>
            <a:pPr algn="just" eaLnBrk="1" hangingPunct="1">
              <a:buFontTx/>
              <a:buChar char="-"/>
            </a:pPr>
            <a:endParaRPr lang="sr-Latn-CS" sz="2000" b="1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52" name="Rectangle 54"/>
          <p:cNvSpPr>
            <a:spLocks noChangeArrowheads="1"/>
          </p:cNvSpPr>
          <p:nvPr/>
        </p:nvSpPr>
        <p:spPr bwMode="auto">
          <a:xfrm>
            <a:off x="6172200" y="2667000"/>
            <a:ext cx="762000" cy="498475"/>
          </a:xfrm>
          <a:prstGeom prst="rect">
            <a:avLst/>
          </a:prstGeom>
          <a:noFill/>
          <a:ln w="9525">
            <a:solidFill>
              <a:srgbClr val="F0E1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3" name="Text Box 55"/>
          <p:cNvSpPr txBox="1">
            <a:spLocks noChangeArrowheads="1"/>
          </p:cNvSpPr>
          <p:nvPr/>
        </p:nvSpPr>
        <p:spPr bwMode="auto">
          <a:xfrm>
            <a:off x="6172200" y="2667000"/>
            <a:ext cx="838200" cy="461665"/>
          </a:xfrm>
          <a:prstGeom prst="rect">
            <a:avLst/>
          </a:prstGeom>
          <a:solidFill>
            <a:srgbClr val="80008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F0E1FF"/>
                </a:solidFill>
              </a:rPr>
              <a:t>A</a:t>
            </a:r>
            <a:r>
              <a:rPr lang="sr-Latn-CS" sz="2400" b="1" dirty="0">
                <a:solidFill>
                  <a:srgbClr val="F0E1FF"/>
                </a:solidFill>
              </a:rPr>
              <a:t>A</a:t>
            </a:r>
            <a:endParaRPr lang="en-US" sz="2400" b="1" dirty="0">
              <a:solidFill>
                <a:srgbClr val="F0E1FF"/>
              </a:solidFill>
              <a:latin typeface="Times New Roman" pitchFamily="18" charset="0"/>
            </a:endParaRPr>
          </a:p>
        </p:txBody>
      </p:sp>
      <p:sp>
        <p:nvSpPr>
          <p:cNvPr id="34854" name="Rectangle 56"/>
          <p:cNvSpPr>
            <a:spLocks noChangeArrowheads="1"/>
          </p:cNvSpPr>
          <p:nvPr/>
        </p:nvSpPr>
        <p:spPr bwMode="auto">
          <a:xfrm>
            <a:off x="6172200" y="3165475"/>
            <a:ext cx="7620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5" name="Rectangle 57"/>
          <p:cNvSpPr>
            <a:spLocks noChangeArrowheads="1"/>
          </p:cNvSpPr>
          <p:nvPr/>
        </p:nvSpPr>
        <p:spPr bwMode="auto">
          <a:xfrm>
            <a:off x="6172200" y="3124200"/>
            <a:ext cx="762000" cy="461665"/>
          </a:xfrm>
          <a:prstGeom prst="rect">
            <a:avLst/>
          </a:prstGeom>
          <a:solidFill>
            <a:srgbClr val="80008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 err="1">
                <a:solidFill>
                  <a:srgbClr val="F0E1FF"/>
                </a:solidFill>
              </a:rPr>
              <a:t>Aa</a:t>
            </a:r>
            <a:endParaRPr lang="en-US" sz="2400" b="1" dirty="0">
              <a:solidFill>
                <a:srgbClr val="F0E1FF"/>
              </a:solidFill>
            </a:endParaRPr>
          </a:p>
        </p:txBody>
      </p:sp>
      <p:sp>
        <p:nvSpPr>
          <p:cNvPr id="34856" name="Rectangle 58"/>
          <p:cNvSpPr>
            <a:spLocks noChangeArrowheads="1"/>
          </p:cNvSpPr>
          <p:nvPr/>
        </p:nvSpPr>
        <p:spPr bwMode="auto">
          <a:xfrm>
            <a:off x="6934200" y="2667001"/>
            <a:ext cx="762000" cy="457200"/>
          </a:xfrm>
          <a:prstGeom prst="rect">
            <a:avLst/>
          </a:prstGeom>
          <a:solidFill>
            <a:srgbClr val="80008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7" name="Rectangle 59"/>
          <p:cNvSpPr>
            <a:spLocks noChangeArrowheads="1"/>
          </p:cNvSpPr>
          <p:nvPr/>
        </p:nvSpPr>
        <p:spPr bwMode="auto">
          <a:xfrm>
            <a:off x="6934200" y="3124201"/>
            <a:ext cx="762000" cy="463550"/>
          </a:xfrm>
          <a:prstGeom prst="rect">
            <a:avLst/>
          </a:prstGeom>
          <a:solidFill>
            <a:srgbClr val="F0E1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8" name="Rectangle 60"/>
          <p:cNvSpPr>
            <a:spLocks noChangeArrowheads="1"/>
          </p:cNvSpPr>
          <p:nvPr/>
        </p:nvSpPr>
        <p:spPr bwMode="auto">
          <a:xfrm>
            <a:off x="7010400" y="2728913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Latn-CS" sz="2400" b="1" dirty="0">
                <a:solidFill>
                  <a:srgbClr val="F0E1FF"/>
                </a:solidFill>
              </a:rPr>
              <a:t>A</a:t>
            </a:r>
            <a:r>
              <a:rPr lang="en-US" sz="2400" b="1" dirty="0">
                <a:solidFill>
                  <a:srgbClr val="F0E1FF"/>
                </a:solidFill>
              </a:rPr>
              <a:t>a</a:t>
            </a:r>
          </a:p>
        </p:txBody>
      </p:sp>
      <p:sp>
        <p:nvSpPr>
          <p:cNvPr id="34859" name="Rectangle 61"/>
          <p:cNvSpPr>
            <a:spLocks noChangeArrowheads="1"/>
          </p:cNvSpPr>
          <p:nvPr/>
        </p:nvSpPr>
        <p:spPr bwMode="auto">
          <a:xfrm>
            <a:off x="7010400" y="3124200"/>
            <a:ext cx="83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rgbClr val="800080"/>
                </a:solidFill>
              </a:rPr>
              <a:t>aa</a:t>
            </a:r>
            <a:endParaRPr lang="en-US" sz="2400" b="1" dirty="0">
              <a:solidFill>
                <a:srgbClr val="800080"/>
              </a:solidFill>
            </a:endParaRPr>
          </a:p>
        </p:txBody>
      </p:sp>
      <p:sp>
        <p:nvSpPr>
          <p:cNvPr id="34860" name="Rectangle 62"/>
          <p:cNvSpPr>
            <a:spLocks noChangeArrowheads="1"/>
          </p:cNvSpPr>
          <p:nvPr/>
        </p:nvSpPr>
        <p:spPr bwMode="auto">
          <a:xfrm>
            <a:off x="7086600" y="2292350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/>
              <a:t>a</a:t>
            </a:r>
            <a:endParaRPr lang="en-US" sz="2400" b="1" dirty="0"/>
          </a:p>
        </p:txBody>
      </p:sp>
      <p:sp>
        <p:nvSpPr>
          <p:cNvPr id="34861" name="Rectangle 63"/>
          <p:cNvSpPr>
            <a:spLocks noChangeArrowheads="1"/>
          </p:cNvSpPr>
          <p:nvPr/>
        </p:nvSpPr>
        <p:spPr bwMode="auto">
          <a:xfrm>
            <a:off x="5715000" y="2728913"/>
            <a:ext cx="3914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sr-Latn-CS" sz="2400" dirty="0"/>
              <a:t>A</a:t>
            </a:r>
            <a:endParaRPr lang="en-US" sz="2400" dirty="0"/>
          </a:p>
        </p:txBody>
      </p:sp>
      <p:sp>
        <p:nvSpPr>
          <p:cNvPr id="34862" name="Rectangle 64"/>
          <p:cNvSpPr>
            <a:spLocks noChangeArrowheads="1"/>
          </p:cNvSpPr>
          <p:nvPr/>
        </p:nvSpPr>
        <p:spPr bwMode="auto">
          <a:xfrm>
            <a:off x="5715000" y="3227388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/>
              <a:t>a</a:t>
            </a:r>
          </a:p>
        </p:txBody>
      </p:sp>
      <p:sp>
        <p:nvSpPr>
          <p:cNvPr id="34863" name="Rectangle 65"/>
          <p:cNvSpPr>
            <a:spLocks noChangeArrowheads="1"/>
          </p:cNvSpPr>
          <p:nvPr/>
        </p:nvSpPr>
        <p:spPr bwMode="auto">
          <a:xfrm>
            <a:off x="6400800" y="2292350"/>
            <a:ext cx="3914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/>
              <a:t>A</a:t>
            </a:r>
          </a:p>
        </p:txBody>
      </p:sp>
      <p:sp>
        <p:nvSpPr>
          <p:cNvPr id="34864" name="Rectangle 66"/>
          <p:cNvSpPr>
            <a:spLocks noChangeArrowheads="1"/>
          </p:cNvSpPr>
          <p:nvPr/>
        </p:nvSpPr>
        <p:spPr bwMode="auto">
          <a:xfrm>
            <a:off x="6643827" y="1981200"/>
            <a:ext cx="66396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 err="1"/>
              <a:t>Aa</a:t>
            </a:r>
            <a:r>
              <a:rPr lang="sr-Latn-CS" sz="2400" dirty="0"/>
              <a:t>*</a:t>
            </a:r>
            <a:endParaRPr lang="en-US" sz="2400" dirty="0"/>
          </a:p>
        </p:txBody>
      </p:sp>
      <p:sp>
        <p:nvSpPr>
          <p:cNvPr id="34865" name="Rectangle 67"/>
          <p:cNvSpPr>
            <a:spLocks noChangeArrowheads="1"/>
          </p:cNvSpPr>
          <p:nvPr/>
        </p:nvSpPr>
        <p:spPr bwMode="auto">
          <a:xfrm>
            <a:off x="5119827" y="2978150"/>
            <a:ext cx="66396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sr-Latn-CS" sz="2400" dirty="0"/>
              <a:t>A</a:t>
            </a:r>
            <a:r>
              <a:rPr lang="en-US" sz="2400" dirty="0"/>
              <a:t>a</a:t>
            </a:r>
            <a:r>
              <a:rPr lang="sr-Latn-CS" sz="2400" dirty="0"/>
              <a:t>*</a:t>
            </a:r>
            <a:endParaRPr lang="en-US" sz="2400" dirty="0"/>
          </a:p>
        </p:txBody>
      </p:sp>
      <p:sp>
        <p:nvSpPr>
          <p:cNvPr id="34867" name="Text Box 69"/>
          <p:cNvSpPr txBox="1">
            <a:spLocks noChangeArrowheads="1"/>
          </p:cNvSpPr>
          <p:nvPr/>
        </p:nvSpPr>
        <p:spPr bwMode="auto">
          <a:xfrm>
            <a:off x="4800600" y="39624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r-Latn-CS" sz="2400" dirty="0"/>
              <a:t>25</a:t>
            </a:r>
            <a:r>
              <a:rPr lang="sr-Latn-CS" sz="2400" dirty="0" smtClean="0"/>
              <a:t>% AA : </a:t>
            </a:r>
            <a:r>
              <a:rPr lang="en-US" sz="2400" dirty="0" smtClean="0"/>
              <a:t>50%</a:t>
            </a:r>
            <a:r>
              <a:rPr lang="sr-Latn-RS" sz="2400" dirty="0" smtClean="0"/>
              <a:t> </a:t>
            </a:r>
            <a:r>
              <a:rPr lang="en-US" sz="2400" dirty="0" err="1" smtClean="0"/>
              <a:t>Aa</a:t>
            </a:r>
            <a:r>
              <a:rPr lang="en-US" sz="2400" dirty="0" smtClean="0"/>
              <a:t> </a:t>
            </a:r>
            <a:r>
              <a:rPr lang="en-US" sz="2400" b="1" dirty="0"/>
              <a:t>:</a:t>
            </a:r>
            <a:r>
              <a:rPr lang="en-US" sz="2400" dirty="0"/>
              <a:t> </a:t>
            </a:r>
            <a:r>
              <a:rPr lang="sr-Latn-CS" sz="2400" dirty="0"/>
              <a:t>2</a:t>
            </a:r>
            <a:r>
              <a:rPr lang="en-US" sz="2400" dirty="0"/>
              <a:t>5% </a:t>
            </a:r>
            <a:r>
              <a:rPr lang="en-US" sz="2400" dirty="0" err="1"/>
              <a:t>aa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34868" name="Rectangle 70"/>
          <p:cNvSpPr>
            <a:spLocks noChangeArrowheads="1"/>
          </p:cNvSpPr>
          <p:nvPr/>
        </p:nvSpPr>
        <p:spPr bwMode="auto">
          <a:xfrm>
            <a:off x="6477000" y="4572000"/>
            <a:ext cx="228600" cy="228600"/>
          </a:xfrm>
          <a:prstGeom prst="rect">
            <a:avLst/>
          </a:prstGeom>
          <a:solidFill>
            <a:srgbClr val="800080"/>
          </a:solidFill>
          <a:ln w="9525">
            <a:solidFill>
              <a:srgbClr val="F0E1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69" name="Rectangle 71"/>
          <p:cNvSpPr>
            <a:spLocks noChangeArrowheads="1"/>
          </p:cNvSpPr>
          <p:nvPr/>
        </p:nvSpPr>
        <p:spPr bwMode="auto">
          <a:xfrm>
            <a:off x="7772400" y="4572000"/>
            <a:ext cx="228600" cy="228600"/>
          </a:xfrm>
          <a:prstGeom prst="rect">
            <a:avLst/>
          </a:prstGeom>
          <a:solidFill>
            <a:srgbClr val="F0E1FF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70" name="Text Box 72"/>
          <p:cNvSpPr txBox="1">
            <a:spLocks noChangeArrowheads="1"/>
          </p:cNvSpPr>
          <p:nvPr/>
        </p:nvSpPr>
        <p:spPr bwMode="auto">
          <a:xfrm>
            <a:off x="5715000" y="4419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Latn-CS" sz="2400" dirty="0"/>
              <a:t>75</a:t>
            </a:r>
            <a:r>
              <a:rPr lang="en-US" sz="2400" dirty="0"/>
              <a:t>%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34871" name="Rectangle 73"/>
          <p:cNvSpPr>
            <a:spLocks noChangeArrowheads="1"/>
          </p:cNvSpPr>
          <p:nvPr/>
        </p:nvSpPr>
        <p:spPr bwMode="auto">
          <a:xfrm>
            <a:off x="7010400" y="4419600"/>
            <a:ext cx="795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sr-Latn-CS" sz="2400"/>
              <a:t>25</a:t>
            </a:r>
            <a:r>
              <a:rPr lang="en-US" sz="2400"/>
              <a:t>%</a:t>
            </a:r>
          </a:p>
        </p:txBody>
      </p:sp>
      <p:sp>
        <p:nvSpPr>
          <p:cNvPr id="34872" name="Text Box 74"/>
          <p:cNvSpPr txBox="1">
            <a:spLocks noChangeArrowheads="1"/>
          </p:cNvSpPr>
          <p:nvPr/>
        </p:nvSpPr>
        <p:spPr bwMode="auto">
          <a:xfrm>
            <a:off x="6781800" y="4419600"/>
            <a:ext cx="32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/>
              <a:t>:</a:t>
            </a:r>
          </a:p>
        </p:txBody>
      </p:sp>
      <p:sp>
        <p:nvSpPr>
          <p:cNvPr id="34873" name="Rectangle 75"/>
          <p:cNvSpPr>
            <a:spLocks noChangeArrowheads="1"/>
          </p:cNvSpPr>
          <p:nvPr/>
        </p:nvSpPr>
        <p:spPr bwMode="auto">
          <a:xfrm>
            <a:off x="4495800" y="1371600"/>
            <a:ext cx="4357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/>
              <a:t>A- </a:t>
            </a:r>
            <a:r>
              <a:rPr lang="en-US" sz="2400" dirty="0" err="1"/>
              <a:t>divlji</a:t>
            </a:r>
            <a:r>
              <a:rPr lang="en-US" sz="2400" dirty="0"/>
              <a:t> </a:t>
            </a:r>
            <a:r>
              <a:rPr lang="en-US" sz="2400" dirty="0" err="1"/>
              <a:t>alel</a:t>
            </a:r>
            <a:r>
              <a:rPr lang="en-US" sz="2400" b="1" dirty="0"/>
              <a:t>    a</a:t>
            </a:r>
            <a:r>
              <a:rPr lang="sr-Latn-CS" sz="2400" b="1" dirty="0"/>
              <a:t>*</a:t>
            </a:r>
            <a:r>
              <a:rPr lang="en-US" sz="2400" b="1" dirty="0"/>
              <a:t>- </a:t>
            </a:r>
            <a:r>
              <a:rPr lang="en-US" sz="2400" dirty="0" err="1"/>
              <a:t>mutiran</a:t>
            </a:r>
            <a:r>
              <a:rPr lang="en-US" sz="2400" dirty="0"/>
              <a:t> </a:t>
            </a:r>
            <a:r>
              <a:rPr lang="en-US" sz="2400" dirty="0" err="1"/>
              <a:t>alel</a:t>
            </a:r>
            <a:endParaRPr lang="en-US" sz="2400" b="1" dirty="0"/>
          </a:p>
        </p:txBody>
      </p:sp>
      <p:sp>
        <p:nvSpPr>
          <p:cNvPr id="96" name="Rectangle 75"/>
          <p:cNvSpPr>
            <a:spLocks noChangeArrowheads="1"/>
          </p:cNvSpPr>
          <p:nvPr/>
        </p:nvSpPr>
        <p:spPr bwMode="auto">
          <a:xfrm>
            <a:off x="152400" y="2438400"/>
            <a:ext cx="47805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sr-Latn-RS" sz="2000" b="1" dirty="0" smtClean="0"/>
              <a:t>1 . </a:t>
            </a:r>
            <a:r>
              <a:rPr lang="en-US" sz="2000" b="1" u="sng" dirty="0" smtClean="0"/>
              <a:t>R</a:t>
            </a:r>
            <a:r>
              <a:rPr lang="sr-Latn-RS" sz="2000" b="1" u="sng" dirty="0" smtClean="0"/>
              <a:t>oditelji - </a:t>
            </a:r>
          </a:p>
          <a:p>
            <a:pPr eaLnBrk="0" hangingPunct="0"/>
            <a:r>
              <a:rPr lang="sr-Latn-RS" sz="2000" b="1" dirty="0" smtClean="0"/>
              <a:t> oba heterozigoti za mutirani alel:</a:t>
            </a:r>
            <a:endParaRPr lang="en-US" sz="2000" b="1" dirty="0"/>
          </a:p>
        </p:txBody>
      </p:sp>
      <p:sp>
        <p:nvSpPr>
          <p:cNvPr id="97" name="Rectangle 75"/>
          <p:cNvSpPr>
            <a:spLocks noChangeArrowheads="1"/>
          </p:cNvSpPr>
          <p:nvPr/>
        </p:nvSpPr>
        <p:spPr bwMode="auto">
          <a:xfrm>
            <a:off x="4768452" y="5029200"/>
            <a:ext cx="3781292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sr-Latn-RS" sz="2000" b="1" dirty="0" smtClean="0"/>
              <a:t>potomci: 75% zdravi, 25% bolesni </a:t>
            </a:r>
            <a:endParaRPr lang="en-US" sz="2000" b="1" dirty="0"/>
          </a:p>
        </p:txBody>
      </p:sp>
      <p:sp>
        <p:nvSpPr>
          <p:cNvPr id="98" name="Rectangle 75"/>
          <p:cNvSpPr>
            <a:spLocks noChangeArrowheads="1"/>
          </p:cNvSpPr>
          <p:nvPr/>
        </p:nvSpPr>
        <p:spPr bwMode="auto">
          <a:xfrm>
            <a:off x="1028700" y="439578"/>
            <a:ext cx="708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u="sng" dirty="0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sr-Latn-RS" sz="2000" b="1" u="sng" dirty="0" smtClean="0">
                <a:solidFill>
                  <a:schemeClr val="accent2">
                    <a:lumMod val="75000"/>
                  </a:schemeClr>
                </a:solidFill>
              </a:rPr>
              <a:t>UTOZOMNO RECESIVNO NASLEĐIVANJE</a:t>
            </a:r>
            <a:endParaRPr lang="en-US" sz="20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5839524"/>
            <a:ext cx="83820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b="1" dirty="0" smtClean="0"/>
              <a:t>Ako je u porodici već rođeno bolesno dete, rizik ponovnog javljanja bolesti je isti i za svaku sledeću trudnoću – 25% tj. ¼.</a:t>
            </a:r>
            <a:endParaRPr lang="en-US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4876800" y="1905001"/>
            <a:ext cx="3352800" cy="2976563"/>
            <a:chOff x="240" y="2448"/>
            <a:chExt cx="2112" cy="1875"/>
          </a:xfrm>
        </p:grpSpPr>
        <p:sp>
          <p:nvSpPr>
            <p:cNvPr id="35880" name="Rectangle 56"/>
            <p:cNvSpPr>
              <a:spLocks noChangeArrowheads="1"/>
            </p:cNvSpPr>
            <p:nvPr/>
          </p:nvSpPr>
          <p:spPr bwMode="auto">
            <a:xfrm>
              <a:off x="1056" y="2928"/>
              <a:ext cx="480" cy="314"/>
            </a:xfrm>
            <a:prstGeom prst="rect">
              <a:avLst/>
            </a:prstGeom>
            <a:noFill/>
            <a:ln w="9525">
              <a:solidFill>
                <a:srgbClr val="F0E1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5881" name="Text Box 57"/>
            <p:cNvSpPr txBox="1">
              <a:spLocks noChangeArrowheads="1"/>
            </p:cNvSpPr>
            <p:nvPr/>
          </p:nvSpPr>
          <p:spPr bwMode="auto">
            <a:xfrm>
              <a:off x="1056" y="2928"/>
              <a:ext cx="480" cy="291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 dirty="0" err="1">
                  <a:solidFill>
                    <a:srgbClr val="F0E1FF"/>
                  </a:solidFill>
                </a:rPr>
                <a:t>Aa</a:t>
              </a:r>
              <a:endParaRPr lang="en-US" sz="2400" b="1" dirty="0">
                <a:solidFill>
                  <a:srgbClr val="F0E1FF"/>
                </a:solidFill>
                <a:latin typeface="Times New Roman" pitchFamily="18" charset="0"/>
              </a:endParaRPr>
            </a:p>
          </p:txBody>
        </p:sp>
        <p:sp>
          <p:nvSpPr>
            <p:cNvPr id="35882" name="Rectangle 58"/>
            <p:cNvSpPr>
              <a:spLocks noChangeArrowheads="1"/>
            </p:cNvSpPr>
            <p:nvPr/>
          </p:nvSpPr>
          <p:spPr bwMode="auto">
            <a:xfrm>
              <a:off x="1056" y="3242"/>
              <a:ext cx="480" cy="31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5883" name="Rectangle 59"/>
            <p:cNvSpPr>
              <a:spLocks noChangeArrowheads="1"/>
            </p:cNvSpPr>
            <p:nvPr/>
          </p:nvSpPr>
          <p:spPr bwMode="auto">
            <a:xfrm>
              <a:off x="1056" y="3216"/>
              <a:ext cx="480" cy="291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400" b="1" dirty="0" err="1">
                  <a:solidFill>
                    <a:srgbClr val="F0E1FF"/>
                  </a:solidFill>
                </a:rPr>
                <a:t>Aa</a:t>
              </a:r>
              <a:endParaRPr lang="en-US" sz="2400" b="1" dirty="0">
                <a:solidFill>
                  <a:srgbClr val="F0E1FF"/>
                </a:solidFill>
              </a:endParaRPr>
            </a:p>
          </p:txBody>
        </p:sp>
        <p:sp>
          <p:nvSpPr>
            <p:cNvPr id="35884" name="Rectangle 60"/>
            <p:cNvSpPr>
              <a:spLocks noChangeArrowheads="1"/>
            </p:cNvSpPr>
            <p:nvPr/>
          </p:nvSpPr>
          <p:spPr bwMode="auto">
            <a:xfrm>
              <a:off x="1536" y="2928"/>
              <a:ext cx="480" cy="288"/>
            </a:xfrm>
            <a:prstGeom prst="rect">
              <a:avLst/>
            </a:prstGeom>
            <a:solidFill>
              <a:srgbClr val="F0E1FF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5885" name="Rectangle 61"/>
            <p:cNvSpPr>
              <a:spLocks noChangeArrowheads="1"/>
            </p:cNvSpPr>
            <p:nvPr/>
          </p:nvSpPr>
          <p:spPr bwMode="auto">
            <a:xfrm>
              <a:off x="1536" y="3216"/>
              <a:ext cx="480" cy="288"/>
            </a:xfrm>
            <a:prstGeom prst="rect">
              <a:avLst/>
            </a:prstGeom>
            <a:solidFill>
              <a:srgbClr val="F0E1FF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5886" name="Rectangle 62"/>
            <p:cNvSpPr>
              <a:spLocks noChangeArrowheads="1"/>
            </p:cNvSpPr>
            <p:nvPr/>
          </p:nvSpPr>
          <p:spPr bwMode="auto">
            <a:xfrm>
              <a:off x="1595" y="2967"/>
              <a:ext cx="30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 dirty="0" err="1">
                  <a:solidFill>
                    <a:srgbClr val="800080"/>
                  </a:solidFill>
                </a:rPr>
                <a:t>aa</a:t>
              </a:r>
              <a:endParaRPr lang="en-US" sz="2400" b="1" dirty="0">
                <a:solidFill>
                  <a:srgbClr val="800080"/>
                </a:solidFill>
              </a:endParaRPr>
            </a:p>
          </p:txBody>
        </p:sp>
        <p:sp>
          <p:nvSpPr>
            <p:cNvPr id="35887" name="Rectangle 63"/>
            <p:cNvSpPr>
              <a:spLocks noChangeArrowheads="1"/>
            </p:cNvSpPr>
            <p:nvPr/>
          </p:nvSpPr>
          <p:spPr bwMode="auto">
            <a:xfrm>
              <a:off x="1584" y="3216"/>
              <a:ext cx="48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 dirty="0" err="1">
                  <a:solidFill>
                    <a:srgbClr val="800080"/>
                  </a:solidFill>
                </a:rPr>
                <a:t>aa</a:t>
              </a:r>
              <a:endParaRPr lang="en-US" sz="2400" b="1" dirty="0">
                <a:solidFill>
                  <a:srgbClr val="800080"/>
                </a:solidFill>
              </a:endParaRPr>
            </a:p>
          </p:txBody>
        </p:sp>
        <p:sp>
          <p:nvSpPr>
            <p:cNvPr id="35888" name="Rectangle 64"/>
            <p:cNvSpPr>
              <a:spLocks noChangeArrowheads="1"/>
            </p:cNvSpPr>
            <p:nvPr/>
          </p:nvSpPr>
          <p:spPr bwMode="auto">
            <a:xfrm>
              <a:off x="1632" y="2692"/>
              <a:ext cx="21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dirty="0"/>
                <a:t>a</a:t>
              </a:r>
              <a:endParaRPr lang="en-US" sz="2400" b="1" dirty="0"/>
            </a:p>
          </p:txBody>
        </p:sp>
        <p:sp>
          <p:nvSpPr>
            <p:cNvPr id="35889" name="Rectangle 65"/>
            <p:cNvSpPr>
              <a:spLocks noChangeArrowheads="1"/>
            </p:cNvSpPr>
            <p:nvPr/>
          </p:nvSpPr>
          <p:spPr bwMode="auto">
            <a:xfrm>
              <a:off x="768" y="2967"/>
              <a:ext cx="21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/>
                <a:t>a</a:t>
              </a:r>
            </a:p>
          </p:txBody>
        </p:sp>
        <p:sp>
          <p:nvSpPr>
            <p:cNvPr id="35890" name="Rectangle 66"/>
            <p:cNvSpPr>
              <a:spLocks noChangeArrowheads="1"/>
            </p:cNvSpPr>
            <p:nvPr/>
          </p:nvSpPr>
          <p:spPr bwMode="auto">
            <a:xfrm>
              <a:off x="768" y="3281"/>
              <a:ext cx="21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/>
                <a:t>a</a:t>
              </a:r>
            </a:p>
          </p:txBody>
        </p:sp>
        <p:sp>
          <p:nvSpPr>
            <p:cNvPr id="35891" name="Rectangle 67"/>
            <p:cNvSpPr>
              <a:spLocks noChangeArrowheads="1"/>
            </p:cNvSpPr>
            <p:nvPr/>
          </p:nvSpPr>
          <p:spPr bwMode="auto">
            <a:xfrm>
              <a:off x="1209" y="2692"/>
              <a:ext cx="22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/>
                <a:t>A</a:t>
              </a:r>
            </a:p>
          </p:txBody>
        </p:sp>
        <p:sp>
          <p:nvSpPr>
            <p:cNvPr id="35892" name="Rectangle 68"/>
            <p:cNvSpPr>
              <a:spLocks noChangeArrowheads="1"/>
            </p:cNvSpPr>
            <p:nvPr/>
          </p:nvSpPr>
          <p:spPr bwMode="auto">
            <a:xfrm>
              <a:off x="1353" y="2448"/>
              <a:ext cx="418" cy="29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 err="1"/>
                <a:t>Aa</a:t>
              </a:r>
              <a:r>
                <a:rPr lang="sr-Latn-CS" sz="2400" dirty="0"/>
                <a:t>*</a:t>
              </a:r>
              <a:endParaRPr lang="en-US" sz="2400" dirty="0"/>
            </a:p>
          </p:txBody>
        </p:sp>
        <p:sp>
          <p:nvSpPr>
            <p:cNvPr id="35893" name="Rectangle 69"/>
            <p:cNvSpPr>
              <a:spLocks noChangeArrowheads="1"/>
            </p:cNvSpPr>
            <p:nvPr/>
          </p:nvSpPr>
          <p:spPr bwMode="auto">
            <a:xfrm>
              <a:off x="240" y="3120"/>
              <a:ext cx="496" cy="29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sr-Latn-CS" sz="2400" dirty="0"/>
                <a:t>a*</a:t>
              </a:r>
              <a:r>
                <a:rPr lang="en-US" sz="2400" dirty="0"/>
                <a:t>a</a:t>
              </a:r>
              <a:r>
                <a:rPr lang="sr-Latn-CS" sz="2400" dirty="0"/>
                <a:t>*</a:t>
              </a:r>
              <a:endParaRPr lang="en-US" sz="2400" dirty="0"/>
            </a:p>
          </p:txBody>
        </p:sp>
        <p:sp>
          <p:nvSpPr>
            <p:cNvPr id="35895" name="Text Box 71"/>
            <p:cNvSpPr txBox="1">
              <a:spLocks noChangeArrowheads="1"/>
            </p:cNvSpPr>
            <p:nvPr/>
          </p:nvSpPr>
          <p:spPr bwMode="auto">
            <a:xfrm>
              <a:off x="768" y="3744"/>
              <a:ext cx="15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dirty="0"/>
                <a:t>50</a:t>
              </a:r>
              <a:r>
                <a:rPr lang="en-US" sz="2400" dirty="0" smtClean="0"/>
                <a:t>%</a:t>
              </a:r>
              <a:r>
                <a:rPr lang="sr-Latn-RS" sz="2400" dirty="0" smtClean="0"/>
                <a:t> </a:t>
              </a:r>
              <a:r>
                <a:rPr lang="en-US" sz="2400" dirty="0" err="1" smtClean="0"/>
                <a:t>Aa</a:t>
              </a:r>
              <a:r>
                <a:rPr lang="en-US" sz="2400" dirty="0" smtClean="0"/>
                <a:t> </a:t>
              </a:r>
              <a:r>
                <a:rPr lang="en-US" sz="2400" b="1" dirty="0"/>
                <a:t>:</a:t>
              </a:r>
              <a:r>
                <a:rPr lang="en-US" sz="2400" dirty="0"/>
                <a:t> 50% </a:t>
              </a:r>
              <a:r>
                <a:rPr lang="en-US" sz="2400" dirty="0" err="1"/>
                <a:t>aa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35896" name="Rectangle 72"/>
            <p:cNvSpPr>
              <a:spLocks noChangeArrowheads="1"/>
            </p:cNvSpPr>
            <p:nvPr/>
          </p:nvSpPr>
          <p:spPr bwMode="auto">
            <a:xfrm>
              <a:off x="1248" y="4128"/>
              <a:ext cx="144" cy="144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rgbClr val="F0E1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5897" name="Rectangle 73"/>
            <p:cNvSpPr>
              <a:spLocks noChangeArrowheads="1"/>
            </p:cNvSpPr>
            <p:nvPr/>
          </p:nvSpPr>
          <p:spPr bwMode="auto">
            <a:xfrm>
              <a:off x="2064" y="4128"/>
              <a:ext cx="144" cy="144"/>
            </a:xfrm>
            <a:prstGeom prst="rect">
              <a:avLst/>
            </a:prstGeom>
            <a:solidFill>
              <a:srgbClr val="F0E1FF"/>
            </a:solidFill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5898" name="Text Box 74"/>
            <p:cNvSpPr txBox="1">
              <a:spLocks noChangeArrowheads="1"/>
            </p:cNvSpPr>
            <p:nvPr/>
          </p:nvSpPr>
          <p:spPr bwMode="auto">
            <a:xfrm>
              <a:off x="768" y="4032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/>
                <a:t>50%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5899" name="Rectangle 75"/>
            <p:cNvSpPr>
              <a:spLocks noChangeArrowheads="1"/>
            </p:cNvSpPr>
            <p:nvPr/>
          </p:nvSpPr>
          <p:spPr bwMode="auto">
            <a:xfrm>
              <a:off x="1609" y="4032"/>
              <a:ext cx="45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/>
                <a:t>50%</a:t>
              </a:r>
            </a:p>
          </p:txBody>
        </p:sp>
        <p:sp>
          <p:nvSpPr>
            <p:cNvPr id="35900" name="Text Box 76"/>
            <p:cNvSpPr txBox="1">
              <a:spLocks noChangeArrowheads="1"/>
            </p:cNvSpPr>
            <p:nvPr/>
          </p:nvSpPr>
          <p:spPr bwMode="auto">
            <a:xfrm>
              <a:off x="1440" y="4032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 dirty="0"/>
                <a:t>:</a:t>
              </a:r>
            </a:p>
          </p:txBody>
        </p:sp>
      </p:grpSp>
      <p:sp>
        <p:nvSpPr>
          <p:cNvPr id="35878" name="Rectangle 77"/>
          <p:cNvSpPr>
            <a:spLocks noChangeArrowheads="1"/>
          </p:cNvSpPr>
          <p:nvPr/>
        </p:nvSpPr>
        <p:spPr bwMode="auto">
          <a:xfrm>
            <a:off x="4786717" y="1219200"/>
            <a:ext cx="4357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/>
              <a:t>A- </a:t>
            </a:r>
            <a:r>
              <a:rPr lang="en-US" sz="2400" dirty="0" err="1"/>
              <a:t>divlji</a:t>
            </a:r>
            <a:r>
              <a:rPr lang="en-US" sz="2400" dirty="0"/>
              <a:t> </a:t>
            </a:r>
            <a:r>
              <a:rPr lang="en-US" sz="2400" dirty="0" err="1"/>
              <a:t>alel</a:t>
            </a:r>
            <a:r>
              <a:rPr lang="en-US" sz="2400" b="1" dirty="0"/>
              <a:t>    a</a:t>
            </a:r>
            <a:r>
              <a:rPr lang="sr-Latn-CS" sz="2400" b="1" dirty="0"/>
              <a:t>*</a:t>
            </a:r>
            <a:r>
              <a:rPr lang="en-US" sz="2400" b="1" dirty="0"/>
              <a:t>- </a:t>
            </a:r>
            <a:r>
              <a:rPr lang="en-US" sz="2400" dirty="0" err="1"/>
              <a:t>mutiran</a:t>
            </a:r>
            <a:r>
              <a:rPr lang="en-US" sz="2400" dirty="0"/>
              <a:t> </a:t>
            </a:r>
            <a:r>
              <a:rPr lang="en-US" sz="2400" dirty="0" err="1"/>
              <a:t>alel</a:t>
            </a:r>
            <a:endParaRPr lang="en-US" sz="2400" b="1" dirty="0"/>
          </a:p>
        </p:txBody>
      </p:sp>
      <p:sp>
        <p:nvSpPr>
          <p:cNvPr id="79" name="Rectangle 75"/>
          <p:cNvSpPr>
            <a:spLocks noChangeArrowheads="1"/>
          </p:cNvSpPr>
          <p:nvPr/>
        </p:nvSpPr>
        <p:spPr bwMode="auto">
          <a:xfrm>
            <a:off x="152400" y="1676400"/>
            <a:ext cx="51203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sr-Latn-RS" sz="2000" b="1" dirty="0" smtClean="0"/>
              <a:t>2. </a:t>
            </a:r>
            <a:r>
              <a:rPr lang="en-US" sz="2000" b="1" u="sng" dirty="0" smtClean="0"/>
              <a:t>R</a:t>
            </a:r>
            <a:r>
              <a:rPr lang="sr-Latn-RS" sz="2000" b="1" u="sng" dirty="0" smtClean="0"/>
              <a:t>oditelji –</a:t>
            </a:r>
          </a:p>
          <a:p>
            <a:pPr eaLnBrk="0" hangingPunct="0"/>
            <a:r>
              <a:rPr lang="sr-Latn-RS" sz="2000" b="1" dirty="0" smtClean="0"/>
              <a:t>jedan je hetrozigot za mutirani alel, </a:t>
            </a:r>
          </a:p>
          <a:p>
            <a:pPr eaLnBrk="0" hangingPunct="0"/>
            <a:r>
              <a:rPr lang="sr-Latn-RS" sz="2000" b="1" dirty="0" smtClean="0"/>
              <a:t>a drugi je homozigot za mutirani alel:</a:t>
            </a:r>
            <a:endParaRPr lang="en-US" sz="2000" b="1" dirty="0"/>
          </a:p>
        </p:txBody>
      </p:sp>
      <p:sp>
        <p:nvSpPr>
          <p:cNvPr id="80" name="Rectangle 75"/>
          <p:cNvSpPr>
            <a:spLocks noChangeArrowheads="1"/>
          </p:cNvSpPr>
          <p:nvPr/>
        </p:nvSpPr>
        <p:spPr bwMode="auto">
          <a:xfrm>
            <a:off x="4567905" y="5105400"/>
            <a:ext cx="3781292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sr-Latn-RS" sz="2000" b="1" dirty="0" smtClean="0"/>
              <a:t>potomci: 50% zdravi, 50% bolesni </a:t>
            </a:r>
            <a:endParaRPr lang="en-US" sz="2000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96" name="Text Box 47"/>
          <p:cNvSpPr txBox="1">
            <a:spLocks noChangeArrowheads="1"/>
          </p:cNvSpPr>
          <p:nvPr/>
        </p:nvSpPr>
        <p:spPr bwMode="auto">
          <a:xfrm>
            <a:off x="6248400" y="2743200"/>
            <a:ext cx="685800" cy="461665"/>
          </a:xfrm>
          <a:prstGeom prst="rect">
            <a:avLst/>
          </a:prstGeom>
          <a:solidFill>
            <a:srgbClr val="80008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rgbClr val="F0E1FF"/>
                </a:solidFill>
              </a:rPr>
              <a:t>Aa</a:t>
            </a:r>
            <a:endParaRPr lang="en-US" sz="2400" b="1" dirty="0">
              <a:solidFill>
                <a:srgbClr val="F0E1FF"/>
              </a:solidFill>
              <a:latin typeface="Times New Roman" pitchFamily="18" charset="0"/>
            </a:endParaRPr>
          </a:p>
        </p:txBody>
      </p:sp>
      <p:sp>
        <p:nvSpPr>
          <p:cNvPr id="36898" name="Rectangle 49"/>
          <p:cNvSpPr>
            <a:spLocks noChangeArrowheads="1"/>
          </p:cNvSpPr>
          <p:nvPr/>
        </p:nvSpPr>
        <p:spPr bwMode="auto">
          <a:xfrm>
            <a:off x="6248400" y="3200400"/>
            <a:ext cx="685800" cy="461665"/>
          </a:xfrm>
          <a:prstGeom prst="rect">
            <a:avLst/>
          </a:prstGeom>
          <a:solidFill>
            <a:srgbClr val="80008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 err="1">
                <a:solidFill>
                  <a:srgbClr val="F0E1FF"/>
                </a:solidFill>
              </a:rPr>
              <a:t>Aa</a:t>
            </a:r>
            <a:endParaRPr lang="en-US" sz="2400" b="1" dirty="0">
              <a:solidFill>
                <a:srgbClr val="F0E1FF"/>
              </a:solidFill>
            </a:endParaRPr>
          </a:p>
        </p:txBody>
      </p:sp>
      <p:sp>
        <p:nvSpPr>
          <p:cNvPr id="36899" name="Rectangle 50"/>
          <p:cNvSpPr>
            <a:spLocks noChangeArrowheads="1"/>
          </p:cNvSpPr>
          <p:nvPr/>
        </p:nvSpPr>
        <p:spPr bwMode="auto">
          <a:xfrm>
            <a:off x="6934200" y="2743200"/>
            <a:ext cx="762000" cy="422275"/>
          </a:xfrm>
          <a:prstGeom prst="rect">
            <a:avLst/>
          </a:prstGeom>
          <a:solidFill>
            <a:srgbClr val="80008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901" name="Rectangle 52"/>
          <p:cNvSpPr>
            <a:spLocks noChangeArrowheads="1"/>
          </p:cNvSpPr>
          <p:nvPr/>
        </p:nvSpPr>
        <p:spPr bwMode="auto">
          <a:xfrm>
            <a:off x="7010400" y="2728913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Latn-CS" sz="2400" b="1" dirty="0">
                <a:solidFill>
                  <a:srgbClr val="F0E1FF"/>
                </a:solidFill>
              </a:rPr>
              <a:t>A</a:t>
            </a:r>
            <a:r>
              <a:rPr lang="en-US" sz="2400" b="1" dirty="0">
                <a:solidFill>
                  <a:srgbClr val="F0E1FF"/>
                </a:solidFill>
              </a:rPr>
              <a:t>a</a:t>
            </a:r>
          </a:p>
        </p:txBody>
      </p:sp>
      <p:sp>
        <p:nvSpPr>
          <p:cNvPr id="36902" name="Rectangle 53"/>
          <p:cNvSpPr>
            <a:spLocks noChangeArrowheads="1"/>
          </p:cNvSpPr>
          <p:nvPr/>
        </p:nvSpPr>
        <p:spPr bwMode="auto">
          <a:xfrm>
            <a:off x="6961031" y="3183880"/>
            <a:ext cx="724403" cy="461665"/>
          </a:xfrm>
          <a:prstGeom prst="rect">
            <a:avLst/>
          </a:prstGeom>
          <a:solidFill>
            <a:srgbClr val="800080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Latn-CS" sz="2400" b="1" dirty="0">
                <a:solidFill>
                  <a:srgbClr val="F0E1FF"/>
                </a:solidFill>
              </a:rPr>
              <a:t>A</a:t>
            </a:r>
            <a:r>
              <a:rPr lang="en-US" sz="2400" b="1" dirty="0">
                <a:solidFill>
                  <a:srgbClr val="F0E1FF"/>
                </a:solidFill>
              </a:rPr>
              <a:t>a</a:t>
            </a:r>
          </a:p>
        </p:txBody>
      </p:sp>
      <p:sp>
        <p:nvSpPr>
          <p:cNvPr id="36903" name="Rectangle 54"/>
          <p:cNvSpPr>
            <a:spLocks noChangeArrowheads="1"/>
          </p:cNvSpPr>
          <p:nvPr/>
        </p:nvSpPr>
        <p:spPr bwMode="auto">
          <a:xfrm>
            <a:off x="7086600" y="2362200"/>
            <a:ext cx="3914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Latn-CS" sz="2400" dirty="0"/>
              <a:t>A</a:t>
            </a:r>
            <a:endParaRPr lang="en-US" sz="2400" dirty="0"/>
          </a:p>
        </p:txBody>
      </p:sp>
      <p:sp>
        <p:nvSpPr>
          <p:cNvPr id="36904" name="Rectangle 55"/>
          <p:cNvSpPr>
            <a:spLocks noChangeArrowheads="1"/>
          </p:cNvSpPr>
          <p:nvPr/>
        </p:nvSpPr>
        <p:spPr bwMode="auto">
          <a:xfrm>
            <a:off x="5867400" y="2743200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a</a:t>
            </a:r>
          </a:p>
        </p:txBody>
      </p:sp>
      <p:sp>
        <p:nvSpPr>
          <p:cNvPr id="36905" name="Rectangle 56"/>
          <p:cNvSpPr>
            <a:spLocks noChangeArrowheads="1"/>
          </p:cNvSpPr>
          <p:nvPr/>
        </p:nvSpPr>
        <p:spPr bwMode="auto">
          <a:xfrm>
            <a:off x="5867400" y="3276600"/>
            <a:ext cx="3540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/>
              <a:t>a</a:t>
            </a:r>
          </a:p>
        </p:txBody>
      </p:sp>
      <p:sp>
        <p:nvSpPr>
          <p:cNvPr id="36906" name="Rectangle 57"/>
          <p:cNvSpPr>
            <a:spLocks noChangeArrowheads="1"/>
          </p:cNvSpPr>
          <p:nvPr/>
        </p:nvSpPr>
        <p:spPr bwMode="auto">
          <a:xfrm>
            <a:off x="6324600" y="2362200"/>
            <a:ext cx="3914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/>
              <a:t>A</a:t>
            </a:r>
          </a:p>
        </p:txBody>
      </p:sp>
      <p:sp>
        <p:nvSpPr>
          <p:cNvPr id="36907" name="Rectangle 58"/>
          <p:cNvSpPr>
            <a:spLocks noChangeArrowheads="1"/>
          </p:cNvSpPr>
          <p:nvPr/>
        </p:nvSpPr>
        <p:spPr bwMode="auto">
          <a:xfrm>
            <a:off x="6658254" y="1981200"/>
            <a:ext cx="54053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/>
              <a:t>A</a:t>
            </a:r>
            <a:r>
              <a:rPr lang="sr-Latn-CS" sz="2400" dirty="0"/>
              <a:t>A</a:t>
            </a:r>
            <a:endParaRPr lang="en-US" sz="2400" dirty="0"/>
          </a:p>
        </p:txBody>
      </p:sp>
      <p:sp>
        <p:nvSpPr>
          <p:cNvPr id="36908" name="Rectangle 59"/>
          <p:cNvSpPr>
            <a:spLocks noChangeArrowheads="1"/>
          </p:cNvSpPr>
          <p:nvPr/>
        </p:nvSpPr>
        <p:spPr bwMode="auto">
          <a:xfrm>
            <a:off x="5105400" y="2978150"/>
            <a:ext cx="78739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sr-Latn-CS" sz="2400" dirty="0"/>
              <a:t>a*</a:t>
            </a:r>
            <a:r>
              <a:rPr lang="en-US" sz="2400" dirty="0"/>
              <a:t>a</a:t>
            </a:r>
            <a:r>
              <a:rPr lang="sr-Latn-CS" sz="2400" dirty="0"/>
              <a:t>*</a:t>
            </a:r>
            <a:endParaRPr lang="en-US" sz="2400" dirty="0"/>
          </a:p>
        </p:txBody>
      </p:sp>
      <p:sp>
        <p:nvSpPr>
          <p:cNvPr id="36910" name="Text Box 61"/>
          <p:cNvSpPr txBox="1">
            <a:spLocks noChangeArrowheads="1"/>
          </p:cNvSpPr>
          <p:nvPr/>
        </p:nvSpPr>
        <p:spPr bwMode="auto">
          <a:xfrm>
            <a:off x="6096000" y="40386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Latn-CS" sz="2400" dirty="0"/>
              <a:t>10</a:t>
            </a:r>
            <a:r>
              <a:rPr lang="en-US" sz="2400" dirty="0"/>
              <a:t>0</a:t>
            </a:r>
            <a:r>
              <a:rPr lang="en-US" sz="2400" dirty="0" smtClean="0"/>
              <a:t>%</a:t>
            </a:r>
            <a:r>
              <a:rPr lang="sr-Latn-RS" sz="2400" dirty="0" smtClean="0"/>
              <a:t> </a:t>
            </a:r>
            <a:r>
              <a:rPr lang="en-US" sz="2400" dirty="0" err="1" smtClean="0"/>
              <a:t>Aa</a:t>
            </a:r>
            <a:r>
              <a:rPr lang="en-US" sz="2400" dirty="0" smtClean="0"/>
              <a:t> 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36911" name="Rectangle 62"/>
          <p:cNvSpPr>
            <a:spLocks noChangeArrowheads="1"/>
          </p:cNvSpPr>
          <p:nvPr/>
        </p:nvSpPr>
        <p:spPr bwMode="auto">
          <a:xfrm>
            <a:off x="7010400" y="4572000"/>
            <a:ext cx="228600" cy="228600"/>
          </a:xfrm>
          <a:prstGeom prst="rect">
            <a:avLst/>
          </a:prstGeom>
          <a:solidFill>
            <a:srgbClr val="800080"/>
          </a:solidFill>
          <a:ln w="9525">
            <a:solidFill>
              <a:srgbClr val="F0E1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912" name="Text Box 63"/>
          <p:cNvSpPr txBox="1">
            <a:spLocks noChangeArrowheads="1"/>
          </p:cNvSpPr>
          <p:nvPr/>
        </p:nvSpPr>
        <p:spPr bwMode="auto">
          <a:xfrm>
            <a:off x="6096000" y="44196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Latn-CS" sz="2400" dirty="0"/>
              <a:t>100</a:t>
            </a:r>
            <a:r>
              <a:rPr lang="en-US" sz="2400" dirty="0"/>
              <a:t>%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36913" name="Rectangle 64"/>
          <p:cNvSpPr>
            <a:spLocks noChangeArrowheads="1"/>
          </p:cNvSpPr>
          <p:nvPr/>
        </p:nvSpPr>
        <p:spPr bwMode="auto">
          <a:xfrm>
            <a:off x="4786717" y="1295400"/>
            <a:ext cx="4357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/>
              <a:t>A- </a:t>
            </a:r>
            <a:r>
              <a:rPr lang="en-US" sz="2400" dirty="0" err="1"/>
              <a:t>divlji</a:t>
            </a:r>
            <a:r>
              <a:rPr lang="en-US" sz="2400" dirty="0"/>
              <a:t> </a:t>
            </a:r>
            <a:r>
              <a:rPr lang="en-US" sz="2400" dirty="0" err="1"/>
              <a:t>alel</a:t>
            </a:r>
            <a:r>
              <a:rPr lang="en-US" sz="2400" b="1" dirty="0"/>
              <a:t>    a</a:t>
            </a:r>
            <a:r>
              <a:rPr lang="sr-Latn-CS" sz="2400" b="1" dirty="0"/>
              <a:t>*</a:t>
            </a:r>
            <a:r>
              <a:rPr lang="en-US" sz="2400" b="1" dirty="0"/>
              <a:t>- </a:t>
            </a:r>
            <a:r>
              <a:rPr lang="en-US" sz="2400" dirty="0" err="1"/>
              <a:t>mutiran</a:t>
            </a:r>
            <a:r>
              <a:rPr lang="en-US" sz="2400" dirty="0"/>
              <a:t> </a:t>
            </a:r>
            <a:r>
              <a:rPr lang="en-US" sz="2400" dirty="0" err="1"/>
              <a:t>alel</a:t>
            </a:r>
            <a:endParaRPr lang="en-US" sz="2400" b="1" dirty="0"/>
          </a:p>
        </p:txBody>
      </p:sp>
      <p:sp>
        <p:nvSpPr>
          <p:cNvPr id="66" name="Rectangle 75"/>
          <p:cNvSpPr>
            <a:spLocks noChangeArrowheads="1"/>
          </p:cNvSpPr>
          <p:nvPr/>
        </p:nvSpPr>
        <p:spPr bwMode="auto">
          <a:xfrm>
            <a:off x="4572000" y="4901184"/>
            <a:ext cx="44196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sr-Latn-RS" sz="2000" b="1" dirty="0" smtClean="0"/>
              <a:t>potomci: zdravi nosioci mutiranog alela </a:t>
            </a:r>
            <a:endParaRPr lang="en-US" sz="2000" b="1" dirty="0"/>
          </a:p>
        </p:txBody>
      </p:sp>
      <p:sp>
        <p:nvSpPr>
          <p:cNvPr id="67" name="Rectangle 75"/>
          <p:cNvSpPr>
            <a:spLocks noChangeArrowheads="1"/>
          </p:cNvSpPr>
          <p:nvPr/>
        </p:nvSpPr>
        <p:spPr bwMode="auto">
          <a:xfrm>
            <a:off x="138517" y="1654617"/>
            <a:ext cx="4648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sr-Latn-RS" sz="2000" b="1" dirty="0" smtClean="0"/>
              <a:t>3. </a:t>
            </a:r>
            <a:r>
              <a:rPr lang="en-US" sz="2000" b="1" u="sng" dirty="0" smtClean="0"/>
              <a:t>R</a:t>
            </a:r>
            <a:r>
              <a:rPr lang="sr-Latn-RS" sz="2000" b="1" u="sng" dirty="0" smtClean="0"/>
              <a:t>oditelji - </a:t>
            </a:r>
          </a:p>
          <a:p>
            <a:pPr eaLnBrk="0" hangingPunct="0"/>
            <a:r>
              <a:rPr lang="sr-Latn-RS" sz="2000" b="1" dirty="0" smtClean="0"/>
              <a:t>jedan od roditelja je homozigot za mutirani alel tj. bolestan:</a:t>
            </a:r>
            <a:endParaRPr lang="en-US" sz="2000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838200"/>
          </a:xfrm>
        </p:spPr>
        <p:txBody>
          <a:bodyPr/>
          <a:lstStyle/>
          <a:p>
            <a:pPr algn="l"/>
            <a:r>
              <a:rPr lang="en-US" sz="2400" b="1" u="sng" dirty="0" err="1" smtClean="0">
                <a:solidFill>
                  <a:srgbClr val="00B050"/>
                </a:solidFill>
              </a:rPr>
              <a:t>Karakteristike</a:t>
            </a:r>
            <a:r>
              <a:rPr lang="en-US" sz="2400" b="1" u="sng" dirty="0" smtClean="0">
                <a:solidFill>
                  <a:srgbClr val="00B050"/>
                </a:solidFill>
              </a:rPr>
              <a:t> AR </a:t>
            </a:r>
            <a:r>
              <a:rPr lang="en-US" sz="2400" b="1" u="sng" dirty="0" err="1" smtClean="0">
                <a:solidFill>
                  <a:srgbClr val="00B050"/>
                </a:solidFill>
              </a:rPr>
              <a:t>nasleđivanja</a:t>
            </a:r>
            <a:endParaRPr lang="en-US" sz="2400" b="1" u="sng" dirty="0" smtClean="0">
              <a:solidFill>
                <a:srgbClr val="00B050"/>
              </a:solidFill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253984" cy="4325112"/>
          </a:xfrm>
        </p:spPr>
        <p:txBody>
          <a:bodyPr>
            <a:normAutofit/>
          </a:bodyPr>
          <a:lstStyle/>
          <a:p>
            <a:r>
              <a:rPr lang="en-US" sz="2000" b="1" dirty="0" err="1" smtClean="0"/>
              <a:t>Bolest</a:t>
            </a:r>
            <a:r>
              <a:rPr lang="en-US" sz="2000" b="1" dirty="0" smtClean="0"/>
              <a:t> se </a:t>
            </a:r>
            <a:r>
              <a:rPr lang="en-US" sz="2000" b="1" dirty="0" err="1" smtClean="0"/>
              <a:t>ispoljava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homozigota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aa</a:t>
            </a:r>
            <a:r>
              <a:rPr lang="en-US" sz="2000" b="1" dirty="0" smtClean="0"/>
              <a:t>).</a:t>
            </a:r>
          </a:p>
          <a:p>
            <a:pPr>
              <a:buFontTx/>
              <a:buNone/>
            </a:pPr>
            <a:endParaRPr lang="en-US" sz="2000" b="1" dirty="0" smtClean="0"/>
          </a:p>
          <a:p>
            <a:r>
              <a:rPr lang="en-US" sz="2000" b="1" dirty="0" err="1" smtClean="0"/>
              <a:t>Roditelji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obolelog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deteta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su</a:t>
            </a:r>
            <a:r>
              <a:rPr lang="en-US" sz="2000" b="1" dirty="0" smtClean="0"/>
              <a:t> </a:t>
            </a:r>
            <a:r>
              <a:rPr lang="sr-Latn-RS" sz="2000" b="1" dirty="0" smtClean="0"/>
              <a:t>najčešće </a:t>
            </a:r>
            <a:r>
              <a:rPr lang="en-US" sz="2000" b="1" dirty="0" err="1" smtClean="0"/>
              <a:t>zdravi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heterozigoti</a:t>
            </a:r>
            <a:r>
              <a:rPr lang="en-US" sz="2000" b="1" dirty="0" smtClean="0"/>
              <a:t>.</a:t>
            </a:r>
          </a:p>
          <a:p>
            <a:pPr>
              <a:buFontTx/>
              <a:buNone/>
            </a:pPr>
            <a:endParaRPr lang="en-US" sz="2000" b="1" dirty="0" smtClean="0"/>
          </a:p>
          <a:p>
            <a:r>
              <a:rPr lang="en-US" sz="2000" b="1" dirty="0" err="1" smtClean="0"/>
              <a:t>Deca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oba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podejd</a:t>
            </a:r>
            <a:r>
              <a:rPr lang="sr-Latn-RS" sz="2000" b="1" dirty="0" smtClean="0"/>
              <a:t>nako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oboljevaju</a:t>
            </a:r>
            <a:r>
              <a:rPr lang="en-US" sz="2000" b="1" dirty="0" smtClean="0"/>
              <a:t>.</a:t>
            </a:r>
          </a:p>
          <a:p>
            <a:pPr>
              <a:buFontTx/>
              <a:buNone/>
            </a:pPr>
            <a:endParaRPr lang="en-US" sz="2000" b="1" dirty="0" smtClean="0"/>
          </a:p>
          <a:p>
            <a:pPr algn="just"/>
            <a:r>
              <a:rPr lang="en-US" sz="2000" b="1" dirty="0" err="1" smtClean="0"/>
              <a:t>Horizontalno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prenošenje</a:t>
            </a:r>
            <a:r>
              <a:rPr lang="en-US" sz="2000" b="1" dirty="0" smtClean="0"/>
              <a:t> u </a:t>
            </a:r>
            <a:r>
              <a:rPr lang="en-US" sz="2000" b="1" dirty="0" err="1" smtClean="0"/>
              <a:t>porodici</a:t>
            </a:r>
            <a:r>
              <a:rPr lang="sr-Latn-RS" sz="2000" b="1" dirty="0" smtClean="0"/>
              <a:t> – više obolelih u jednoj generaciji (bolest preskače jednu ili više generacija)</a:t>
            </a:r>
            <a:r>
              <a:rPr lang="en-US" sz="2000" b="1" dirty="0" smtClean="0"/>
              <a:t>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400" b="1" u="sng" dirty="0" smtClean="0">
                <a:solidFill>
                  <a:srgbClr val="00B050"/>
                </a:solidFill>
              </a:rPr>
              <a:t>AR  </a:t>
            </a:r>
            <a:r>
              <a:rPr lang="en-US" altLang="en-US" sz="2400" b="1" u="sng" dirty="0" err="1" smtClean="0">
                <a:solidFill>
                  <a:srgbClr val="00B050"/>
                </a:solidFill>
              </a:rPr>
              <a:t>nasleđivanje</a:t>
            </a:r>
            <a:r>
              <a:rPr lang="en-US" altLang="en-US" sz="2400" b="1" u="sng" dirty="0" smtClean="0">
                <a:solidFill>
                  <a:srgbClr val="00B050"/>
                </a:solidFill>
              </a:rPr>
              <a:t> </a:t>
            </a:r>
            <a:r>
              <a:rPr lang="en-US" altLang="en-US" sz="2400" b="1" dirty="0" smtClean="0">
                <a:solidFill>
                  <a:srgbClr val="00B050"/>
                </a:solidFill>
              </a:rPr>
              <a:t>– </a:t>
            </a:r>
            <a:r>
              <a:rPr lang="en-US" altLang="en-US" sz="2400" b="1" dirty="0" err="1" smtClean="0">
                <a:solidFill>
                  <a:srgbClr val="00B050"/>
                </a:solidFill>
              </a:rPr>
              <a:t>na</a:t>
            </a:r>
            <a:r>
              <a:rPr lang="en-US" altLang="en-US" sz="24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</a:rPr>
              <a:t>rodoslovnom</a:t>
            </a:r>
            <a:r>
              <a:rPr lang="en-US" altLang="en-US" sz="24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</a:rPr>
              <a:t>stablu</a:t>
            </a:r>
            <a:r>
              <a:rPr lang="en-US" altLang="en-US" sz="24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</a:rPr>
              <a:t>pokazuje</a:t>
            </a:r>
            <a:r>
              <a:rPr lang="en-US" altLang="en-US" sz="24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</a:rPr>
              <a:t>horizintalni</a:t>
            </a:r>
            <a:r>
              <a:rPr lang="en-US" altLang="en-US" sz="2400" b="1" dirty="0" smtClean="0">
                <a:solidFill>
                  <a:srgbClr val="00B050"/>
                </a:solidFill>
              </a:rPr>
              <a:t> </a:t>
            </a:r>
            <a:r>
              <a:rPr lang="sr-Latn-RS" altLang="en-US" sz="24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2400" b="1" dirty="0" smtClean="0">
                <a:solidFill>
                  <a:srgbClr val="00B050"/>
                </a:solidFill>
              </a:rPr>
              <a:t>tip </a:t>
            </a:r>
            <a:r>
              <a:rPr lang="en-US" altLang="en-US" sz="2400" b="1" dirty="0" err="1" smtClean="0">
                <a:solidFill>
                  <a:srgbClr val="00B050"/>
                </a:solidFill>
              </a:rPr>
              <a:t>prenošenja</a:t>
            </a:r>
            <a:r>
              <a:rPr lang="en-US" altLang="en-US" sz="2400" b="1" dirty="0" smtClean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2590800" y="5486400"/>
            <a:ext cx="441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1800" b="1"/>
              <a:t> Preskočena jedna generacija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en-US" sz="1800" b="1"/>
              <a:t> Podjednako mogu da obole oba pola </a:t>
            </a:r>
          </a:p>
        </p:txBody>
      </p:sp>
      <p:pic>
        <p:nvPicPr>
          <p:cNvPr id="35844" name="Picture 2" descr="4.2.1. Аутозомно рецесивно наслеђивање (аа) – Анализа филограм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905000"/>
            <a:ext cx="6477000" cy="3429000"/>
          </a:xfrm>
          <a:noFill/>
        </p:spPr>
      </p:pic>
    </p:spTree>
    <p:extLst>
      <p:ext uri="{BB962C8B-B14F-4D97-AF65-F5344CB8AC3E}">
        <p14:creationId xmlns:p14="http://schemas.microsoft.com/office/powerpoint/2010/main" val="2918175226"/>
      </p:ext>
    </p:extLst>
  </p:cSld>
  <p:clrMapOvr>
    <a:masterClrMapping/>
  </p:clrMapOvr>
  <p:transition spd="slow" advTm="45022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7772400" cy="27432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</a:rPr>
              <a:t>A</a:t>
            </a:r>
            <a:r>
              <a:rPr lang="sr-Latn-RS" sz="4000" b="1" dirty="0" smtClean="0">
                <a:solidFill>
                  <a:srgbClr val="00B050"/>
                </a:solidFill>
              </a:rPr>
              <a:t>utozomno recesivne bolesti</a:t>
            </a:r>
            <a:br>
              <a:rPr lang="sr-Latn-RS" sz="4000" b="1" dirty="0" smtClean="0">
                <a:solidFill>
                  <a:srgbClr val="00B050"/>
                </a:solidFill>
              </a:rPr>
            </a:br>
            <a:r>
              <a:rPr lang="sr-Latn-RS" sz="4000" b="1" dirty="0" smtClean="0">
                <a:solidFill>
                  <a:srgbClr val="00B050"/>
                </a:solidFill>
              </a:rPr>
              <a:t/>
            </a:r>
            <a:br>
              <a:rPr lang="sr-Latn-RS" sz="4000" b="1" dirty="0" smtClean="0">
                <a:solidFill>
                  <a:srgbClr val="00B050"/>
                </a:solidFill>
              </a:rPr>
            </a:br>
            <a:endParaRPr lang="en-US" sz="4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468" y="370332"/>
            <a:ext cx="8229600" cy="381000"/>
          </a:xfrm>
        </p:spPr>
        <p:txBody>
          <a:bodyPr>
            <a:noAutofit/>
          </a:bodyPr>
          <a:lstStyle/>
          <a:p>
            <a:r>
              <a:rPr lang="sr-Latn-RS" sz="2800" b="1" u="sng" dirty="0" smtClean="0"/>
              <a:t/>
            </a:r>
            <a:br>
              <a:rPr lang="sr-Latn-RS" sz="2800" b="1" u="sng" dirty="0" smtClean="0"/>
            </a:br>
            <a:r>
              <a:rPr lang="en-US" sz="2800" b="1" u="sng" dirty="0" smtClean="0"/>
              <a:t>F</a:t>
            </a:r>
            <a:r>
              <a:rPr lang="sr-Latn-RS" sz="2800" b="1" u="sng" dirty="0" smtClean="0"/>
              <a:t>enilketonurija(AR)</a:t>
            </a:r>
            <a:br>
              <a:rPr lang="sr-Latn-RS" sz="2800" b="1" u="sng" dirty="0" smtClean="0"/>
            </a:br>
            <a:endParaRPr lang="en-US" sz="2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5497068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dirty="0" smtClean="0"/>
              <a:t>I</a:t>
            </a:r>
            <a:r>
              <a:rPr lang="sr-Latn-RS" sz="2000" b="1" dirty="0" smtClean="0"/>
              <a:t>ncidenca 1:10 000.</a:t>
            </a:r>
          </a:p>
          <a:p>
            <a:endParaRPr lang="sr-Latn-RS" sz="2000" b="1" dirty="0" smtClean="0"/>
          </a:p>
          <a:p>
            <a:pPr algn="just"/>
            <a:r>
              <a:rPr lang="en-US" sz="2000" b="1" dirty="0" smtClean="0"/>
              <a:t>G</a:t>
            </a:r>
            <a:r>
              <a:rPr lang="sr-Latn-RS" sz="2000" b="1" dirty="0" smtClean="0"/>
              <a:t>enski lokus 12q22-24.1, produkt je enzim jetre </a:t>
            </a:r>
            <a:r>
              <a:rPr lang="sr-Latn-RS" sz="2000" b="1" dirty="0" smtClean="0">
                <a:solidFill>
                  <a:srgbClr val="C00000"/>
                </a:solidFill>
              </a:rPr>
              <a:t>fenilalanin hidroksilaza</a:t>
            </a:r>
            <a:r>
              <a:rPr lang="sr-Latn-RS" sz="2000" b="1" dirty="0" smtClean="0"/>
              <a:t>.</a:t>
            </a:r>
            <a:endParaRPr lang="sr-Latn-RS" sz="2000" b="1" dirty="0" smtClean="0">
              <a:solidFill>
                <a:srgbClr val="C00000"/>
              </a:solidFill>
            </a:endParaRPr>
          </a:p>
          <a:p>
            <a:pPr algn="just"/>
            <a:endParaRPr lang="sr-Latn-RS" sz="2000" b="1" dirty="0" smtClean="0">
              <a:solidFill>
                <a:srgbClr val="C00000"/>
              </a:solidFill>
            </a:endParaRPr>
          </a:p>
          <a:p>
            <a:pPr algn="just"/>
            <a:r>
              <a:rPr lang="en-US" sz="2000" b="1" dirty="0" smtClean="0"/>
              <a:t>M</a:t>
            </a:r>
            <a:r>
              <a:rPr lang="sr-Latn-RS" sz="2000" b="1" dirty="0" smtClean="0"/>
              <a:t>utacija ovog gena – zbog nedostatka enzima </a:t>
            </a:r>
            <a:r>
              <a:rPr lang="sr-Latn-RS" sz="2000" b="1" dirty="0" smtClean="0">
                <a:solidFill>
                  <a:srgbClr val="C00000"/>
                </a:solidFill>
              </a:rPr>
              <a:t>onemogućeno je pretvaranje ak </a:t>
            </a:r>
            <a:r>
              <a:rPr lang="sr-Latn-RS" sz="2000" b="1" dirty="0" smtClean="0">
                <a:solidFill>
                  <a:srgbClr val="C00000"/>
                </a:solidFill>
              </a:rPr>
              <a:t>Fenilalanin </a:t>
            </a:r>
            <a:r>
              <a:rPr lang="sr-Latn-RS" sz="2000" b="1" dirty="0" smtClean="0">
                <a:solidFill>
                  <a:srgbClr val="C00000"/>
                </a:solidFill>
              </a:rPr>
              <a:t>u </a:t>
            </a:r>
            <a:r>
              <a:rPr lang="sr-Latn-RS" sz="2000" b="1" dirty="0" smtClean="0">
                <a:solidFill>
                  <a:srgbClr val="C00000"/>
                </a:solidFill>
              </a:rPr>
              <a:t>Tirozin</a:t>
            </a:r>
            <a:r>
              <a:rPr lang="sr-Latn-RS" sz="2000" b="1" dirty="0" smtClean="0">
                <a:solidFill>
                  <a:srgbClr val="C00000"/>
                </a:solidFill>
              </a:rPr>
              <a:t>.</a:t>
            </a:r>
          </a:p>
          <a:p>
            <a:pPr algn="just">
              <a:buNone/>
            </a:pPr>
            <a:endParaRPr lang="sr-Latn-RS" sz="2000" b="1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r>
              <a:rPr lang="en-US" sz="2000" b="1" u="sng" dirty="0" smtClean="0">
                <a:solidFill>
                  <a:srgbClr val="C00000"/>
                </a:solidFill>
              </a:rPr>
              <a:t>K</a:t>
            </a:r>
            <a:r>
              <a:rPr lang="sr-Latn-RS" sz="2000" b="1" u="sng" dirty="0" smtClean="0">
                <a:solidFill>
                  <a:srgbClr val="C00000"/>
                </a:solidFill>
              </a:rPr>
              <a:t>linička slika:</a:t>
            </a:r>
          </a:p>
          <a:p>
            <a:pPr algn="just"/>
            <a:r>
              <a:rPr lang="en-US" sz="2000" b="1" dirty="0" smtClean="0"/>
              <a:t>U</a:t>
            </a:r>
            <a:r>
              <a:rPr lang="sr-Latn-RS" sz="2000" b="1" dirty="0" smtClean="0"/>
              <a:t> krvi bolesnika    ak fenilalanin (štetan za nervni sistem). </a:t>
            </a:r>
          </a:p>
          <a:p>
            <a:pPr algn="just"/>
            <a:r>
              <a:rPr lang="sr-Latn-RS" sz="2000" b="1" dirty="0" smtClean="0"/>
              <a:t>Mokraćom se izlučuju:</a:t>
            </a:r>
          </a:p>
          <a:p>
            <a:pPr algn="just">
              <a:buFontTx/>
              <a:buChar char="-"/>
            </a:pPr>
            <a:r>
              <a:rPr lang="sr-Latn-RS" sz="2000" b="1" dirty="0" smtClean="0"/>
              <a:t>fenilketoni (</a:t>
            </a:r>
            <a:r>
              <a:rPr lang="sr-Latn-RS" sz="2000" b="1" dirty="0" smtClean="0">
                <a:solidFill>
                  <a:srgbClr val="C00000"/>
                </a:solidFill>
              </a:rPr>
              <a:t>fenilketonurija</a:t>
            </a:r>
            <a:r>
              <a:rPr lang="sr-Latn-RS" sz="2000" b="1" dirty="0" smtClean="0"/>
              <a:t>), i </a:t>
            </a:r>
          </a:p>
          <a:p>
            <a:pPr algn="just">
              <a:buFontTx/>
              <a:buChar char="-"/>
            </a:pPr>
            <a:r>
              <a:rPr lang="sr-Latn-RS" sz="2000" b="1" dirty="0" smtClean="0"/>
              <a:t>fenilacetati pa mokraća i znoj imaju miris na miševinu ili buđ.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sz="2000" b="1" dirty="0" smtClean="0"/>
              <a:t> </a:t>
            </a:r>
            <a:r>
              <a:rPr lang="en-US" sz="2000" b="1" dirty="0" smtClean="0"/>
              <a:t>N</a:t>
            </a:r>
            <a:r>
              <a:rPr lang="sr-Latn-RS" sz="2000" b="1" dirty="0" smtClean="0"/>
              <a:t>elečena, bolest vodi </a:t>
            </a:r>
            <a:r>
              <a:rPr lang="sr-Latn-RS" sz="2000" b="1" dirty="0" smtClean="0">
                <a:solidFill>
                  <a:srgbClr val="C00000"/>
                </a:solidFill>
              </a:rPr>
              <a:t>usporenom PMR, intelektualnoj ometenosti, </a:t>
            </a:r>
            <a:r>
              <a:rPr lang="sr-Latn-RS" sz="2000" b="1" dirty="0" smtClean="0"/>
              <a:t>neurološkim (epilepsija, hipertonus) i psihijatrijskim poremećajima.</a:t>
            </a:r>
          </a:p>
          <a:p>
            <a:endParaRPr lang="sr-Latn-RS" sz="2000" b="1" dirty="0" smtClean="0"/>
          </a:p>
          <a:p>
            <a:r>
              <a:rPr lang="sr-Latn-RS" sz="2000" b="1" dirty="0" smtClean="0">
                <a:solidFill>
                  <a:srgbClr val="C00000"/>
                </a:solidFill>
              </a:rPr>
              <a:t>Alelska heterogenost i varijabilna ekspresija.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N</a:t>
            </a:r>
            <a:r>
              <a:rPr lang="sr-Latn-RS" sz="2000" b="1" dirty="0" smtClean="0">
                <a:solidFill>
                  <a:srgbClr val="C00000"/>
                </a:solidFill>
              </a:rPr>
              <a:t>eonatalni skrinig (analiza krvi - Gatrijev test).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T</a:t>
            </a:r>
            <a:r>
              <a:rPr lang="sr-Latn-RS" sz="2000" b="1" dirty="0" smtClean="0">
                <a:solidFill>
                  <a:srgbClr val="C00000"/>
                </a:solidFill>
              </a:rPr>
              <a:t>erapija: smanjen unos fenilalanina od najranijeg uzrasta (doživotno).</a:t>
            </a:r>
          </a:p>
          <a:p>
            <a:endParaRPr lang="en-US" sz="2000" b="1" dirty="0"/>
          </a:p>
        </p:txBody>
      </p:sp>
      <p:sp>
        <p:nvSpPr>
          <p:cNvPr id="4" name="Up Arrow 3"/>
          <p:cNvSpPr/>
          <p:nvPr/>
        </p:nvSpPr>
        <p:spPr>
          <a:xfrm>
            <a:off x="2133600" y="3352800"/>
            <a:ext cx="152400" cy="22860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685800"/>
          </a:xfrm>
        </p:spPr>
        <p:txBody>
          <a:bodyPr>
            <a:noAutofit/>
          </a:bodyPr>
          <a:lstStyle/>
          <a:p>
            <a:r>
              <a:rPr lang="en-US" sz="2800" b="1" u="sng" dirty="0" smtClean="0"/>
              <a:t>C</a:t>
            </a:r>
            <a:r>
              <a:rPr lang="sr-Latn-RS" sz="2800" b="1" u="sng" dirty="0" smtClean="0"/>
              <a:t>istična fibroza (AR)</a:t>
            </a:r>
            <a:br>
              <a:rPr lang="sr-Latn-RS" sz="2800" b="1" u="sng" dirty="0" smtClean="0"/>
            </a:br>
            <a:endParaRPr lang="en-US" sz="2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153400" cy="5507736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dirty="0" smtClean="0"/>
              <a:t>N</a:t>
            </a:r>
            <a:r>
              <a:rPr lang="sr-Latn-RS" sz="2000" b="1" dirty="0" smtClean="0"/>
              <a:t>ajčešće AR oboljenje kod belaca. </a:t>
            </a:r>
          </a:p>
          <a:p>
            <a:r>
              <a:rPr lang="en-US" sz="2000" b="1" dirty="0" err="1" smtClean="0"/>
              <a:t>Incidenca</a:t>
            </a:r>
            <a:r>
              <a:rPr lang="en-US" sz="2000" b="1" dirty="0" smtClean="0"/>
              <a:t> 1</a:t>
            </a:r>
            <a:r>
              <a:rPr lang="sr-Latn-RS" sz="2000" b="1" dirty="0" smtClean="0"/>
              <a:t>:2 500.</a:t>
            </a:r>
          </a:p>
          <a:p>
            <a:r>
              <a:rPr lang="sr-Latn-RS" sz="2000" b="1" dirty="0" smtClean="0"/>
              <a:t>Heterozigotnost 1:25.</a:t>
            </a:r>
          </a:p>
          <a:p>
            <a:endParaRPr lang="sr-Latn-RS" sz="2000" b="1" dirty="0" smtClean="0"/>
          </a:p>
          <a:p>
            <a:pPr algn="just"/>
            <a:r>
              <a:rPr lang="sr-Latn-RS" sz="2000" b="1" dirty="0" smtClean="0"/>
              <a:t>CFTR gen (lokus 7q31) kodira </a:t>
            </a:r>
            <a:r>
              <a:rPr lang="sr-Latn-RS" sz="2000" b="1" dirty="0" smtClean="0">
                <a:solidFill>
                  <a:srgbClr val="C00000"/>
                </a:solidFill>
              </a:rPr>
              <a:t>CFTR protein </a:t>
            </a:r>
            <a:r>
              <a:rPr lang="sr-Latn-RS" sz="2000" b="1" dirty="0" smtClean="0"/>
              <a:t>– CF </a:t>
            </a:r>
            <a:r>
              <a:rPr lang="sr-Latn-RS" sz="2000" b="1" dirty="0" smtClean="0">
                <a:solidFill>
                  <a:srgbClr val="C00000"/>
                </a:solidFill>
              </a:rPr>
              <a:t>transmembranski regulator provodljivosti za jone hlora</a:t>
            </a:r>
            <a:r>
              <a:rPr lang="sr-Latn-RS" sz="2000" b="1" dirty="0" smtClean="0"/>
              <a:t>, uz učešće ATP-a.</a:t>
            </a:r>
          </a:p>
          <a:p>
            <a:pPr algn="just"/>
            <a:endParaRPr lang="sr-Latn-RS" sz="2000" b="1" dirty="0" smtClean="0"/>
          </a:p>
          <a:p>
            <a:pPr algn="just"/>
            <a:r>
              <a:rPr lang="en-US" sz="2000" b="1" dirty="0" smtClean="0">
                <a:solidFill>
                  <a:srgbClr val="C00000"/>
                </a:solidFill>
              </a:rPr>
              <a:t>M</a:t>
            </a:r>
            <a:r>
              <a:rPr lang="sr-Latn-RS" sz="2000" b="1" dirty="0" smtClean="0">
                <a:solidFill>
                  <a:srgbClr val="C00000"/>
                </a:solidFill>
              </a:rPr>
              <a:t>utacija gena - smanjeno preuzimanje hlora u ćeliju.</a:t>
            </a:r>
          </a:p>
          <a:p>
            <a:pPr algn="just"/>
            <a:endParaRPr lang="sr-Latn-RS" sz="2000" b="1" dirty="0" smtClean="0">
              <a:solidFill>
                <a:srgbClr val="C00000"/>
              </a:solidFill>
            </a:endParaRPr>
          </a:p>
          <a:p>
            <a:pPr algn="just"/>
            <a:r>
              <a:rPr lang="sr-Latn-RS" sz="2000" b="1" u="sng" dirty="0" smtClean="0"/>
              <a:t>4 klase mutacija CFTR gena:</a:t>
            </a:r>
          </a:p>
          <a:p>
            <a:pPr algn="just">
              <a:buFontTx/>
              <a:buChar char="-"/>
            </a:pPr>
            <a:r>
              <a:rPr lang="sr-Latn-RS" sz="2000" b="1" dirty="0" smtClean="0"/>
              <a:t>I sprečavaju sintezu proteina (nonsense; frame-shift)</a:t>
            </a:r>
          </a:p>
          <a:p>
            <a:pPr algn="just">
              <a:buFontTx/>
              <a:buChar char="-"/>
            </a:pPr>
            <a:r>
              <a:rPr lang="sr-Latn-RS" sz="2000" b="1" dirty="0" smtClean="0"/>
              <a:t>II remete obradu proteina</a:t>
            </a:r>
          </a:p>
          <a:p>
            <a:pPr algn="just">
              <a:buFontTx/>
              <a:buChar char="-"/>
            </a:pPr>
            <a:r>
              <a:rPr lang="sr-Latn-RS" sz="2000" b="1" dirty="0" smtClean="0"/>
              <a:t>III oštećenje regiona za vezivanje ATP-a</a:t>
            </a:r>
          </a:p>
          <a:p>
            <a:pPr algn="just">
              <a:buFontTx/>
              <a:buChar char="-"/>
            </a:pPr>
            <a:r>
              <a:rPr lang="sr-Latn-RS" sz="2000" b="1" dirty="0" smtClean="0"/>
              <a:t>IV zahvaćen region za sam transport hlora</a:t>
            </a:r>
          </a:p>
          <a:p>
            <a:pPr algn="just">
              <a:buFontTx/>
              <a:buChar char="-"/>
            </a:pPr>
            <a:endParaRPr lang="sr-Latn-RS" sz="2000" b="1" dirty="0" smtClean="0"/>
          </a:p>
          <a:p>
            <a:pPr algn="just"/>
            <a:r>
              <a:rPr lang="en-US" sz="2000" b="1" dirty="0" smtClean="0">
                <a:solidFill>
                  <a:srgbClr val="C00000"/>
                </a:solidFill>
              </a:rPr>
              <a:t>D</a:t>
            </a:r>
            <a:r>
              <a:rPr lang="sr-Latn-RS" sz="2000" b="1" dirty="0" smtClean="0">
                <a:solidFill>
                  <a:srgbClr val="C00000"/>
                </a:solidFill>
              </a:rPr>
              <a:t>etekcija mutacije – PCR metoda</a:t>
            </a:r>
          </a:p>
          <a:p>
            <a:pPr algn="just"/>
            <a:r>
              <a:rPr lang="en-US" sz="2000" b="1" dirty="0" smtClean="0">
                <a:solidFill>
                  <a:srgbClr val="C00000"/>
                </a:solidFill>
              </a:rPr>
              <a:t>M</a:t>
            </a:r>
            <a:r>
              <a:rPr lang="sr-Latn-RS" sz="2000" b="1" dirty="0" smtClean="0">
                <a:solidFill>
                  <a:srgbClr val="C00000"/>
                </a:solidFill>
              </a:rPr>
              <a:t>oguća PND</a:t>
            </a:r>
          </a:p>
          <a:p>
            <a:pPr algn="just"/>
            <a:endParaRPr lang="sr-Latn-RS" sz="2000" b="1" dirty="0" smtClean="0"/>
          </a:p>
          <a:p>
            <a:pPr algn="just"/>
            <a:endParaRPr lang="sr-Latn-RS" sz="2000" b="1" dirty="0" smtClean="0"/>
          </a:p>
          <a:p>
            <a:endParaRPr lang="sr-Latn-RS" sz="2000" b="1" dirty="0" smtClean="0"/>
          </a:p>
          <a:p>
            <a:endParaRPr lang="sr-Latn-RS" sz="2000" b="1" dirty="0" smtClean="0"/>
          </a:p>
          <a:p>
            <a:endParaRPr lang="en-US" sz="2000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F-delta-F5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533400"/>
            <a:ext cx="3810000" cy="4495800"/>
          </a:xfrm>
          <a:noFill/>
          <a:ln>
            <a:noFill/>
          </a:ln>
        </p:spPr>
      </p:pic>
      <p:sp>
        <p:nvSpPr>
          <p:cNvPr id="3174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371600"/>
            <a:ext cx="4191000" cy="4495800"/>
          </a:xfrm>
        </p:spPr>
        <p:txBody>
          <a:bodyPr>
            <a:normAutofit/>
          </a:bodyPr>
          <a:lstStyle/>
          <a:p>
            <a:r>
              <a:rPr lang="sl-SI" sz="1800" b="1" dirty="0" smtClean="0"/>
              <a:t>Alelska heterogenost </a:t>
            </a:r>
          </a:p>
          <a:p>
            <a:pPr>
              <a:buNone/>
            </a:pPr>
            <a:endParaRPr lang="sl-SI" sz="1800" b="1" dirty="0" smtClean="0"/>
          </a:p>
          <a:p>
            <a:r>
              <a:rPr lang="sl-SI" sz="1800" b="1" dirty="0" smtClean="0"/>
              <a:t>preko 1000 </a:t>
            </a:r>
            <a:r>
              <a:rPr lang="sl-SI" sz="1800" b="1" dirty="0"/>
              <a:t>različitih </a:t>
            </a:r>
            <a:r>
              <a:rPr lang="sl-SI" sz="1800" b="1" dirty="0" smtClean="0"/>
              <a:t>mutacija</a:t>
            </a:r>
          </a:p>
          <a:p>
            <a:pPr>
              <a:buNone/>
            </a:pPr>
            <a:endParaRPr lang="sl-SI" sz="1800" b="1" dirty="0">
              <a:solidFill>
                <a:schemeClr val="hlink"/>
              </a:solidFill>
            </a:endParaRPr>
          </a:p>
          <a:p>
            <a:r>
              <a:rPr lang="sl-SI" sz="1800" b="1" dirty="0"/>
              <a:t>oboleli:</a:t>
            </a:r>
          </a:p>
          <a:p>
            <a:pPr>
              <a:buFont typeface="Wingdings" pitchFamily="2" charset="2"/>
              <a:buNone/>
            </a:pPr>
            <a:r>
              <a:rPr lang="sl-SI" sz="1800" b="1" dirty="0"/>
              <a:t>	</a:t>
            </a:r>
            <a:r>
              <a:rPr lang="sl-SI" sz="1800" b="1" dirty="0" smtClean="0"/>
              <a:t>- </a:t>
            </a:r>
            <a:r>
              <a:rPr lang="sl-SI" sz="1800" b="1" dirty="0" smtClean="0">
                <a:solidFill>
                  <a:srgbClr val="7030A0"/>
                </a:solidFill>
              </a:rPr>
              <a:t>homozigoti (</a:t>
            </a:r>
            <a:r>
              <a:rPr lang="sl-SI" sz="1600" b="1" dirty="0" smtClean="0">
                <a:solidFill>
                  <a:srgbClr val="7030A0"/>
                </a:solidFill>
              </a:rPr>
              <a:t>ista mutacija na obe alele</a:t>
            </a:r>
            <a:r>
              <a:rPr lang="sl-SI" sz="1800" b="1" dirty="0" smtClean="0">
                <a:solidFill>
                  <a:srgbClr val="7030A0"/>
                </a:solidFill>
              </a:rPr>
              <a:t>)</a:t>
            </a:r>
            <a:endParaRPr lang="sl-SI" sz="1800" b="1" dirty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sl-SI" sz="1800" b="1" dirty="0">
                <a:solidFill>
                  <a:srgbClr val="7030A0"/>
                </a:solidFill>
              </a:rPr>
              <a:t>	</a:t>
            </a:r>
            <a:r>
              <a:rPr lang="sl-SI" sz="1800" b="1" dirty="0" smtClean="0">
                <a:solidFill>
                  <a:srgbClr val="7030A0"/>
                </a:solidFill>
              </a:rPr>
              <a:t>- </a:t>
            </a:r>
            <a:r>
              <a:rPr lang="sl-SI" sz="1800" b="1" dirty="0" smtClean="0">
                <a:solidFill>
                  <a:srgbClr val="00B050"/>
                </a:solidFill>
              </a:rPr>
              <a:t>složeni heterozigot (</a:t>
            </a:r>
            <a:r>
              <a:rPr lang="sl-SI" sz="1600" b="1" dirty="0" smtClean="0">
                <a:solidFill>
                  <a:srgbClr val="00B050"/>
                </a:solidFill>
              </a:rPr>
              <a:t>dve </a:t>
            </a:r>
            <a:r>
              <a:rPr lang="sl-SI" sz="1600" b="1" dirty="0">
                <a:solidFill>
                  <a:srgbClr val="00B050"/>
                </a:solidFill>
              </a:rPr>
              <a:t>različite </a:t>
            </a:r>
            <a:r>
              <a:rPr lang="sl-SI" sz="1600" b="1" dirty="0" smtClean="0">
                <a:solidFill>
                  <a:srgbClr val="00B050"/>
                </a:solidFill>
              </a:rPr>
              <a:t>mutacije na istom lokusu).</a:t>
            </a:r>
          </a:p>
          <a:p>
            <a:pPr>
              <a:buFont typeface="Wingdings" pitchFamily="2" charset="2"/>
              <a:buNone/>
            </a:pPr>
            <a:endParaRPr lang="sl-SI" sz="1800" b="1" dirty="0"/>
          </a:p>
          <a:p>
            <a:r>
              <a:rPr lang="sl-SI" sz="1800" b="1" dirty="0">
                <a:solidFill>
                  <a:srgbClr val="C00000"/>
                </a:solidFill>
              </a:rPr>
              <a:t>&gt;70% = delta F508 </a:t>
            </a:r>
            <a:endParaRPr lang="sl-SI" sz="1800" b="1" dirty="0" smtClean="0">
              <a:solidFill>
                <a:srgbClr val="C00000"/>
              </a:solidFill>
            </a:endParaRPr>
          </a:p>
          <a:p>
            <a:pPr marL="109728" indent="0">
              <a:buNone/>
            </a:pPr>
            <a:endParaRPr lang="sl-SI" sz="1800" b="1" dirty="0" smtClean="0">
              <a:solidFill>
                <a:srgbClr val="C00000"/>
              </a:solidFill>
            </a:endParaRPr>
          </a:p>
          <a:p>
            <a:r>
              <a:rPr lang="sl-SI" sz="1800" b="1" dirty="0" smtClean="0">
                <a:solidFill>
                  <a:srgbClr val="C00000"/>
                </a:solidFill>
              </a:rPr>
              <a:t>heterozigoti 1:25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057400" y="5105400"/>
            <a:ext cx="28956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2400" b="1" dirty="0" smtClean="0">
                <a:solidFill>
                  <a:srgbClr val="C00000"/>
                </a:solidFill>
                <a:latin typeface="Arial Black" pitchFamily="34" charset="0"/>
              </a:rPr>
              <a:t>delecija CTT</a:t>
            </a:r>
            <a:endParaRPr lang="en-GB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AutoShape 17"/>
          <p:cNvSpPr>
            <a:spLocks noChangeArrowheads="1"/>
          </p:cNvSpPr>
          <p:nvPr/>
        </p:nvSpPr>
        <p:spPr bwMode="auto">
          <a:xfrm>
            <a:off x="381000" y="5105400"/>
            <a:ext cx="4343400" cy="510778"/>
          </a:xfrm>
          <a:prstGeom prst="wedgeRoundRectCallout">
            <a:avLst>
              <a:gd name="adj1" fmla="val -37181"/>
              <a:gd name="adj2" fmla="val -45583"/>
              <a:gd name="adj3" fmla="val 16667"/>
            </a:avLst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Latn-RS" sz="2400" b="1" dirty="0" smtClean="0">
                <a:solidFill>
                  <a:srgbClr val="C00000"/>
                </a:solidFill>
                <a:latin typeface="Symbol" pitchFamily="18" charset="2"/>
              </a:rPr>
              <a:t>      </a:t>
            </a:r>
            <a:r>
              <a:rPr lang="en-US" sz="2400" b="1" dirty="0" smtClean="0">
                <a:solidFill>
                  <a:srgbClr val="C00000"/>
                </a:solidFill>
                <a:latin typeface="Symbol" pitchFamily="18" charset="2"/>
              </a:rPr>
              <a:t>D</a:t>
            </a:r>
            <a:r>
              <a:rPr lang="en-US" sz="2400" b="1" dirty="0" smtClean="0">
                <a:solidFill>
                  <a:srgbClr val="C00000"/>
                </a:solidFill>
                <a:latin typeface="Arial Black" pitchFamily="34" charset="0"/>
              </a:rPr>
              <a:t> F508</a:t>
            </a:r>
            <a:r>
              <a:rPr lang="sr-Latn-RS" sz="2400" b="1" dirty="0" smtClean="0">
                <a:solidFill>
                  <a:srgbClr val="C00000"/>
                </a:solidFill>
                <a:latin typeface="Arial Black" pitchFamily="34" charset="0"/>
              </a:rPr>
              <a:t> -</a:t>
            </a:r>
            <a:endParaRPr lang="en-GB" sz="2400" b="1" dirty="0">
              <a:solidFill>
                <a:srgbClr val="C00000"/>
              </a:solidFill>
              <a:latin typeface="Symbol" pitchFamily="18" charset="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5638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b="1" dirty="0" smtClean="0"/>
              <a:t>(iz</a:t>
            </a:r>
            <a:r>
              <a:rPr lang="en-US" b="1" dirty="0" err="1" smtClean="0"/>
              <a:t>gubljena</a:t>
            </a:r>
            <a:r>
              <a:rPr lang="en-US" b="1" dirty="0" smtClean="0"/>
              <a:t> a</a:t>
            </a:r>
            <a:r>
              <a:rPr lang="sr-Latn-RS" b="1" dirty="0" smtClean="0"/>
              <a:t>k</a:t>
            </a:r>
            <a:r>
              <a:rPr lang="en-US" b="1" dirty="0" smtClean="0"/>
              <a:t> </a:t>
            </a:r>
            <a:r>
              <a:rPr lang="sr-Latn-RS" b="1" dirty="0" err="1"/>
              <a:t>F</a:t>
            </a:r>
            <a:r>
              <a:rPr lang="en-US" b="1" dirty="0" err="1" smtClean="0"/>
              <a:t>enilalanin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polo</a:t>
            </a:r>
            <a:r>
              <a:rPr lang="hr-HR" b="1" dirty="0" smtClean="0"/>
              <a:t>žaju 508)</a:t>
            </a:r>
            <a:endParaRPr lang="en-GB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48000" y="533400"/>
            <a:ext cx="990600" cy="5486400"/>
            <a:chOff x="1920" y="336"/>
            <a:chExt cx="624" cy="3456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 flipH="1">
              <a:off x="2256" y="480"/>
              <a:ext cx="288" cy="96"/>
              <a:chOff x="4800" y="1344"/>
              <a:chExt cx="288" cy="96"/>
            </a:xfrm>
          </p:grpSpPr>
          <p:sp>
            <p:nvSpPr>
              <p:cNvPr id="321543" name="Oval 7"/>
              <p:cNvSpPr>
                <a:spLocks noChangeArrowheads="1"/>
              </p:cNvSpPr>
              <p:nvPr/>
            </p:nvSpPr>
            <p:spPr bwMode="auto">
              <a:xfrm>
                <a:off x="4800" y="1344"/>
                <a:ext cx="96" cy="96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544" name="Line 8"/>
              <p:cNvSpPr>
                <a:spLocks noChangeShapeType="1"/>
              </p:cNvSpPr>
              <p:nvPr/>
            </p:nvSpPr>
            <p:spPr bwMode="auto">
              <a:xfrm flipV="1">
                <a:off x="4896" y="1344"/>
                <a:ext cx="192" cy="4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45" name="Line 9"/>
              <p:cNvSpPr>
                <a:spLocks noChangeShapeType="1"/>
              </p:cNvSpPr>
              <p:nvPr/>
            </p:nvSpPr>
            <p:spPr bwMode="auto">
              <a:xfrm>
                <a:off x="4896" y="1392"/>
                <a:ext cx="192" cy="4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920" y="336"/>
              <a:ext cx="624" cy="3456"/>
              <a:chOff x="1920" y="336"/>
              <a:chExt cx="624" cy="3456"/>
            </a:xfrm>
          </p:grpSpPr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1920" y="624"/>
                <a:ext cx="288" cy="96"/>
                <a:chOff x="4800" y="1344"/>
                <a:chExt cx="288" cy="96"/>
              </a:xfrm>
            </p:grpSpPr>
            <p:sp>
              <p:nvSpPr>
                <p:cNvPr id="321548" name="Oval 12"/>
                <p:cNvSpPr>
                  <a:spLocks noChangeArrowheads="1"/>
                </p:cNvSpPr>
                <p:nvPr/>
              </p:nvSpPr>
              <p:spPr bwMode="auto">
                <a:xfrm>
                  <a:off x="4800" y="1344"/>
                  <a:ext cx="96" cy="9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549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4896" y="1344"/>
                  <a:ext cx="192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550" name="Line 14"/>
                <p:cNvSpPr>
                  <a:spLocks noChangeShapeType="1"/>
                </p:cNvSpPr>
                <p:nvPr/>
              </p:nvSpPr>
              <p:spPr bwMode="auto">
                <a:xfrm>
                  <a:off x="4896" y="1392"/>
                  <a:ext cx="192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15"/>
              <p:cNvGrpSpPr>
                <a:grpSpLocks/>
              </p:cNvGrpSpPr>
              <p:nvPr/>
            </p:nvGrpSpPr>
            <p:grpSpPr bwMode="auto">
              <a:xfrm>
                <a:off x="1920" y="878"/>
                <a:ext cx="288" cy="96"/>
                <a:chOff x="4800" y="1344"/>
                <a:chExt cx="288" cy="96"/>
              </a:xfrm>
            </p:grpSpPr>
            <p:sp>
              <p:nvSpPr>
                <p:cNvPr id="321552" name="Oval 16"/>
                <p:cNvSpPr>
                  <a:spLocks noChangeArrowheads="1"/>
                </p:cNvSpPr>
                <p:nvPr/>
              </p:nvSpPr>
              <p:spPr bwMode="auto">
                <a:xfrm>
                  <a:off x="4800" y="1344"/>
                  <a:ext cx="96" cy="9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553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4896" y="1344"/>
                  <a:ext cx="192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554" name="Line 18"/>
                <p:cNvSpPr>
                  <a:spLocks noChangeShapeType="1"/>
                </p:cNvSpPr>
                <p:nvPr/>
              </p:nvSpPr>
              <p:spPr bwMode="auto">
                <a:xfrm>
                  <a:off x="4896" y="1392"/>
                  <a:ext cx="192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>
                <a:off x="1920" y="1133"/>
                <a:ext cx="288" cy="96"/>
                <a:chOff x="4800" y="1344"/>
                <a:chExt cx="288" cy="96"/>
              </a:xfrm>
            </p:grpSpPr>
            <p:sp>
              <p:nvSpPr>
                <p:cNvPr id="321556" name="Oval 20"/>
                <p:cNvSpPr>
                  <a:spLocks noChangeArrowheads="1"/>
                </p:cNvSpPr>
                <p:nvPr/>
              </p:nvSpPr>
              <p:spPr bwMode="auto">
                <a:xfrm>
                  <a:off x="4800" y="1344"/>
                  <a:ext cx="96" cy="9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557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4896" y="1344"/>
                  <a:ext cx="192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558" name="Line 22"/>
                <p:cNvSpPr>
                  <a:spLocks noChangeShapeType="1"/>
                </p:cNvSpPr>
                <p:nvPr/>
              </p:nvSpPr>
              <p:spPr bwMode="auto">
                <a:xfrm>
                  <a:off x="4896" y="1392"/>
                  <a:ext cx="192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3"/>
              <p:cNvGrpSpPr>
                <a:grpSpLocks/>
              </p:cNvGrpSpPr>
              <p:nvPr/>
            </p:nvGrpSpPr>
            <p:grpSpPr bwMode="auto">
              <a:xfrm>
                <a:off x="1920" y="1515"/>
                <a:ext cx="288" cy="96"/>
                <a:chOff x="4800" y="1344"/>
                <a:chExt cx="288" cy="96"/>
              </a:xfrm>
            </p:grpSpPr>
            <p:sp>
              <p:nvSpPr>
                <p:cNvPr id="321560" name="Oval 24"/>
                <p:cNvSpPr>
                  <a:spLocks noChangeArrowheads="1"/>
                </p:cNvSpPr>
                <p:nvPr/>
              </p:nvSpPr>
              <p:spPr bwMode="auto">
                <a:xfrm>
                  <a:off x="4800" y="1344"/>
                  <a:ext cx="96" cy="9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561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4896" y="1344"/>
                  <a:ext cx="192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562" name="Line 26"/>
                <p:cNvSpPr>
                  <a:spLocks noChangeShapeType="1"/>
                </p:cNvSpPr>
                <p:nvPr/>
              </p:nvSpPr>
              <p:spPr bwMode="auto">
                <a:xfrm>
                  <a:off x="4896" y="1392"/>
                  <a:ext cx="192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27"/>
              <p:cNvGrpSpPr>
                <a:grpSpLocks/>
              </p:cNvGrpSpPr>
              <p:nvPr/>
            </p:nvGrpSpPr>
            <p:grpSpPr bwMode="auto">
              <a:xfrm>
                <a:off x="1920" y="1897"/>
                <a:ext cx="288" cy="96"/>
                <a:chOff x="4800" y="1344"/>
                <a:chExt cx="288" cy="96"/>
              </a:xfrm>
            </p:grpSpPr>
            <p:sp>
              <p:nvSpPr>
                <p:cNvPr id="321564" name="Oval 28"/>
                <p:cNvSpPr>
                  <a:spLocks noChangeArrowheads="1"/>
                </p:cNvSpPr>
                <p:nvPr/>
              </p:nvSpPr>
              <p:spPr bwMode="auto">
                <a:xfrm>
                  <a:off x="4800" y="1344"/>
                  <a:ext cx="96" cy="9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565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4896" y="1344"/>
                  <a:ext cx="192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566" name="Line 30"/>
                <p:cNvSpPr>
                  <a:spLocks noChangeShapeType="1"/>
                </p:cNvSpPr>
                <p:nvPr/>
              </p:nvSpPr>
              <p:spPr bwMode="auto">
                <a:xfrm>
                  <a:off x="4896" y="1392"/>
                  <a:ext cx="192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31"/>
              <p:cNvGrpSpPr>
                <a:grpSpLocks/>
              </p:cNvGrpSpPr>
              <p:nvPr/>
            </p:nvGrpSpPr>
            <p:grpSpPr bwMode="auto">
              <a:xfrm>
                <a:off x="1920" y="2151"/>
                <a:ext cx="288" cy="96"/>
                <a:chOff x="4800" y="1344"/>
                <a:chExt cx="288" cy="96"/>
              </a:xfrm>
            </p:grpSpPr>
            <p:sp>
              <p:nvSpPr>
                <p:cNvPr id="321568" name="Oval 32"/>
                <p:cNvSpPr>
                  <a:spLocks noChangeArrowheads="1"/>
                </p:cNvSpPr>
                <p:nvPr/>
              </p:nvSpPr>
              <p:spPr bwMode="auto">
                <a:xfrm>
                  <a:off x="4800" y="1344"/>
                  <a:ext cx="96" cy="9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569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4896" y="1344"/>
                  <a:ext cx="192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570" name="Line 34"/>
                <p:cNvSpPr>
                  <a:spLocks noChangeShapeType="1"/>
                </p:cNvSpPr>
                <p:nvPr/>
              </p:nvSpPr>
              <p:spPr bwMode="auto">
                <a:xfrm>
                  <a:off x="4896" y="1392"/>
                  <a:ext cx="192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35"/>
              <p:cNvGrpSpPr>
                <a:grpSpLocks/>
              </p:cNvGrpSpPr>
              <p:nvPr/>
            </p:nvGrpSpPr>
            <p:grpSpPr bwMode="auto">
              <a:xfrm>
                <a:off x="1920" y="751"/>
                <a:ext cx="288" cy="96"/>
                <a:chOff x="4800" y="1344"/>
                <a:chExt cx="288" cy="96"/>
              </a:xfrm>
            </p:grpSpPr>
            <p:sp>
              <p:nvSpPr>
                <p:cNvPr id="321572" name="Oval 36"/>
                <p:cNvSpPr>
                  <a:spLocks noChangeArrowheads="1"/>
                </p:cNvSpPr>
                <p:nvPr/>
              </p:nvSpPr>
              <p:spPr bwMode="auto">
                <a:xfrm>
                  <a:off x="4800" y="1344"/>
                  <a:ext cx="96" cy="9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573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4896" y="1344"/>
                  <a:ext cx="192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574" name="Line 38"/>
                <p:cNvSpPr>
                  <a:spLocks noChangeShapeType="1"/>
                </p:cNvSpPr>
                <p:nvPr/>
              </p:nvSpPr>
              <p:spPr bwMode="auto">
                <a:xfrm>
                  <a:off x="4896" y="1392"/>
                  <a:ext cx="192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39"/>
              <p:cNvGrpSpPr>
                <a:grpSpLocks/>
              </p:cNvGrpSpPr>
              <p:nvPr/>
            </p:nvGrpSpPr>
            <p:grpSpPr bwMode="auto">
              <a:xfrm>
                <a:off x="1920" y="1005"/>
                <a:ext cx="288" cy="96"/>
                <a:chOff x="4800" y="1344"/>
                <a:chExt cx="288" cy="96"/>
              </a:xfrm>
            </p:grpSpPr>
            <p:sp>
              <p:nvSpPr>
                <p:cNvPr id="321576" name="Oval 40"/>
                <p:cNvSpPr>
                  <a:spLocks noChangeArrowheads="1"/>
                </p:cNvSpPr>
                <p:nvPr/>
              </p:nvSpPr>
              <p:spPr bwMode="auto">
                <a:xfrm>
                  <a:off x="4800" y="1344"/>
                  <a:ext cx="96" cy="9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577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4896" y="1344"/>
                  <a:ext cx="192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578" name="Line 42"/>
                <p:cNvSpPr>
                  <a:spLocks noChangeShapeType="1"/>
                </p:cNvSpPr>
                <p:nvPr/>
              </p:nvSpPr>
              <p:spPr bwMode="auto">
                <a:xfrm>
                  <a:off x="4896" y="1392"/>
                  <a:ext cx="192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43"/>
              <p:cNvGrpSpPr>
                <a:grpSpLocks/>
              </p:cNvGrpSpPr>
              <p:nvPr/>
            </p:nvGrpSpPr>
            <p:grpSpPr bwMode="auto">
              <a:xfrm>
                <a:off x="1920" y="1260"/>
                <a:ext cx="288" cy="96"/>
                <a:chOff x="4800" y="1344"/>
                <a:chExt cx="288" cy="96"/>
              </a:xfrm>
            </p:grpSpPr>
            <p:sp>
              <p:nvSpPr>
                <p:cNvPr id="321580" name="Oval 44"/>
                <p:cNvSpPr>
                  <a:spLocks noChangeArrowheads="1"/>
                </p:cNvSpPr>
                <p:nvPr/>
              </p:nvSpPr>
              <p:spPr bwMode="auto">
                <a:xfrm>
                  <a:off x="4800" y="1344"/>
                  <a:ext cx="96" cy="9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581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4896" y="1344"/>
                  <a:ext cx="192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582" name="Line 46"/>
                <p:cNvSpPr>
                  <a:spLocks noChangeShapeType="1"/>
                </p:cNvSpPr>
                <p:nvPr/>
              </p:nvSpPr>
              <p:spPr bwMode="auto">
                <a:xfrm>
                  <a:off x="4896" y="1392"/>
                  <a:ext cx="192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47"/>
              <p:cNvGrpSpPr>
                <a:grpSpLocks/>
              </p:cNvGrpSpPr>
              <p:nvPr/>
            </p:nvGrpSpPr>
            <p:grpSpPr bwMode="auto">
              <a:xfrm>
                <a:off x="1920" y="1387"/>
                <a:ext cx="288" cy="96"/>
                <a:chOff x="4800" y="1344"/>
                <a:chExt cx="288" cy="96"/>
              </a:xfrm>
            </p:grpSpPr>
            <p:sp>
              <p:nvSpPr>
                <p:cNvPr id="321584" name="Oval 48"/>
                <p:cNvSpPr>
                  <a:spLocks noChangeArrowheads="1"/>
                </p:cNvSpPr>
                <p:nvPr/>
              </p:nvSpPr>
              <p:spPr bwMode="auto">
                <a:xfrm>
                  <a:off x="4800" y="1344"/>
                  <a:ext cx="96" cy="9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585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4896" y="1344"/>
                  <a:ext cx="192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586" name="Line 50"/>
                <p:cNvSpPr>
                  <a:spLocks noChangeShapeType="1"/>
                </p:cNvSpPr>
                <p:nvPr/>
              </p:nvSpPr>
              <p:spPr bwMode="auto">
                <a:xfrm>
                  <a:off x="4896" y="1392"/>
                  <a:ext cx="192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51"/>
              <p:cNvGrpSpPr>
                <a:grpSpLocks/>
              </p:cNvGrpSpPr>
              <p:nvPr/>
            </p:nvGrpSpPr>
            <p:grpSpPr bwMode="auto">
              <a:xfrm>
                <a:off x="1920" y="1642"/>
                <a:ext cx="288" cy="96"/>
                <a:chOff x="4800" y="1344"/>
                <a:chExt cx="288" cy="96"/>
              </a:xfrm>
            </p:grpSpPr>
            <p:sp>
              <p:nvSpPr>
                <p:cNvPr id="321588" name="Oval 52"/>
                <p:cNvSpPr>
                  <a:spLocks noChangeArrowheads="1"/>
                </p:cNvSpPr>
                <p:nvPr/>
              </p:nvSpPr>
              <p:spPr bwMode="auto">
                <a:xfrm>
                  <a:off x="4800" y="1344"/>
                  <a:ext cx="96" cy="9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589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4896" y="1344"/>
                  <a:ext cx="192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590" name="Line 54"/>
                <p:cNvSpPr>
                  <a:spLocks noChangeShapeType="1"/>
                </p:cNvSpPr>
                <p:nvPr/>
              </p:nvSpPr>
              <p:spPr bwMode="auto">
                <a:xfrm>
                  <a:off x="4896" y="1392"/>
                  <a:ext cx="192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55"/>
              <p:cNvGrpSpPr>
                <a:grpSpLocks/>
              </p:cNvGrpSpPr>
              <p:nvPr/>
            </p:nvGrpSpPr>
            <p:grpSpPr bwMode="auto">
              <a:xfrm>
                <a:off x="1920" y="1769"/>
                <a:ext cx="288" cy="96"/>
                <a:chOff x="4800" y="1344"/>
                <a:chExt cx="288" cy="96"/>
              </a:xfrm>
            </p:grpSpPr>
            <p:sp>
              <p:nvSpPr>
                <p:cNvPr id="321592" name="Oval 56"/>
                <p:cNvSpPr>
                  <a:spLocks noChangeArrowheads="1"/>
                </p:cNvSpPr>
                <p:nvPr/>
              </p:nvSpPr>
              <p:spPr bwMode="auto">
                <a:xfrm>
                  <a:off x="4800" y="1344"/>
                  <a:ext cx="96" cy="9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593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4896" y="1344"/>
                  <a:ext cx="192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594" name="Line 58"/>
                <p:cNvSpPr>
                  <a:spLocks noChangeShapeType="1"/>
                </p:cNvSpPr>
                <p:nvPr/>
              </p:nvSpPr>
              <p:spPr bwMode="auto">
                <a:xfrm>
                  <a:off x="4896" y="1392"/>
                  <a:ext cx="192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59"/>
              <p:cNvGrpSpPr>
                <a:grpSpLocks/>
              </p:cNvGrpSpPr>
              <p:nvPr/>
            </p:nvGrpSpPr>
            <p:grpSpPr bwMode="auto">
              <a:xfrm>
                <a:off x="1920" y="2024"/>
                <a:ext cx="288" cy="96"/>
                <a:chOff x="4800" y="1344"/>
                <a:chExt cx="288" cy="96"/>
              </a:xfrm>
            </p:grpSpPr>
            <p:sp>
              <p:nvSpPr>
                <p:cNvPr id="321596" name="Oval 60"/>
                <p:cNvSpPr>
                  <a:spLocks noChangeArrowheads="1"/>
                </p:cNvSpPr>
                <p:nvPr/>
              </p:nvSpPr>
              <p:spPr bwMode="auto">
                <a:xfrm>
                  <a:off x="4800" y="1344"/>
                  <a:ext cx="96" cy="9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597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4896" y="1344"/>
                  <a:ext cx="192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598" name="Line 62"/>
                <p:cNvSpPr>
                  <a:spLocks noChangeShapeType="1"/>
                </p:cNvSpPr>
                <p:nvPr/>
              </p:nvSpPr>
              <p:spPr bwMode="auto">
                <a:xfrm>
                  <a:off x="4896" y="1392"/>
                  <a:ext cx="192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1920" y="2278"/>
                <a:ext cx="288" cy="96"/>
                <a:chOff x="4800" y="1344"/>
                <a:chExt cx="288" cy="96"/>
              </a:xfrm>
            </p:grpSpPr>
            <p:sp>
              <p:nvSpPr>
                <p:cNvPr id="321600" name="Oval 64"/>
                <p:cNvSpPr>
                  <a:spLocks noChangeArrowheads="1"/>
                </p:cNvSpPr>
                <p:nvPr/>
              </p:nvSpPr>
              <p:spPr bwMode="auto">
                <a:xfrm>
                  <a:off x="4800" y="1344"/>
                  <a:ext cx="96" cy="9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601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4896" y="1344"/>
                  <a:ext cx="192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602" name="Line 66"/>
                <p:cNvSpPr>
                  <a:spLocks noChangeShapeType="1"/>
                </p:cNvSpPr>
                <p:nvPr/>
              </p:nvSpPr>
              <p:spPr bwMode="auto">
                <a:xfrm>
                  <a:off x="4896" y="1392"/>
                  <a:ext cx="192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67"/>
              <p:cNvGrpSpPr>
                <a:grpSpLocks/>
              </p:cNvGrpSpPr>
              <p:nvPr/>
            </p:nvGrpSpPr>
            <p:grpSpPr bwMode="auto">
              <a:xfrm>
                <a:off x="1920" y="2406"/>
                <a:ext cx="288" cy="96"/>
                <a:chOff x="4800" y="1344"/>
                <a:chExt cx="288" cy="96"/>
              </a:xfrm>
            </p:grpSpPr>
            <p:sp>
              <p:nvSpPr>
                <p:cNvPr id="321604" name="Oval 68"/>
                <p:cNvSpPr>
                  <a:spLocks noChangeArrowheads="1"/>
                </p:cNvSpPr>
                <p:nvPr/>
              </p:nvSpPr>
              <p:spPr bwMode="auto">
                <a:xfrm>
                  <a:off x="4800" y="1344"/>
                  <a:ext cx="96" cy="9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605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4896" y="1344"/>
                  <a:ext cx="192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606" name="Line 70"/>
                <p:cNvSpPr>
                  <a:spLocks noChangeShapeType="1"/>
                </p:cNvSpPr>
                <p:nvPr/>
              </p:nvSpPr>
              <p:spPr bwMode="auto">
                <a:xfrm>
                  <a:off x="4896" y="1392"/>
                  <a:ext cx="192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71"/>
              <p:cNvGrpSpPr>
                <a:grpSpLocks/>
              </p:cNvGrpSpPr>
              <p:nvPr/>
            </p:nvGrpSpPr>
            <p:grpSpPr bwMode="auto">
              <a:xfrm>
                <a:off x="1920" y="2533"/>
                <a:ext cx="288" cy="96"/>
                <a:chOff x="4800" y="1344"/>
                <a:chExt cx="288" cy="96"/>
              </a:xfrm>
            </p:grpSpPr>
            <p:sp>
              <p:nvSpPr>
                <p:cNvPr id="321608" name="Oval 72"/>
                <p:cNvSpPr>
                  <a:spLocks noChangeArrowheads="1"/>
                </p:cNvSpPr>
                <p:nvPr/>
              </p:nvSpPr>
              <p:spPr bwMode="auto">
                <a:xfrm>
                  <a:off x="4800" y="1344"/>
                  <a:ext cx="96" cy="9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609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4896" y="1344"/>
                  <a:ext cx="192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610" name="Line 74"/>
                <p:cNvSpPr>
                  <a:spLocks noChangeShapeType="1"/>
                </p:cNvSpPr>
                <p:nvPr/>
              </p:nvSpPr>
              <p:spPr bwMode="auto">
                <a:xfrm>
                  <a:off x="4896" y="1392"/>
                  <a:ext cx="192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75"/>
              <p:cNvGrpSpPr>
                <a:grpSpLocks/>
              </p:cNvGrpSpPr>
              <p:nvPr/>
            </p:nvGrpSpPr>
            <p:grpSpPr bwMode="auto">
              <a:xfrm>
                <a:off x="1920" y="2660"/>
                <a:ext cx="288" cy="96"/>
                <a:chOff x="4800" y="1344"/>
                <a:chExt cx="288" cy="96"/>
              </a:xfrm>
            </p:grpSpPr>
            <p:sp>
              <p:nvSpPr>
                <p:cNvPr id="321612" name="Oval 76"/>
                <p:cNvSpPr>
                  <a:spLocks noChangeArrowheads="1"/>
                </p:cNvSpPr>
                <p:nvPr/>
              </p:nvSpPr>
              <p:spPr bwMode="auto">
                <a:xfrm>
                  <a:off x="4800" y="1344"/>
                  <a:ext cx="96" cy="9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613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4896" y="1344"/>
                  <a:ext cx="192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614" name="Line 78"/>
                <p:cNvSpPr>
                  <a:spLocks noChangeShapeType="1"/>
                </p:cNvSpPr>
                <p:nvPr/>
              </p:nvSpPr>
              <p:spPr bwMode="auto">
                <a:xfrm>
                  <a:off x="4896" y="1392"/>
                  <a:ext cx="192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79"/>
              <p:cNvGrpSpPr>
                <a:grpSpLocks/>
              </p:cNvGrpSpPr>
              <p:nvPr/>
            </p:nvGrpSpPr>
            <p:grpSpPr bwMode="auto">
              <a:xfrm>
                <a:off x="1920" y="2788"/>
                <a:ext cx="288" cy="96"/>
                <a:chOff x="4800" y="1344"/>
                <a:chExt cx="288" cy="96"/>
              </a:xfrm>
            </p:grpSpPr>
            <p:sp>
              <p:nvSpPr>
                <p:cNvPr id="321616" name="Oval 80"/>
                <p:cNvSpPr>
                  <a:spLocks noChangeArrowheads="1"/>
                </p:cNvSpPr>
                <p:nvPr/>
              </p:nvSpPr>
              <p:spPr bwMode="auto">
                <a:xfrm>
                  <a:off x="4800" y="1344"/>
                  <a:ext cx="96" cy="9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617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4896" y="1344"/>
                  <a:ext cx="192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618" name="Line 82"/>
                <p:cNvSpPr>
                  <a:spLocks noChangeShapeType="1"/>
                </p:cNvSpPr>
                <p:nvPr/>
              </p:nvSpPr>
              <p:spPr bwMode="auto">
                <a:xfrm>
                  <a:off x="4896" y="1392"/>
                  <a:ext cx="192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83"/>
              <p:cNvGrpSpPr>
                <a:grpSpLocks/>
              </p:cNvGrpSpPr>
              <p:nvPr/>
            </p:nvGrpSpPr>
            <p:grpSpPr bwMode="auto">
              <a:xfrm>
                <a:off x="1920" y="2915"/>
                <a:ext cx="288" cy="96"/>
                <a:chOff x="4800" y="1344"/>
                <a:chExt cx="288" cy="96"/>
              </a:xfrm>
            </p:grpSpPr>
            <p:sp>
              <p:nvSpPr>
                <p:cNvPr id="321620" name="Oval 84"/>
                <p:cNvSpPr>
                  <a:spLocks noChangeArrowheads="1"/>
                </p:cNvSpPr>
                <p:nvPr/>
              </p:nvSpPr>
              <p:spPr bwMode="auto">
                <a:xfrm>
                  <a:off x="4800" y="1344"/>
                  <a:ext cx="96" cy="9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621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4896" y="1344"/>
                  <a:ext cx="192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622" name="Line 86"/>
                <p:cNvSpPr>
                  <a:spLocks noChangeShapeType="1"/>
                </p:cNvSpPr>
                <p:nvPr/>
              </p:nvSpPr>
              <p:spPr bwMode="auto">
                <a:xfrm>
                  <a:off x="4896" y="1392"/>
                  <a:ext cx="192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87"/>
              <p:cNvGrpSpPr>
                <a:grpSpLocks/>
              </p:cNvGrpSpPr>
              <p:nvPr/>
            </p:nvGrpSpPr>
            <p:grpSpPr bwMode="auto">
              <a:xfrm>
                <a:off x="1920" y="3042"/>
                <a:ext cx="288" cy="96"/>
                <a:chOff x="4800" y="1344"/>
                <a:chExt cx="288" cy="96"/>
              </a:xfrm>
            </p:grpSpPr>
            <p:sp>
              <p:nvSpPr>
                <p:cNvPr id="321624" name="Oval 88"/>
                <p:cNvSpPr>
                  <a:spLocks noChangeArrowheads="1"/>
                </p:cNvSpPr>
                <p:nvPr/>
              </p:nvSpPr>
              <p:spPr bwMode="auto">
                <a:xfrm>
                  <a:off x="4800" y="1344"/>
                  <a:ext cx="96" cy="9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625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4896" y="1344"/>
                  <a:ext cx="192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626" name="Line 90"/>
                <p:cNvSpPr>
                  <a:spLocks noChangeShapeType="1"/>
                </p:cNvSpPr>
                <p:nvPr/>
              </p:nvSpPr>
              <p:spPr bwMode="auto">
                <a:xfrm>
                  <a:off x="4896" y="1392"/>
                  <a:ext cx="192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91"/>
              <p:cNvGrpSpPr>
                <a:grpSpLocks/>
              </p:cNvGrpSpPr>
              <p:nvPr/>
            </p:nvGrpSpPr>
            <p:grpSpPr bwMode="auto">
              <a:xfrm>
                <a:off x="1920" y="3170"/>
                <a:ext cx="288" cy="96"/>
                <a:chOff x="4800" y="1344"/>
                <a:chExt cx="288" cy="96"/>
              </a:xfrm>
            </p:grpSpPr>
            <p:sp>
              <p:nvSpPr>
                <p:cNvPr id="321628" name="Oval 92"/>
                <p:cNvSpPr>
                  <a:spLocks noChangeArrowheads="1"/>
                </p:cNvSpPr>
                <p:nvPr/>
              </p:nvSpPr>
              <p:spPr bwMode="auto">
                <a:xfrm>
                  <a:off x="4800" y="1344"/>
                  <a:ext cx="96" cy="9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629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4896" y="1344"/>
                  <a:ext cx="192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630" name="Line 94"/>
                <p:cNvSpPr>
                  <a:spLocks noChangeShapeType="1"/>
                </p:cNvSpPr>
                <p:nvPr/>
              </p:nvSpPr>
              <p:spPr bwMode="auto">
                <a:xfrm>
                  <a:off x="4896" y="1392"/>
                  <a:ext cx="192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95"/>
              <p:cNvGrpSpPr>
                <a:grpSpLocks/>
              </p:cNvGrpSpPr>
              <p:nvPr/>
            </p:nvGrpSpPr>
            <p:grpSpPr bwMode="auto">
              <a:xfrm>
                <a:off x="1920" y="3297"/>
                <a:ext cx="288" cy="96"/>
                <a:chOff x="4800" y="1344"/>
                <a:chExt cx="288" cy="96"/>
              </a:xfrm>
            </p:grpSpPr>
            <p:sp>
              <p:nvSpPr>
                <p:cNvPr id="321632" name="Oval 96"/>
                <p:cNvSpPr>
                  <a:spLocks noChangeArrowheads="1"/>
                </p:cNvSpPr>
                <p:nvPr/>
              </p:nvSpPr>
              <p:spPr bwMode="auto">
                <a:xfrm>
                  <a:off x="4800" y="1344"/>
                  <a:ext cx="96" cy="9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633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4896" y="1344"/>
                  <a:ext cx="192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634" name="Line 98"/>
                <p:cNvSpPr>
                  <a:spLocks noChangeShapeType="1"/>
                </p:cNvSpPr>
                <p:nvPr/>
              </p:nvSpPr>
              <p:spPr bwMode="auto">
                <a:xfrm>
                  <a:off x="4896" y="1392"/>
                  <a:ext cx="192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99"/>
              <p:cNvGrpSpPr>
                <a:grpSpLocks/>
              </p:cNvGrpSpPr>
              <p:nvPr/>
            </p:nvGrpSpPr>
            <p:grpSpPr bwMode="auto">
              <a:xfrm>
                <a:off x="1920" y="3424"/>
                <a:ext cx="288" cy="96"/>
                <a:chOff x="4800" y="1344"/>
                <a:chExt cx="288" cy="96"/>
              </a:xfrm>
            </p:grpSpPr>
            <p:sp>
              <p:nvSpPr>
                <p:cNvPr id="321636" name="Oval 100"/>
                <p:cNvSpPr>
                  <a:spLocks noChangeArrowheads="1"/>
                </p:cNvSpPr>
                <p:nvPr/>
              </p:nvSpPr>
              <p:spPr bwMode="auto">
                <a:xfrm>
                  <a:off x="4800" y="1344"/>
                  <a:ext cx="96" cy="9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637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4896" y="1344"/>
                  <a:ext cx="192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638" name="Line 102"/>
                <p:cNvSpPr>
                  <a:spLocks noChangeShapeType="1"/>
                </p:cNvSpPr>
                <p:nvPr/>
              </p:nvSpPr>
              <p:spPr bwMode="auto">
                <a:xfrm>
                  <a:off x="4896" y="1392"/>
                  <a:ext cx="192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103"/>
              <p:cNvGrpSpPr>
                <a:grpSpLocks/>
              </p:cNvGrpSpPr>
              <p:nvPr/>
            </p:nvGrpSpPr>
            <p:grpSpPr bwMode="auto">
              <a:xfrm>
                <a:off x="1920" y="3552"/>
                <a:ext cx="288" cy="96"/>
                <a:chOff x="4800" y="1344"/>
                <a:chExt cx="288" cy="96"/>
              </a:xfrm>
            </p:grpSpPr>
            <p:sp>
              <p:nvSpPr>
                <p:cNvPr id="321640" name="Oval 104"/>
                <p:cNvSpPr>
                  <a:spLocks noChangeArrowheads="1"/>
                </p:cNvSpPr>
                <p:nvPr/>
              </p:nvSpPr>
              <p:spPr bwMode="auto">
                <a:xfrm>
                  <a:off x="4800" y="1344"/>
                  <a:ext cx="96" cy="9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641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4896" y="1344"/>
                  <a:ext cx="192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642" name="Line 106"/>
                <p:cNvSpPr>
                  <a:spLocks noChangeShapeType="1"/>
                </p:cNvSpPr>
                <p:nvPr/>
              </p:nvSpPr>
              <p:spPr bwMode="auto">
                <a:xfrm>
                  <a:off x="4896" y="1392"/>
                  <a:ext cx="192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107"/>
              <p:cNvGrpSpPr>
                <a:grpSpLocks/>
              </p:cNvGrpSpPr>
              <p:nvPr/>
            </p:nvGrpSpPr>
            <p:grpSpPr bwMode="auto">
              <a:xfrm flipH="1">
                <a:off x="2256" y="624"/>
                <a:ext cx="288" cy="3024"/>
                <a:chOff x="4416" y="624"/>
                <a:chExt cx="288" cy="3024"/>
              </a:xfrm>
            </p:grpSpPr>
            <p:grpSp>
              <p:nvGrpSpPr>
                <p:cNvPr id="30" name="Group 108"/>
                <p:cNvGrpSpPr>
                  <a:grpSpLocks/>
                </p:cNvGrpSpPr>
                <p:nvPr/>
              </p:nvGrpSpPr>
              <p:grpSpPr bwMode="auto">
                <a:xfrm>
                  <a:off x="4416" y="624"/>
                  <a:ext cx="288" cy="96"/>
                  <a:chOff x="4800" y="1344"/>
                  <a:chExt cx="288" cy="96"/>
                </a:xfrm>
              </p:grpSpPr>
              <p:sp>
                <p:nvSpPr>
                  <p:cNvPr id="321645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1344"/>
                    <a:ext cx="96" cy="9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/>
                      </a:gs>
                      <a:gs pos="100000">
                        <a:srgbClr val="FF0000">
                          <a:gamma/>
                          <a:shade val="46275"/>
                          <a:invGamma/>
                        </a:srgbClr>
                      </a:gs>
                    </a:gsLst>
                    <a:lin ang="2700000" scaled="1"/>
                  </a:gra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1646" name="Line 1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96" y="1344"/>
                    <a:ext cx="192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1647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4896" y="1392"/>
                    <a:ext cx="192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" name="Group 112"/>
                <p:cNvGrpSpPr>
                  <a:grpSpLocks/>
                </p:cNvGrpSpPr>
                <p:nvPr/>
              </p:nvGrpSpPr>
              <p:grpSpPr bwMode="auto">
                <a:xfrm>
                  <a:off x="4416" y="878"/>
                  <a:ext cx="288" cy="96"/>
                  <a:chOff x="4800" y="1344"/>
                  <a:chExt cx="288" cy="96"/>
                </a:xfrm>
              </p:grpSpPr>
              <p:sp>
                <p:nvSpPr>
                  <p:cNvPr id="321649" name="Oval 113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1344"/>
                    <a:ext cx="96" cy="9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/>
                      </a:gs>
                      <a:gs pos="100000">
                        <a:srgbClr val="FF0000">
                          <a:gamma/>
                          <a:shade val="46275"/>
                          <a:invGamma/>
                        </a:srgbClr>
                      </a:gs>
                    </a:gsLst>
                    <a:lin ang="2700000" scaled="1"/>
                  </a:gra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1650" name="Line 1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96" y="1344"/>
                    <a:ext cx="192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1651" name="Line 115"/>
                  <p:cNvSpPr>
                    <a:spLocks noChangeShapeType="1"/>
                  </p:cNvSpPr>
                  <p:nvPr/>
                </p:nvSpPr>
                <p:spPr bwMode="auto">
                  <a:xfrm>
                    <a:off x="4896" y="1392"/>
                    <a:ext cx="192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1635" name="Group 116"/>
                <p:cNvGrpSpPr>
                  <a:grpSpLocks/>
                </p:cNvGrpSpPr>
                <p:nvPr/>
              </p:nvGrpSpPr>
              <p:grpSpPr bwMode="auto">
                <a:xfrm>
                  <a:off x="4416" y="1133"/>
                  <a:ext cx="288" cy="96"/>
                  <a:chOff x="4800" y="1344"/>
                  <a:chExt cx="288" cy="96"/>
                </a:xfrm>
              </p:grpSpPr>
              <p:sp>
                <p:nvSpPr>
                  <p:cNvPr id="321653" name="Oval 117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1344"/>
                    <a:ext cx="96" cy="9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/>
                      </a:gs>
                      <a:gs pos="100000">
                        <a:srgbClr val="FF0000">
                          <a:gamma/>
                          <a:shade val="46275"/>
                          <a:invGamma/>
                        </a:srgbClr>
                      </a:gs>
                    </a:gsLst>
                    <a:lin ang="2700000" scaled="1"/>
                  </a:gra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1654" name="Line 1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96" y="1344"/>
                    <a:ext cx="192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1655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4896" y="1392"/>
                    <a:ext cx="192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1639" name="Group 120"/>
                <p:cNvGrpSpPr>
                  <a:grpSpLocks/>
                </p:cNvGrpSpPr>
                <p:nvPr/>
              </p:nvGrpSpPr>
              <p:grpSpPr bwMode="auto">
                <a:xfrm>
                  <a:off x="4416" y="1515"/>
                  <a:ext cx="288" cy="96"/>
                  <a:chOff x="4800" y="1344"/>
                  <a:chExt cx="288" cy="96"/>
                </a:xfrm>
              </p:grpSpPr>
              <p:sp>
                <p:nvSpPr>
                  <p:cNvPr id="321657" name="Oval 121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1344"/>
                    <a:ext cx="96" cy="9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/>
                      </a:gs>
                      <a:gs pos="100000">
                        <a:srgbClr val="FF0000">
                          <a:gamma/>
                          <a:shade val="46275"/>
                          <a:invGamma/>
                        </a:srgbClr>
                      </a:gs>
                    </a:gsLst>
                    <a:lin ang="2700000" scaled="1"/>
                  </a:gra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1658" name="Line 1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96" y="1344"/>
                    <a:ext cx="192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1659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4896" y="1392"/>
                    <a:ext cx="192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1643" name="Group 124"/>
                <p:cNvGrpSpPr>
                  <a:grpSpLocks/>
                </p:cNvGrpSpPr>
                <p:nvPr/>
              </p:nvGrpSpPr>
              <p:grpSpPr bwMode="auto">
                <a:xfrm>
                  <a:off x="4416" y="1897"/>
                  <a:ext cx="288" cy="96"/>
                  <a:chOff x="4800" y="1344"/>
                  <a:chExt cx="288" cy="96"/>
                </a:xfrm>
              </p:grpSpPr>
              <p:sp>
                <p:nvSpPr>
                  <p:cNvPr id="321661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1344"/>
                    <a:ext cx="96" cy="9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/>
                      </a:gs>
                      <a:gs pos="100000">
                        <a:srgbClr val="FF0000">
                          <a:gamma/>
                          <a:shade val="46275"/>
                          <a:invGamma/>
                        </a:srgbClr>
                      </a:gs>
                    </a:gsLst>
                    <a:lin ang="2700000" scaled="1"/>
                  </a:gra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1662" name="Line 1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96" y="1344"/>
                    <a:ext cx="192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1663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4896" y="1392"/>
                    <a:ext cx="192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1644" name="Group 128"/>
                <p:cNvGrpSpPr>
                  <a:grpSpLocks/>
                </p:cNvGrpSpPr>
                <p:nvPr/>
              </p:nvGrpSpPr>
              <p:grpSpPr bwMode="auto">
                <a:xfrm>
                  <a:off x="4416" y="2151"/>
                  <a:ext cx="288" cy="96"/>
                  <a:chOff x="4800" y="1344"/>
                  <a:chExt cx="288" cy="96"/>
                </a:xfrm>
              </p:grpSpPr>
              <p:sp>
                <p:nvSpPr>
                  <p:cNvPr id="321665" name="Oval 129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1344"/>
                    <a:ext cx="96" cy="9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/>
                      </a:gs>
                      <a:gs pos="100000">
                        <a:srgbClr val="FF0000">
                          <a:gamma/>
                          <a:shade val="46275"/>
                          <a:invGamma/>
                        </a:srgbClr>
                      </a:gs>
                    </a:gsLst>
                    <a:lin ang="2700000" scaled="1"/>
                  </a:gra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1666" name="Line 1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96" y="1344"/>
                    <a:ext cx="192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1667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4896" y="1392"/>
                    <a:ext cx="192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1648" name="Group 132"/>
                <p:cNvGrpSpPr>
                  <a:grpSpLocks/>
                </p:cNvGrpSpPr>
                <p:nvPr/>
              </p:nvGrpSpPr>
              <p:grpSpPr bwMode="auto">
                <a:xfrm>
                  <a:off x="4416" y="751"/>
                  <a:ext cx="288" cy="96"/>
                  <a:chOff x="4800" y="1344"/>
                  <a:chExt cx="288" cy="96"/>
                </a:xfrm>
              </p:grpSpPr>
              <p:sp>
                <p:nvSpPr>
                  <p:cNvPr id="321669" name="Oval 133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1344"/>
                    <a:ext cx="96" cy="9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/>
                      </a:gs>
                      <a:gs pos="100000">
                        <a:srgbClr val="FF0000">
                          <a:gamma/>
                          <a:shade val="46275"/>
                          <a:invGamma/>
                        </a:srgbClr>
                      </a:gs>
                    </a:gsLst>
                    <a:lin ang="2700000" scaled="1"/>
                  </a:gra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1670" name="Line 1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96" y="1344"/>
                    <a:ext cx="192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1671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4896" y="1392"/>
                    <a:ext cx="192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1652" name="Group 136"/>
                <p:cNvGrpSpPr>
                  <a:grpSpLocks/>
                </p:cNvGrpSpPr>
                <p:nvPr/>
              </p:nvGrpSpPr>
              <p:grpSpPr bwMode="auto">
                <a:xfrm>
                  <a:off x="4416" y="1005"/>
                  <a:ext cx="288" cy="96"/>
                  <a:chOff x="4800" y="1344"/>
                  <a:chExt cx="288" cy="96"/>
                </a:xfrm>
              </p:grpSpPr>
              <p:sp>
                <p:nvSpPr>
                  <p:cNvPr id="321673" name="Oval 137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1344"/>
                    <a:ext cx="96" cy="9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/>
                      </a:gs>
                      <a:gs pos="100000">
                        <a:srgbClr val="FF0000">
                          <a:gamma/>
                          <a:shade val="46275"/>
                          <a:invGamma/>
                        </a:srgbClr>
                      </a:gs>
                    </a:gsLst>
                    <a:lin ang="2700000" scaled="1"/>
                  </a:gra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1674" name="Line 1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96" y="1344"/>
                    <a:ext cx="192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1675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4896" y="1392"/>
                    <a:ext cx="192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1656" name="Group 140"/>
                <p:cNvGrpSpPr>
                  <a:grpSpLocks/>
                </p:cNvGrpSpPr>
                <p:nvPr/>
              </p:nvGrpSpPr>
              <p:grpSpPr bwMode="auto">
                <a:xfrm>
                  <a:off x="4416" y="1260"/>
                  <a:ext cx="288" cy="96"/>
                  <a:chOff x="4800" y="1344"/>
                  <a:chExt cx="288" cy="96"/>
                </a:xfrm>
              </p:grpSpPr>
              <p:sp>
                <p:nvSpPr>
                  <p:cNvPr id="321677" name="Oval 141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1344"/>
                    <a:ext cx="96" cy="9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/>
                      </a:gs>
                      <a:gs pos="100000">
                        <a:srgbClr val="FF0000">
                          <a:gamma/>
                          <a:shade val="46275"/>
                          <a:invGamma/>
                        </a:srgbClr>
                      </a:gs>
                    </a:gsLst>
                    <a:lin ang="2700000" scaled="1"/>
                  </a:gra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1678" name="Line 1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96" y="1344"/>
                    <a:ext cx="192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1679" name="Line 143"/>
                  <p:cNvSpPr>
                    <a:spLocks noChangeShapeType="1"/>
                  </p:cNvSpPr>
                  <p:nvPr/>
                </p:nvSpPr>
                <p:spPr bwMode="auto">
                  <a:xfrm>
                    <a:off x="4896" y="1392"/>
                    <a:ext cx="192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1660" name="Group 144"/>
                <p:cNvGrpSpPr>
                  <a:grpSpLocks/>
                </p:cNvGrpSpPr>
                <p:nvPr/>
              </p:nvGrpSpPr>
              <p:grpSpPr bwMode="auto">
                <a:xfrm>
                  <a:off x="4416" y="1387"/>
                  <a:ext cx="288" cy="96"/>
                  <a:chOff x="4800" y="1344"/>
                  <a:chExt cx="288" cy="96"/>
                </a:xfrm>
              </p:grpSpPr>
              <p:sp>
                <p:nvSpPr>
                  <p:cNvPr id="321681" name="Oval 145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1344"/>
                    <a:ext cx="96" cy="9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/>
                      </a:gs>
                      <a:gs pos="100000">
                        <a:srgbClr val="FF0000">
                          <a:gamma/>
                          <a:shade val="46275"/>
                          <a:invGamma/>
                        </a:srgbClr>
                      </a:gs>
                    </a:gsLst>
                    <a:lin ang="2700000" scaled="1"/>
                  </a:gra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1682" name="Line 1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96" y="1344"/>
                    <a:ext cx="192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1683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4896" y="1392"/>
                    <a:ext cx="192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1664" name="Group 148"/>
                <p:cNvGrpSpPr>
                  <a:grpSpLocks/>
                </p:cNvGrpSpPr>
                <p:nvPr/>
              </p:nvGrpSpPr>
              <p:grpSpPr bwMode="auto">
                <a:xfrm>
                  <a:off x="4416" y="1642"/>
                  <a:ext cx="288" cy="96"/>
                  <a:chOff x="4800" y="1344"/>
                  <a:chExt cx="288" cy="96"/>
                </a:xfrm>
              </p:grpSpPr>
              <p:sp>
                <p:nvSpPr>
                  <p:cNvPr id="321685" name="Oval 149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1344"/>
                    <a:ext cx="96" cy="9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/>
                      </a:gs>
                      <a:gs pos="100000">
                        <a:srgbClr val="FF0000">
                          <a:gamma/>
                          <a:shade val="46275"/>
                          <a:invGamma/>
                        </a:srgbClr>
                      </a:gs>
                    </a:gsLst>
                    <a:lin ang="2700000" scaled="1"/>
                  </a:gra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1686" name="Line 1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96" y="1344"/>
                    <a:ext cx="192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1687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4896" y="1392"/>
                    <a:ext cx="192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1668" name="Group 152"/>
                <p:cNvGrpSpPr>
                  <a:grpSpLocks/>
                </p:cNvGrpSpPr>
                <p:nvPr/>
              </p:nvGrpSpPr>
              <p:grpSpPr bwMode="auto">
                <a:xfrm>
                  <a:off x="4416" y="1769"/>
                  <a:ext cx="288" cy="96"/>
                  <a:chOff x="4800" y="1344"/>
                  <a:chExt cx="288" cy="96"/>
                </a:xfrm>
              </p:grpSpPr>
              <p:sp>
                <p:nvSpPr>
                  <p:cNvPr id="321689" name="Oval 153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1344"/>
                    <a:ext cx="96" cy="9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/>
                      </a:gs>
                      <a:gs pos="100000">
                        <a:srgbClr val="FF0000">
                          <a:gamma/>
                          <a:shade val="46275"/>
                          <a:invGamma/>
                        </a:srgbClr>
                      </a:gs>
                    </a:gsLst>
                    <a:lin ang="2700000" scaled="1"/>
                  </a:gra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1690" name="Line 1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96" y="1344"/>
                    <a:ext cx="192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1691" name="Line 155"/>
                  <p:cNvSpPr>
                    <a:spLocks noChangeShapeType="1"/>
                  </p:cNvSpPr>
                  <p:nvPr/>
                </p:nvSpPr>
                <p:spPr bwMode="auto">
                  <a:xfrm>
                    <a:off x="4896" y="1392"/>
                    <a:ext cx="192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1672" name="Group 156"/>
                <p:cNvGrpSpPr>
                  <a:grpSpLocks/>
                </p:cNvGrpSpPr>
                <p:nvPr/>
              </p:nvGrpSpPr>
              <p:grpSpPr bwMode="auto">
                <a:xfrm>
                  <a:off x="4416" y="2024"/>
                  <a:ext cx="288" cy="96"/>
                  <a:chOff x="4800" y="1344"/>
                  <a:chExt cx="288" cy="96"/>
                </a:xfrm>
              </p:grpSpPr>
              <p:sp>
                <p:nvSpPr>
                  <p:cNvPr id="321693" name="Oval 157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1344"/>
                    <a:ext cx="96" cy="9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/>
                      </a:gs>
                      <a:gs pos="100000">
                        <a:srgbClr val="FF0000">
                          <a:gamma/>
                          <a:shade val="46275"/>
                          <a:invGamma/>
                        </a:srgbClr>
                      </a:gs>
                    </a:gsLst>
                    <a:lin ang="2700000" scaled="1"/>
                  </a:gra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1694" name="Line 1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96" y="1344"/>
                    <a:ext cx="192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1695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4896" y="1392"/>
                    <a:ext cx="192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1676" name="Group 160"/>
                <p:cNvGrpSpPr>
                  <a:grpSpLocks/>
                </p:cNvGrpSpPr>
                <p:nvPr/>
              </p:nvGrpSpPr>
              <p:grpSpPr bwMode="auto">
                <a:xfrm>
                  <a:off x="4416" y="2278"/>
                  <a:ext cx="288" cy="96"/>
                  <a:chOff x="4800" y="1344"/>
                  <a:chExt cx="288" cy="96"/>
                </a:xfrm>
              </p:grpSpPr>
              <p:sp>
                <p:nvSpPr>
                  <p:cNvPr id="321697" name="Oval 161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1344"/>
                    <a:ext cx="96" cy="9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/>
                      </a:gs>
                      <a:gs pos="100000">
                        <a:srgbClr val="FF0000">
                          <a:gamma/>
                          <a:shade val="46275"/>
                          <a:invGamma/>
                        </a:srgbClr>
                      </a:gs>
                    </a:gsLst>
                    <a:lin ang="2700000" scaled="1"/>
                  </a:gra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1698" name="Line 1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96" y="1344"/>
                    <a:ext cx="192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1699" name="Line 163"/>
                  <p:cNvSpPr>
                    <a:spLocks noChangeShapeType="1"/>
                  </p:cNvSpPr>
                  <p:nvPr/>
                </p:nvSpPr>
                <p:spPr bwMode="auto">
                  <a:xfrm>
                    <a:off x="4896" y="1392"/>
                    <a:ext cx="192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1680" name="Group 164"/>
                <p:cNvGrpSpPr>
                  <a:grpSpLocks/>
                </p:cNvGrpSpPr>
                <p:nvPr/>
              </p:nvGrpSpPr>
              <p:grpSpPr bwMode="auto">
                <a:xfrm>
                  <a:off x="4416" y="2406"/>
                  <a:ext cx="288" cy="96"/>
                  <a:chOff x="4800" y="1344"/>
                  <a:chExt cx="288" cy="96"/>
                </a:xfrm>
              </p:grpSpPr>
              <p:sp>
                <p:nvSpPr>
                  <p:cNvPr id="321701" name="Oval 165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1344"/>
                    <a:ext cx="96" cy="9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/>
                      </a:gs>
                      <a:gs pos="100000">
                        <a:srgbClr val="FF0000">
                          <a:gamma/>
                          <a:shade val="46275"/>
                          <a:invGamma/>
                        </a:srgbClr>
                      </a:gs>
                    </a:gsLst>
                    <a:lin ang="2700000" scaled="1"/>
                  </a:gra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1702" name="Line 1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96" y="1344"/>
                    <a:ext cx="192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1703" name="Line 167"/>
                  <p:cNvSpPr>
                    <a:spLocks noChangeShapeType="1"/>
                  </p:cNvSpPr>
                  <p:nvPr/>
                </p:nvSpPr>
                <p:spPr bwMode="auto">
                  <a:xfrm>
                    <a:off x="4896" y="1392"/>
                    <a:ext cx="192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1684" name="Group 168"/>
                <p:cNvGrpSpPr>
                  <a:grpSpLocks/>
                </p:cNvGrpSpPr>
                <p:nvPr/>
              </p:nvGrpSpPr>
              <p:grpSpPr bwMode="auto">
                <a:xfrm>
                  <a:off x="4416" y="2533"/>
                  <a:ext cx="288" cy="96"/>
                  <a:chOff x="4800" y="1344"/>
                  <a:chExt cx="288" cy="96"/>
                </a:xfrm>
              </p:grpSpPr>
              <p:sp>
                <p:nvSpPr>
                  <p:cNvPr id="321705" name="Oval 169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1344"/>
                    <a:ext cx="96" cy="9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/>
                      </a:gs>
                      <a:gs pos="100000">
                        <a:srgbClr val="FF0000">
                          <a:gamma/>
                          <a:shade val="46275"/>
                          <a:invGamma/>
                        </a:srgbClr>
                      </a:gs>
                    </a:gsLst>
                    <a:lin ang="2700000" scaled="1"/>
                  </a:gra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1706" name="Line 1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96" y="1344"/>
                    <a:ext cx="192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1707" name="Line 171"/>
                  <p:cNvSpPr>
                    <a:spLocks noChangeShapeType="1"/>
                  </p:cNvSpPr>
                  <p:nvPr/>
                </p:nvSpPr>
                <p:spPr bwMode="auto">
                  <a:xfrm>
                    <a:off x="4896" y="1392"/>
                    <a:ext cx="192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1688" name="Group 172"/>
                <p:cNvGrpSpPr>
                  <a:grpSpLocks/>
                </p:cNvGrpSpPr>
                <p:nvPr/>
              </p:nvGrpSpPr>
              <p:grpSpPr bwMode="auto">
                <a:xfrm>
                  <a:off x="4416" y="2660"/>
                  <a:ext cx="288" cy="96"/>
                  <a:chOff x="4800" y="1344"/>
                  <a:chExt cx="288" cy="96"/>
                </a:xfrm>
              </p:grpSpPr>
              <p:sp>
                <p:nvSpPr>
                  <p:cNvPr id="321709" name="Oval 173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1344"/>
                    <a:ext cx="96" cy="9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/>
                      </a:gs>
                      <a:gs pos="100000">
                        <a:srgbClr val="FF0000">
                          <a:gamma/>
                          <a:shade val="46275"/>
                          <a:invGamma/>
                        </a:srgbClr>
                      </a:gs>
                    </a:gsLst>
                    <a:lin ang="2700000" scaled="1"/>
                  </a:gra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1710" name="Line 1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96" y="1344"/>
                    <a:ext cx="192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1711" name="Line 175"/>
                  <p:cNvSpPr>
                    <a:spLocks noChangeShapeType="1"/>
                  </p:cNvSpPr>
                  <p:nvPr/>
                </p:nvSpPr>
                <p:spPr bwMode="auto">
                  <a:xfrm>
                    <a:off x="4896" y="1392"/>
                    <a:ext cx="192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1692" name="Group 176"/>
                <p:cNvGrpSpPr>
                  <a:grpSpLocks/>
                </p:cNvGrpSpPr>
                <p:nvPr/>
              </p:nvGrpSpPr>
              <p:grpSpPr bwMode="auto">
                <a:xfrm>
                  <a:off x="4416" y="2788"/>
                  <a:ext cx="288" cy="96"/>
                  <a:chOff x="4800" y="1344"/>
                  <a:chExt cx="288" cy="96"/>
                </a:xfrm>
              </p:grpSpPr>
              <p:sp>
                <p:nvSpPr>
                  <p:cNvPr id="321713" name="Oval 177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1344"/>
                    <a:ext cx="96" cy="9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/>
                      </a:gs>
                      <a:gs pos="100000">
                        <a:srgbClr val="FF0000">
                          <a:gamma/>
                          <a:shade val="46275"/>
                          <a:invGamma/>
                        </a:srgbClr>
                      </a:gs>
                    </a:gsLst>
                    <a:lin ang="2700000" scaled="1"/>
                  </a:gra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1714" name="Line 1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96" y="1344"/>
                    <a:ext cx="192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1715" name="Line 179"/>
                  <p:cNvSpPr>
                    <a:spLocks noChangeShapeType="1"/>
                  </p:cNvSpPr>
                  <p:nvPr/>
                </p:nvSpPr>
                <p:spPr bwMode="auto">
                  <a:xfrm>
                    <a:off x="4896" y="1392"/>
                    <a:ext cx="192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1696" name="Group 180"/>
                <p:cNvGrpSpPr>
                  <a:grpSpLocks/>
                </p:cNvGrpSpPr>
                <p:nvPr/>
              </p:nvGrpSpPr>
              <p:grpSpPr bwMode="auto">
                <a:xfrm>
                  <a:off x="4416" y="2915"/>
                  <a:ext cx="288" cy="96"/>
                  <a:chOff x="4800" y="1344"/>
                  <a:chExt cx="288" cy="96"/>
                </a:xfrm>
              </p:grpSpPr>
              <p:sp>
                <p:nvSpPr>
                  <p:cNvPr id="321717" name="Oval 181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1344"/>
                    <a:ext cx="96" cy="9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/>
                      </a:gs>
                      <a:gs pos="100000">
                        <a:srgbClr val="FF0000">
                          <a:gamma/>
                          <a:shade val="46275"/>
                          <a:invGamma/>
                        </a:srgbClr>
                      </a:gs>
                    </a:gsLst>
                    <a:lin ang="2700000" scaled="1"/>
                  </a:gra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1718" name="Line 1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96" y="1344"/>
                    <a:ext cx="192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1719" name="Line 183"/>
                  <p:cNvSpPr>
                    <a:spLocks noChangeShapeType="1"/>
                  </p:cNvSpPr>
                  <p:nvPr/>
                </p:nvSpPr>
                <p:spPr bwMode="auto">
                  <a:xfrm>
                    <a:off x="4896" y="1392"/>
                    <a:ext cx="192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1700" name="Group 184"/>
                <p:cNvGrpSpPr>
                  <a:grpSpLocks/>
                </p:cNvGrpSpPr>
                <p:nvPr/>
              </p:nvGrpSpPr>
              <p:grpSpPr bwMode="auto">
                <a:xfrm>
                  <a:off x="4416" y="3042"/>
                  <a:ext cx="288" cy="96"/>
                  <a:chOff x="4800" y="1344"/>
                  <a:chExt cx="288" cy="96"/>
                </a:xfrm>
              </p:grpSpPr>
              <p:sp>
                <p:nvSpPr>
                  <p:cNvPr id="321721" name="Oval 185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1344"/>
                    <a:ext cx="96" cy="9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/>
                      </a:gs>
                      <a:gs pos="100000">
                        <a:srgbClr val="FF0000">
                          <a:gamma/>
                          <a:shade val="46275"/>
                          <a:invGamma/>
                        </a:srgbClr>
                      </a:gs>
                    </a:gsLst>
                    <a:lin ang="2700000" scaled="1"/>
                  </a:gra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1722" name="Line 18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96" y="1344"/>
                    <a:ext cx="192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1723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4896" y="1392"/>
                    <a:ext cx="192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1704" name="Group 188"/>
                <p:cNvGrpSpPr>
                  <a:grpSpLocks/>
                </p:cNvGrpSpPr>
                <p:nvPr/>
              </p:nvGrpSpPr>
              <p:grpSpPr bwMode="auto">
                <a:xfrm>
                  <a:off x="4416" y="3170"/>
                  <a:ext cx="288" cy="96"/>
                  <a:chOff x="4800" y="1344"/>
                  <a:chExt cx="288" cy="96"/>
                </a:xfrm>
              </p:grpSpPr>
              <p:sp>
                <p:nvSpPr>
                  <p:cNvPr id="321725" name="Oval 189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1344"/>
                    <a:ext cx="96" cy="9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/>
                      </a:gs>
                      <a:gs pos="100000">
                        <a:srgbClr val="FF0000">
                          <a:gamma/>
                          <a:shade val="46275"/>
                          <a:invGamma/>
                        </a:srgbClr>
                      </a:gs>
                    </a:gsLst>
                    <a:lin ang="2700000" scaled="1"/>
                  </a:gra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1726" name="Line 1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96" y="1344"/>
                    <a:ext cx="192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1727" name="Line 191"/>
                  <p:cNvSpPr>
                    <a:spLocks noChangeShapeType="1"/>
                  </p:cNvSpPr>
                  <p:nvPr/>
                </p:nvSpPr>
                <p:spPr bwMode="auto">
                  <a:xfrm>
                    <a:off x="4896" y="1392"/>
                    <a:ext cx="192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1708" name="Group 192"/>
                <p:cNvGrpSpPr>
                  <a:grpSpLocks/>
                </p:cNvGrpSpPr>
                <p:nvPr/>
              </p:nvGrpSpPr>
              <p:grpSpPr bwMode="auto">
                <a:xfrm>
                  <a:off x="4416" y="3297"/>
                  <a:ext cx="288" cy="96"/>
                  <a:chOff x="4800" y="1344"/>
                  <a:chExt cx="288" cy="96"/>
                </a:xfrm>
              </p:grpSpPr>
              <p:sp>
                <p:nvSpPr>
                  <p:cNvPr id="321729" name="Oval 193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1344"/>
                    <a:ext cx="96" cy="9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/>
                      </a:gs>
                      <a:gs pos="100000">
                        <a:srgbClr val="FF0000">
                          <a:gamma/>
                          <a:shade val="46275"/>
                          <a:invGamma/>
                        </a:srgbClr>
                      </a:gs>
                    </a:gsLst>
                    <a:lin ang="2700000" scaled="1"/>
                  </a:gra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1730" name="Line 1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96" y="1344"/>
                    <a:ext cx="192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1731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4896" y="1392"/>
                    <a:ext cx="192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1712" name="Group 196"/>
                <p:cNvGrpSpPr>
                  <a:grpSpLocks/>
                </p:cNvGrpSpPr>
                <p:nvPr/>
              </p:nvGrpSpPr>
              <p:grpSpPr bwMode="auto">
                <a:xfrm>
                  <a:off x="4416" y="3424"/>
                  <a:ext cx="288" cy="96"/>
                  <a:chOff x="4800" y="1344"/>
                  <a:chExt cx="288" cy="96"/>
                </a:xfrm>
              </p:grpSpPr>
              <p:sp>
                <p:nvSpPr>
                  <p:cNvPr id="321733" name="Oval 197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1344"/>
                    <a:ext cx="96" cy="9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/>
                      </a:gs>
                      <a:gs pos="100000">
                        <a:srgbClr val="FF0000">
                          <a:gamma/>
                          <a:shade val="46275"/>
                          <a:invGamma/>
                        </a:srgbClr>
                      </a:gs>
                    </a:gsLst>
                    <a:lin ang="2700000" scaled="1"/>
                  </a:gra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1734" name="Line 1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96" y="1344"/>
                    <a:ext cx="192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1735" name="Line 199"/>
                  <p:cNvSpPr>
                    <a:spLocks noChangeShapeType="1"/>
                  </p:cNvSpPr>
                  <p:nvPr/>
                </p:nvSpPr>
                <p:spPr bwMode="auto">
                  <a:xfrm>
                    <a:off x="4896" y="1392"/>
                    <a:ext cx="192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1716" name="Group 200"/>
                <p:cNvGrpSpPr>
                  <a:grpSpLocks/>
                </p:cNvGrpSpPr>
                <p:nvPr/>
              </p:nvGrpSpPr>
              <p:grpSpPr bwMode="auto">
                <a:xfrm>
                  <a:off x="4416" y="3552"/>
                  <a:ext cx="288" cy="96"/>
                  <a:chOff x="4800" y="1344"/>
                  <a:chExt cx="288" cy="96"/>
                </a:xfrm>
              </p:grpSpPr>
              <p:sp>
                <p:nvSpPr>
                  <p:cNvPr id="321737" name="Oval 201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1344"/>
                    <a:ext cx="96" cy="9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/>
                      </a:gs>
                      <a:gs pos="100000">
                        <a:srgbClr val="FF0000">
                          <a:gamma/>
                          <a:shade val="46275"/>
                          <a:invGamma/>
                        </a:srgbClr>
                      </a:gs>
                    </a:gsLst>
                    <a:lin ang="2700000" scaled="1"/>
                  </a:gra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1738" name="Line 2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96" y="1344"/>
                    <a:ext cx="192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1739" name="Line 203"/>
                  <p:cNvSpPr>
                    <a:spLocks noChangeShapeType="1"/>
                  </p:cNvSpPr>
                  <p:nvPr/>
                </p:nvSpPr>
                <p:spPr bwMode="auto">
                  <a:xfrm>
                    <a:off x="4896" y="1392"/>
                    <a:ext cx="192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21720" name="Group 204"/>
              <p:cNvGrpSpPr>
                <a:grpSpLocks/>
              </p:cNvGrpSpPr>
              <p:nvPr/>
            </p:nvGrpSpPr>
            <p:grpSpPr bwMode="auto">
              <a:xfrm>
                <a:off x="1920" y="480"/>
                <a:ext cx="288" cy="96"/>
                <a:chOff x="4800" y="1344"/>
                <a:chExt cx="288" cy="96"/>
              </a:xfrm>
            </p:grpSpPr>
            <p:sp>
              <p:nvSpPr>
                <p:cNvPr id="321741" name="Oval 205"/>
                <p:cNvSpPr>
                  <a:spLocks noChangeArrowheads="1"/>
                </p:cNvSpPr>
                <p:nvPr/>
              </p:nvSpPr>
              <p:spPr bwMode="auto">
                <a:xfrm>
                  <a:off x="4800" y="1344"/>
                  <a:ext cx="96" cy="9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742" name="Line 206"/>
                <p:cNvSpPr>
                  <a:spLocks noChangeShapeType="1"/>
                </p:cNvSpPr>
                <p:nvPr/>
              </p:nvSpPr>
              <p:spPr bwMode="auto">
                <a:xfrm flipV="1">
                  <a:off x="4896" y="1344"/>
                  <a:ext cx="192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743" name="Line 207"/>
                <p:cNvSpPr>
                  <a:spLocks noChangeShapeType="1"/>
                </p:cNvSpPr>
                <p:nvPr/>
              </p:nvSpPr>
              <p:spPr bwMode="auto">
                <a:xfrm>
                  <a:off x="4896" y="1392"/>
                  <a:ext cx="192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1724" name="Group 208"/>
              <p:cNvGrpSpPr>
                <a:grpSpLocks/>
              </p:cNvGrpSpPr>
              <p:nvPr/>
            </p:nvGrpSpPr>
            <p:grpSpPr bwMode="auto">
              <a:xfrm>
                <a:off x="1920" y="336"/>
                <a:ext cx="288" cy="96"/>
                <a:chOff x="4800" y="1344"/>
                <a:chExt cx="288" cy="96"/>
              </a:xfrm>
            </p:grpSpPr>
            <p:sp>
              <p:nvSpPr>
                <p:cNvPr id="321745" name="Oval 209"/>
                <p:cNvSpPr>
                  <a:spLocks noChangeArrowheads="1"/>
                </p:cNvSpPr>
                <p:nvPr/>
              </p:nvSpPr>
              <p:spPr bwMode="auto">
                <a:xfrm>
                  <a:off x="4800" y="1344"/>
                  <a:ext cx="96" cy="9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746" name="Line 210"/>
                <p:cNvSpPr>
                  <a:spLocks noChangeShapeType="1"/>
                </p:cNvSpPr>
                <p:nvPr/>
              </p:nvSpPr>
              <p:spPr bwMode="auto">
                <a:xfrm flipV="1">
                  <a:off x="4896" y="1344"/>
                  <a:ext cx="192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747" name="Line 211"/>
                <p:cNvSpPr>
                  <a:spLocks noChangeShapeType="1"/>
                </p:cNvSpPr>
                <p:nvPr/>
              </p:nvSpPr>
              <p:spPr bwMode="auto">
                <a:xfrm>
                  <a:off x="4896" y="1392"/>
                  <a:ext cx="192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1728" name="Group 212"/>
              <p:cNvGrpSpPr>
                <a:grpSpLocks/>
              </p:cNvGrpSpPr>
              <p:nvPr/>
            </p:nvGrpSpPr>
            <p:grpSpPr bwMode="auto">
              <a:xfrm>
                <a:off x="1920" y="3696"/>
                <a:ext cx="288" cy="96"/>
                <a:chOff x="4800" y="1344"/>
                <a:chExt cx="288" cy="96"/>
              </a:xfrm>
            </p:grpSpPr>
            <p:sp>
              <p:nvSpPr>
                <p:cNvPr id="321749" name="Oval 213"/>
                <p:cNvSpPr>
                  <a:spLocks noChangeArrowheads="1"/>
                </p:cNvSpPr>
                <p:nvPr/>
              </p:nvSpPr>
              <p:spPr bwMode="auto">
                <a:xfrm>
                  <a:off x="4800" y="1344"/>
                  <a:ext cx="96" cy="9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750" name="Line 214"/>
                <p:cNvSpPr>
                  <a:spLocks noChangeShapeType="1"/>
                </p:cNvSpPr>
                <p:nvPr/>
              </p:nvSpPr>
              <p:spPr bwMode="auto">
                <a:xfrm flipV="1">
                  <a:off x="4896" y="1344"/>
                  <a:ext cx="192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751" name="Line 215"/>
                <p:cNvSpPr>
                  <a:spLocks noChangeShapeType="1"/>
                </p:cNvSpPr>
                <p:nvPr/>
              </p:nvSpPr>
              <p:spPr bwMode="auto">
                <a:xfrm>
                  <a:off x="4896" y="1392"/>
                  <a:ext cx="192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1732" name="Group 216"/>
              <p:cNvGrpSpPr>
                <a:grpSpLocks/>
              </p:cNvGrpSpPr>
              <p:nvPr/>
            </p:nvGrpSpPr>
            <p:grpSpPr bwMode="auto">
              <a:xfrm flipH="1">
                <a:off x="2256" y="336"/>
                <a:ext cx="288" cy="96"/>
                <a:chOff x="4800" y="1344"/>
                <a:chExt cx="288" cy="96"/>
              </a:xfrm>
            </p:grpSpPr>
            <p:sp>
              <p:nvSpPr>
                <p:cNvPr id="321753" name="Oval 217"/>
                <p:cNvSpPr>
                  <a:spLocks noChangeArrowheads="1"/>
                </p:cNvSpPr>
                <p:nvPr/>
              </p:nvSpPr>
              <p:spPr bwMode="auto">
                <a:xfrm>
                  <a:off x="4800" y="1344"/>
                  <a:ext cx="96" cy="9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754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4896" y="1344"/>
                  <a:ext cx="192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755" name="Line 219"/>
                <p:cNvSpPr>
                  <a:spLocks noChangeShapeType="1"/>
                </p:cNvSpPr>
                <p:nvPr/>
              </p:nvSpPr>
              <p:spPr bwMode="auto">
                <a:xfrm>
                  <a:off x="4896" y="1392"/>
                  <a:ext cx="192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1736" name="Group 220"/>
              <p:cNvGrpSpPr>
                <a:grpSpLocks/>
              </p:cNvGrpSpPr>
              <p:nvPr/>
            </p:nvGrpSpPr>
            <p:grpSpPr bwMode="auto">
              <a:xfrm flipH="1">
                <a:off x="2256" y="3696"/>
                <a:ext cx="288" cy="96"/>
                <a:chOff x="4800" y="1344"/>
                <a:chExt cx="288" cy="96"/>
              </a:xfrm>
            </p:grpSpPr>
            <p:sp>
              <p:nvSpPr>
                <p:cNvPr id="321757" name="Oval 221"/>
                <p:cNvSpPr>
                  <a:spLocks noChangeArrowheads="1"/>
                </p:cNvSpPr>
                <p:nvPr/>
              </p:nvSpPr>
              <p:spPr bwMode="auto">
                <a:xfrm>
                  <a:off x="4800" y="1344"/>
                  <a:ext cx="96" cy="9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758" name="Line 222"/>
                <p:cNvSpPr>
                  <a:spLocks noChangeShapeType="1"/>
                </p:cNvSpPr>
                <p:nvPr/>
              </p:nvSpPr>
              <p:spPr bwMode="auto">
                <a:xfrm flipV="1">
                  <a:off x="4896" y="1344"/>
                  <a:ext cx="192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759" name="Line 223"/>
                <p:cNvSpPr>
                  <a:spLocks noChangeShapeType="1"/>
                </p:cNvSpPr>
                <p:nvPr/>
              </p:nvSpPr>
              <p:spPr bwMode="auto">
                <a:xfrm>
                  <a:off x="4896" y="1392"/>
                  <a:ext cx="192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21760" name="Text Box 224"/>
          <p:cNvSpPr txBox="1">
            <a:spLocks noChangeArrowheads="1"/>
          </p:cNvSpPr>
          <p:nvPr/>
        </p:nvSpPr>
        <p:spPr bwMode="auto">
          <a:xfrm>
            <a:off x="2362200" y="61722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b="1" dirty="0">
                <a:solidFill>
                  <a:srgbClr val="FF0000"/>
                </a:solidFill>
              </a:rPr>
              <a:t>ć</a:t>
            </a:r>
            <a:r>
              <a:rPr lang="en-US" b="1" dirty="0" err="1">
                <a:solidFill>
                  <a:srgbClr val="FF0000"/>
                </a:solidFill>
              </a:rPr>
              <a:t>elijska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membrana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21761" name="Text Box 225"/>
          <p:cNvSpPr txBox="1">
            <a:spLocks noChangeArrowheads="1"/>
          </p:cNvSpPr>
          <p:nvPr/>
        </p:nvSpPr>
        <p:spPr bwMode="auto">
          <a:xfrm>
            <a:off x="6248400" y="571500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b="1" dirty="0">
                <a:solidFill>
                  <a:srgbClr val="00B050"/>
                </a:solidFill>
              </a:rPr>
              <a:t>Citoplazma epitelne ć</a:t>
            </a:r>
            <a:r>
              <a:rPr lang="en-US" b="1" dirty="0" err="1">
                <a:solidFill>
                  <a:srgbClr val="00B050"/>
                </a:solidFill>
              </a:rPr>
              <a:t>elij</a:t>
            </a:r>
            <a:r>
              <a:rPr lang="sr-Latn-CS" b="1" dirty="0">
                <a:solidFill>
                  <a:srgbClr val="00B050"/>
                </a:solidFill>
              </a:rPr>
              <a:t>e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21762" name="Text Box 226"/>
          <p:cNvSpPr txBox="1">
            <a:spLocks noChangeArrowheads="1"/>
          </p:cNvSpPr>
          <p:nvPr/>
        </p:nvSpPr>
        <p:spPr bwMode="auto">
          <a:xfrm>
            <a:off x="-76200" y="5562600"/>
            <a:ext cx="2590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b="1" dirty="0">
                <a:solidFill>
                  <a:srgbClr val="7030A0"/>
                </a:solidFill>
              </a:rPr>
              <a:t>Vanćelijski – ekstracelularni region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21763" name="AutoShape 227"/>
          <p:cNvSpPr>
            <a:spLocks noChangeArrowheads="1"/>
          </p:cNvSpPr>
          <p:nvPr/>
        </p:nvSpPr>
        <p:spPr bwMode="auto">
          <a:xfrm>
            <a:off x="3048000" y="1524000"/>
            <a:ext cx="990600" cy="228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764" name="AutoShape 228"/>
          <p:cNvSpPr>
            <a:spLocks noChangeArrowheads="1"/>
          </p:cNvSpPr>
          <p:nvPr/>
        </p:nvSpPr>
        <p:spPr bwMode="auto">
          <a:xfrm>
            <a:off x="3048000" y="1905000"/>
            <a:ext cx="990600" cy="228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765" name="Line 229"/>
          <p:cNvSpPr>
            <a:spLocks noChangeShapeType="1"/>
          </p:cNvSpPr>
          <p:nvPr/>
        </p:nvSpPr>
        <p:spPr bwMode="auto">
          <a:xfrm>
            <a:off x="1828800" y="1828800"/>
            <a:ext cx="37338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21740" name="Group 230"/>
          <p:cNvGrpSpPr>
            <a:grpSpLocks/>
          </p:cNvGrpSpPr>
          <p:nvPr/>
        </p:nvGrpSpPr>
        <p:grpSpPr bwMode="auto">
          <a:xfrm>
            <a:off x="685800" y="1050925"/>
            <a:ext cx="5410200" cy="3444875"/>
            <a:chOff x="432" y="662"/>
            <a:chExt cx="3408" cy="2170"/>
          </a:xfrm>
        </p:grpSpPr>
        <p:sp>
          <p:nvSpPr>
            <p:cNvPr id="321767" name="Oval 231"/>
            <p:cNvSpPr>
              <a:spLocks noChangeArrowheads="1"/>
            </p:cNvSpPr>
            <p:nvPr/>
          </p:nvSpPr>
          <p:spPr bwMode="auto">
            <a:xfrm>
              <a:off x="720" y="1872"/>
              <a:ext cx="48" cy="4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grpSp>
          <p:nvGrpSpPr>
            <p:cNvPr id="321744" name="Group 232"/>
            <p:cNvGrpSpPr>
              <a:grpSpLocks/>
            </p:cNvGrpSpPr>
            <p:nvPr/>
          </p:nvGrpSpPr>
          <p:grpSpPr bwMode="auto">
            <a:xfrm>
              <a:off x="432" y="662"/>
              <a:ext cx="3408" cy="2170"/>
              <a:chOff x="432" y="662"/>
              <a:chExt cx="3408" cy="2170"/>
            </a:xfrm>
          </p:grpSpPr>
          <p:sp>
            <p:nvSpPr>
              <p:cNvPr id="321769" name="Oval 233"/>
              <p:cNvSpPr>
                <a:spLocks noChangeArrowheads="1"/>
              </p:cNvSpPr>
              <p:nvPr/>
            </p:nvSpPr>
            <p:spPr bwMode="auto">
              <a:xfrm>
                <a:off x="1344" y="1008"/>
                <a:ext cx="48" cy="48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21770" name="Oval 234"/>
              <p:cNvSpPr>
                <a:spLocks noChangeArrowheads="1"/>
              </p:cNvSpPr>
              <p:nvPr/>
            </p:nvSpPr>
            <p:spPr bwMode="auto">
              <a:xfrm>
                <a:off x="960" y="1104"/>
                <a:ext cx="48" cy="48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21771" name="Oval 235"/>
              <p:cNvSpPr>
                <a:spLocks noChangeArrowheads="1"/>
              </p:cNvSpPr>
              <p:nvPr/>
            </p:nvSpPr>
            <p:spPr bwMode="auto">
              <a:xfrm>
                <a:off x="1536" y="1200"/>
                <a:ext cx="48" cy="48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21772" name="Oval 236"/>
              <p:cNvSpPr>
                <a:spLocks noChangeArrowheads="1"/>
              </p:cNvSpPr>
              <p:nvPr/>
            </p:nvSpPr>
            <p:spPr bwMode="auto">
              <a:xfrm>
                <a:off x="1104" y="1296"/>
                <a:ext cx="48" cy="48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21773" name="Oval 237"/>
              <p:cNvSpPr>
                <a:spLocks noChangeArrowheads="1"/>
              </p:cNvSpPr>
              <p:nvPr/>
            </p:nvSpPr>
            <p:spPr bwMode="auto">
              <a:xfrm>
                <a:off x="3456" y="1296"/>
                <a:ext cx="48" cy="48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21774" name="Oval 238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" cy="48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21775" name="Text Box 239"/>
              <p:cNvSpPr txBox="1">
                <a:spLocks noChangeArrowheads="1"/>
              </p:cNvSpPr>
              <p:nvPr/>
            </p:nvSpPr>
            <p:spPr bwMode="auto">
              <a:xfrm>
                <a:off x="768" y="662"/>
                <a:ext cx="38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r-Latn-CS" sz="2000" b="1" dirty="0">
                    <a:solidFill>
                      <a:schemeClr val="bg2">
                        <a:lumMod val="50000"/>
                      </a:schemeClr>
                    </a:solidFill>
                  </a:rPr>
                  <a:t>Cl</a:t>
                </a:r>
                <a:r>
                  <a:rPr lang="sr-Latn-CS" sz="2000" b="1" baseline="30000" dirty="0">
                    <a:solidFill>
                      <a:schemeClr val="bg2">
                        <a:lumMod val="50000"/>
                      </a:schemeClr>
                    </a:solidFill>
                  </a:rPr>
                  <a:t>-</a:t>
                </a:r>
                <a:endParaRPr lang="en-US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21776" name="Text Box 240"/>
              <p:cNvSpPr txBox="1">
                <a:spLocks noChangeArrowheads="1"/>
              </p:cNvSpPr>
              <p:nvPr/>
            </p:nvSpPr>
            <p:spPr bwMode="auto">
              <a:xfrm>
                <a:off x="3072" y="854"/>
                <a:ext cx="38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r-Latn-CS" sz="2000" b="1" dirty="0">
                    <a:solidFill>
                      <a:schemeClr val="bg2">
                        <a:lumMod val="50000"/>
                      </a:schemeClr>
                    </a:solidFill>
                  </a:rPr>
                  <a:t>Cl</a:t>
                </a:r>
                <a:r>
                  <a:rPr lang="sr-Latn-CS" sz="2000" b="1" baseline="30000" dirty="0">
                    <a:solidFill>
                      <a:schemeClr val="bg2">
                        <a:lumMod val="50000"/>
                      </a:schemeClr>
                    </a:solidFill>
                  </a:rPr>
                  <a:t>-</a:t>
                </a:r>
                <a:endParaRPr lang="en-US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21777" name="Oval 241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48" cy="48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21778" name="Oval 242"/>
              <p:cNvSpPr>
                <a:spLocks noChangeArrowheads="1"/>
              </p:cNvSpPr>
              <p:nvPr/>
            </p:nvSpPr>
            <p:spPr bwMode="auto">
              <a:xfrm>
                <a:off x="528" y="1152"/>
                <a:ext cx="48" cy="48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21779" name="Oval 243"/>
              <p:cNvSpPr>
                <a:spLocks noChangeArrowheads="1"/>
              </p:cNvSpPr>
              <p:nvPr/>
            </p:nvSpPr>
            <p:spPr bwMode="auto">
              <a:xfrm>
                <a:off x="624" y="864"/>
                <a:ext cx="48" cy="48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21780" name="Oval 244"/>
              <p:cNvSpPr>
                <a:spLocks noChangeArrowheads="1"/>
              </p:cNvSpPr>
              <p:nvPr/>
            </p:nvSpPr>
            <p:spPr bwMode="auto">
              <a:xfrm>
                <a:off x="3552" y="1008"/>
                <a:ext cx="48" cy="48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21781" name="Oval 245"/>
              <p:cNvSpPr>
                <a:spLocks noChangeArrowheads="1"/>
              </p:cNvSpPr>
              <p:nvPr/>
            </p:nvSpPr>
            <p:spPr bwMode="auto">
              <a:xfrm>
                <a:off x="3792" y="1152"/>
                <a:ext cx="48" cy="48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21782" name="Oval 246"/>
              <p:cNvSpPr>
                <a:spLocks noChangeArrowheads="1"/>
              </p:cNvSpPr>
              <p:nvPr/>
            </p:nvSpPr>
            <p:spPr bwMode="auto">
              <a:xfrm>
                <a:off x="3792" y="1344"/>
                <a:ext cx="48" cy="48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21783" name="Oval 247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48" cy="48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21784" name="Oval 248"/>
              <p:cNvSpPr>
                <a:spLocks noChangeArrowheads="1"/>
              </p:cNvSpPr>
              <p:nvPr/>
            </p:nvSpPr>
            <p:spPr bwMode="auto">
              <a:xfrm>
                <a:off x="1104" y="1968"/>
                <a:ext cx="48" cy="48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21785" name="Oval 249"/>
              <p:cNvSpPr>
                <a:spLocks noChangeArrowheads="1"/>
              </p:cNvSpPr>
              <p:nvPr/>
            </p:nvSpPr>
            <p:spPr bwMode="auto">
              <a:xfrm>
                <a:off x="1008" y="2016"/>
                <a:ext cx="48" cy="48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21786" name="Oval 250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48" cy="48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21787" name="Oval 251"/>
              <p:cNvSpPr>
                <a:spLocks noChangeArrowheads="1"/>
              </p:cNvSpPr>
              <p:nvPr/>
            </p:nvSpPr>
            <p:spPr bwMode="auto">
              <a:xfrm>
                <a:off x="720" y="2064"/>
                <a:ext cx="48" cy="48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21788" name="Oval 252"/>
              <p:cNvSpPr>
                <a:spLocks noChangeArrowheads="1"/>
              </p:cNvSpPr>
              <p:nvPr/>
            </p:nvSpPr>
            <p:spPr bwMode="auto">
              <a:xfrm>
                <a:off x="1296" y="2160"/>
                <a:ext cx="48" cy="48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21789" name="Oval 253"/>
              <p:cNvSpPr>
                <a:spLocks noChangeArrowheads="1"/>
              </p:cNvSpPr>
              <p:nvPr/>
            </p:nvSpPr>
            <p:spPr bwMode="auto">
              <a:xfrm>
                <a:off x="912" y="2256"/>
                <a:ext cx="48" cy="48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21790" name="Oval 254"/>
              <p:cNvSpPr>
                <a:spLocks noChangeArrowheads="1"/>
              </p:cNvSpPr>
              <p:nvPr/>
            </p:nvSpPr>
            <p:spPr bwMode="auto">
              <a:xfrm>
                <a:off x="1056" y="2352"/>
                <a:ext cx="48" cy="48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21791" name="Oval 255"/>
              <p:cNvSpPr>
                <a:spLocks noChangeArrowheads="1"/>
              </p:cNvSpPr>
              <p:nvPr/>
            </p:nvSpPr>
            <p:spPr bwMode="auto">
              <a:xfrm>
                <a:off x="1488" y="2352"/>
                <a:ext cx="48" cy="48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21792" name="Oval 256"/>
              <p:cNvSpPr>
                <a:spLocks noChangeArrowheads="1"/>
              </p:cNvSpPr>
              <p:nvPr/>
            </p:nvSpPr>
            <p:spPr bwMode="auto">
              <a:xfrm>
                <a:off x="1392" y="2544"/>
                <a:ext cx="48" cy="48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21793" name="Oval 257"/>
              <p:cNvSpPr>
                <a:spLocks noChangeArrowheads="1"/>
              </p:cNvSpPr>
              <p:nvPr/>
            </p:nvSpPr>
            <p:spPr bwMode="auto">
              <a:xfrm>
                <a:off x="1488" y="2784"/>
                <a:ext cx="48" cy="48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21794" name="Oval 258"/>
              <p:cNvSpPr>
                <a:spLocks noChangeArrowheads="1"/>
              </p:cNvSpPr>
              <p:nvPr/>
            </p:nvSpPr>
            <p:spPr bwMode="auto">
              <a:xfrm>
                <a:off x="768" y="2736"/>
                <a:ext cx="48" cy="48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21795" name="Oval 259"/>
              <p:cNvSpPr>
                <a:spLocks noChangeArrowheads="1"/>
              </p:cNvSpPr>
              <p:nvPr/>
            </p:nvSpPr>
            <p:spPr bwMode="auto">
              <a:xfrm>
                <a:off x="480" y="2448"/>
                <a:ext cx="48" cy="48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21796" name="Oval 260"/>
              <p:cNvSpPr>
                <a:spLocks noChangeArrowheads="1"/>
              </p:cNvSpPr>
              <p:nvPr/>
            </p:nvSpPr>
            <p:spPr bwMode="auto">
              <a:xfrm>
                <a:off x="816" y="2448"/>
                <a:ext cx="48" cy="48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21797" name="Oval 261"/>
              <p:cNvSpPr>
                <a:spLocks noChangeArrowheads="1"/>
              </p:cNvSpPr>
              <p:nvPr/>
            </p:nvSpPr>
            <p:spPr bwMode="auto">
              <a:xfrm>
                <a:off x="1056" y="2688"/>
                <a:ext cx="48" cy="48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321801" name="Text Box 265"/>
          <p:cNvSpPr txBox="1">
            <a:spLocks noChangeArrowheads="1"/>
          </p:cNvSpPr>
          <p:nvPr/>
        </p:nvSpPr>
        <p:spPr bwMode="auto">
          <a:xfrm>
            <a:off x="4191000" y="3702050"/>
            <a:ext cx="160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CFTR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protein</a:t>
            </a:r>
            <a:r>
              <a:rPr lang="sr-Latn-RS" b="1" dirty="0" smtClean="0">
                <a:solidFill>
                  <a:schemeClr val="accent2">
                    <a:lumMod val="75000"/>
                  </a:schemeClr>
                </a:solidFill>
              </a:rPr>
              <a:t> -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1821" name="AutoShape 285"/>
          <p:cNvSpPr>
            <a:spLocks noChangeArrowheads="1"/>
          </p:cNvSpPr>
          <p:nvPr/>
        </p:nvSpPr>
        <p:spPr bwMode="auto">
          <a:xfrm>
            <a:off x="3048000" y="4495800"/>
            <a:ext cx="990600" cy="228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9E4"/>
              </a:gs>
              <a:gs pos="100000">
                <a:srgbClr val="FF6699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822" name="AutoShape 286"/>
          <p:cNvSpPr>
            <a:spLocks noChangeArrowheads="1"/>
          </p:cNvSpPr>
          <p:nvPr/>
        </p:nvSpPr>
        <p:spPr bwMode="auto">
          <a:xfrm>
            <a:off x="3048000" y="4876800"/>
            <a:ext cx="990600" cy="228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9E4"/>
              </a:gs>
              <a:gs pos="100000">
                <a:srgbClr val="FF6699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823" name="Line 287"/>
          <p:cNvSpPr>
            <a:spLocks noChangeShapeType="1"/>
          </p:cNvSpPr>
          <p:nvPr/>
        </p:nvSpPr>
        <p:spPr bwMode="auto">
          <a:xfrm flipH="1">
            <a:off x="1828800" y="4800600"/>
            <a:ext cx="35814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1830" name="Oval 294"/>
          <p:cNvSpPr>
            <a:spLocks noChangeArrowheads="1"/>
          </p:cNvSpPr>
          <p:nvPr/>
        </p:nvSpPr>
        <p:spPr bwMode="auto">
          <a:xfrm>
            <a:off x="5791200" y="5257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831" name="Oval 295"/>
          <p:cNvSpPr>
            <a:spLocks noChangeArrowheads="1"/>
          </p:cNvSpPr>
          <p:nvPr/>
        </p:nvSpPr>
        <p:spPr bwMode="auto">
          <a:xfrm>
            <a:off x="5943600" y="4953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832" name="Oval 296"/>
          <p:cNvSpPr>
            <a:spLocks noChangeArrowheads="1"/>
          </p:cNvSpPr>
          <p:nvPr/>
        </p:nvSpPr>
        <p:spPr bwMode="auto">
          <a:xfrm>
            <a:off x="5791200" y="4572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833" name="Oval 297"/>
          <p:cNvSpPr>
            <a:spLocks noChangeArrowheads="1"/>
          </p:cNvSpPr>
          <p:nvPr/>
        </p:nvSpPr>
        <p:spPr bwMode="auto">
          <a:xfrm>
            <a:off x="6096000" y="5334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835" name="AutoShape 299"/>
          <p:cNvSpPr>
            <a:spLocks noChangeArrowheads="1"/>
          </p:cNvSpPr>
          <p:nvPr/>
        </p:nvSpPr>
        <p:spPr bwMode="auto">
          <a:xfrm>
            <a:off x="3048000" y="3124200"/>
            <a:ext cx="990600" cy="228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836" name="AutoShape 300"/>
          <p:cNvSpPr>
            <a:spLocks noChangeArrowheads="1"/>
          </p:cNvSpPr>
          <p:nvPr/>
        </p:nvSpPr>
        <p:spPr bwMode="auto">
          <a:xfrm>
            <a:off x="3048000" y="3352800"/>
            <a:ext cx="990600" cy="228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1748" name="Group 303"/>
          <p:cNvGrpSpPr>
            <a:grpSpLocks/>
          </p:cNvGrpSpPr>
          <p:nvPr/>
        </p:nvGrpSpPr>
        <p:grpSpPr bwMode="auto">
          <a:xfrm>
            <a:off x="228600" y="1371600"/>
            <a:ext cx="2882900" cy="3429000"/>
            <a:chOff x="144" y="864"/>
            <a:chExt cx="1816" cy="2160"/>
          </a:xfrm>
        </p:grpSpPr>
        <p:sp>
          <p:nvSpPr>
            <p:cNvPr id="321837" name="Freeform 301"/>
            <p:cNvSpPr>
              <a:spLocks/>
            </p:cNvSpPr>
            <p:nvPr/>
          </p:nvSpPr>
          <p:spPr bwMode="auto">
            <a:xfrm>
              <a:off x="144" y="912"/>
              <a:ext cx="1816" cy="2112"/>
            </a:xfrm>
            <a:custGeom>
              <a:avLst/>
              <a:gdLst/>
              <a:ahLst/>
              <a:cxnLst>
                <a:cxn ang="0">
                  <a:pos x="0" y="2112"/>
                </a:cxn>
                <a:cxn ang="0">
                  <a:pos x="1776" y="1248"/>
                </a:cxn>
                <a:cxn ang="0">
                  <a:pos x="240" y="0"/>
                </a:cxn>
              </a:cxnLst>
              <a:rect l="0" t="0" r="r" b="b"/>
              <a:pathLst>
                <a:path w="1816" h="2112">
                  <a:moveTo>
                    <a:pt x="0" y="2112"/>
                  </a:moveTo>
                  <a:cubicBezTo>
                    <a:pt x="868" y="1856"/>
                    <a:pt x="1736" y="1600"/>
                    <a:pt x="1776" y="1248"/>
                  </a:cubicBezTo>
                  <a:cubicBezTo>
                    <a:pt x="1816" y="896"/>
                    <a:pt x="1028" y="448"/>
                    <a:pt x="240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1838" name="Line 302"/>
            <p:cNvSpPr>
              <a:spLocks noChangeShapeType="1"/>
            </p:cNvSpPr>
            <p:nvPr/>
          </p:nvSpPr>
          <p:spPr bwMode="auto">
            <a:xfrm rot="-11174930">
              <a:off x="288" y="864"/>
              <a:ext cx="144" cy="9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1752" name="Group 329"/>
          <p:cNvGrpSpPr>
            <a:grpSpLocks/>
          </p:cNvGrpSpPr>
          <p:nvPr/>
        </p:nvGrpSpPr>
        <p:grpSpPr bwMode="auto">
          <a:xfrm>
            <a:off x="76200" y="2209800"/>
            <a:ext cx="762000" cy="1600200"/>
            <a:chOff x="48" y="1392"/>
            <a:chExt cx="480" cy="1008"/>
          </a:xfrm>
          <a:solidFill>
            <a:schemeClr val="bg2">
              <a:lumMod val="50000"/>
            </a:schemeClr>
          </a:solidFill>
        </p:grpSpPr>
        <p:sp>
          <p:nvSpPr>
            <p:cNvPr id="321843" name="Oval 307"/>
            <p:cNvSpPr>
              <a:spLocks noChangeArrowheads="1"/>
            </p:cNvSpPr>
            <p:nvPr/>
          </p:nvSpPr>
          <p:spPr bwMode="auto">
            <a:xfrm>
              <a:off x="384" y="1824"/>
              <a:ext cx="48" cy="4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849" name="Oval 313"/>
            <p:cNvSpPr>
              <a:spLocks noChangeArrowheads="1"/>
            </p:cNvSpPr>
            <p:nvPr/>
          </p:nvSpPr>
          <p:spPr bwMode="auto">
            <a:xfrm>
              <a:off x="336" y="1584"/>
              <a:ext cx="48" cy="4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1756" name="Group 316"/>
            <p:cNvGrpSpPr>
              <a:grpSpLocks/>
            </p:cNvGrpSpPr>
            <p:nvPr/>
          </p:nvGrpSpPr>
          <p:grpSpPr bwMode="auto">
            <a:xfrm>
              <a:off x="48" y="1392"/>
              <a:ext cx="480" cy="1008"/>
              <a:chOff x="48" y="1392"/>
              <a:chExt cx="480" cy="1008"/>
            </a:xfrm>
            <a:grpFill/>
          </p:grpSpPr>
          <p:sp>
            <p:nvSpPr>
              <p:cNvPr id="321845" name="Oval 309"/>
              <p:cNvSpPr>
                <a:spLocks noChangeArrowheads="1"/>
              </p:cNvSpPr>
              <p:nvPr/>
            </p:nvSpPr>
            <p:spPr bwMode="auto">
              <a:xfrm>
                <a:off x="480" y="1536"/>
                <a:ext cx="48" cy="4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1766" name="Group 315"/>
              <p:cNvGrpSpPr>
                <a:grpSpLocks/>
              </p:cNvGrpSpPr>
              <p:nvPr/>
            </p:nvGrpSpPr>
            <p:grpSpPr bwMode="auto">
              <a:xfrm>
                <a:off x="48" y="1632"/>
                <a:ext cx="336" cy="576"/>
                <a:chOff x="48" y="1632"/>
                <a:chExt cx="336" cy="576"/>
              </a:xfrm>
              <a:grpFill/>
            </p:grpSpPr>
            <p:sp>
              <p:nvSpPr>
                <p:cNvPr id="321813" name="Oval 277"/>
                <p:cNvSpPr>
                  <a:spLocks noChangeArrowheads="1"/>
                </p:cNvSpPr>
                <p:nvPr/>
              </p:nvSpPr>
              <p:spPr bwMode="auto">
                <a:xfrm>
                  <a:off x="144" y="1968"/>
                  <a:ext cx="48" cy="4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840" name="Oval 304"/>
                <p:cNvSpPr>
                  <a:spLocks noChangeArrowheads="1"/>
                </p:cNvSpPr>
                <p:nvPr/>
              </p:nvSpPr>
              <p:spPr bwMode="auto">
                <a:xfrm>
                  <a:off x="336" y="2064"/>
                  <a:ext cx="48" cy="4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841" name="Oval 305"/>
                <p:cNvSpPr>
                  <a:spLocks noChangeArrowheads="1"/>
                </p:cNvSpPr>
                <p:nvPr/>
              </p:nvSpPr>
              <p:spPr bwMode="auto">
                <a:xfrm>
                  <a:off x="192" y="2160"/>
                  <a:ext cx="48" cy="4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842" name="Oval 306"/>
                <p:cNvSpPr>
                  <a:spLocks noChangeArrowheads="1"/>
                </p:cNvSpPr>
                <p:nvPr/>
              </p:nvSpPr>
              <p:spPr bwMode="auto">
                <a:xfrm>
                  <a:off x="288" y="1728"/>
                  <a:ext cx="48" cy="4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844" name="Oval 308"/>
                <p:cNvSpPr>
                  <a:spLocks noChangeArrowheads="1"/>
                </p:cNvSpPr>
                <p:nvPr/>
              </p:nvSpPr>
              <p:spPr bwMode="auto">
                <a:xfrm>
                  <a:off x="48" y="1776"/>
                  <a:ext cx="48" cy="4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846" name="Oval 310"/>
                <p:cNvSpPr>
                  <a:spLocks noChangeArrowheads="1"/>
                </p:cNvSpPr>
                <p:nvPr/>
              </p:nvSpPr>
              <p:spPr bwMode="auto">
                <a:xfrm>
                  <a:off x="144" y="1632"/>
                  <a:ext cx="48" cy="4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21847" name="Oval 311"/>
              <p:cNvSpPr>
                <a:spLocks noChangeArrowheads="1"/>
              </p:cNvSpPr>
              <p:nvPr/>
            </p:nvSpPr>
            <p:spPr bwMode="auto">
              <a:xfrm>
                <a:off x="336" y="1392"/>
                <a:ext cx="48" cy="4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848" name="Oval 312"/>
              <p:cNvSpPr>
                <a:spLocks noChangeArrowheads="1"/>
              </p:cNvSpPr>
              <p:nvPr/>
            </p:nvSpPr>
            <p:spPr bwMode="auto">
              <a:xfrm>
                <a:off x="480" y="2256"/>
                <a:ext cx="48" cy="4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850" name="Oval 314"/>
              <p:cNvSpPr>
                <a:spLocks noChangeArrowheads="1"/>
              </p:cNvSpPr>
              <p:nvPr/>
            </p:nvSpPr>
            <p:spPr bwMode="auto">
              <a:xfrm>
                <a:off x="336" y="2352"/>
                <a:ext cx="48" cy="4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21881" name="Text Box 345"/>
          <p:cNvSpPr txBox="1">
            <a:spLocks noChangeArrowheads="1"/>
          </p:cNvSpPr>
          <p:nvPr/>
        </p:nvSpPr>
        <p:spPr bwMode="auto">
          <a:xfrm>
            <a:off x="6400800" y="4648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2000" b="1" dirty="0">
                <a:solidFill>
                  <a:srgbClr val="FF0000"/>
                </a:solidFill>
              </a:rPr>
              <a:t>Na</a:t>
            </a:r>
            <a:r>
              <a:rPr lang="sr-Latn-CS" sz="2000" b="1" baseline="30000" dirty="0">
                <a:solidFill>
                  <a:srgbClr val="FF0000"/>
                </a:solidFill>
              </a:rPr>
              <a:t>+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321768" name="Group 346"/>
          <p:cNvGrpSpPr>
            <a:grpSpLocks/>
          </p:cNvGrpSpPr>
          <p:nvPr/>
        </p:nvGrpSpPr>
        <p:grpSpPr bwMode="auto">
          <a:xfrm>
            <a:off x="228600" y="3886200"/>
            <a:ext cx="2209800" cy="2286000"/>
            <a:chOff x="3408" y="1776"/>
            <a:chExt cx="1392" cy="1440"/>
          </a:xfrm>
        </p:grpSpPr>
        <p:sp>
          <p:nvSpPr>
            <p:cNvPr id="321883" name="Oval 347"/>
            <p:cNvSpPr>
              <a:spLocks noChangeArrowheads="1"/>
            </p:cNvSpPr>
            <p:nvPr/>
          </p:nvSpPr>
          <p:spPr bwMode="auto">
            <a:xfrm>
              <a:off x="3696" y="254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1798" name="Group 348"/>
            <p:cNvGrpSpPr>
              <a:grpSpLocks/>
            </p:cNvGrpSpPr>
            <p:nvPr/>
          </p:nvGrpSpPr>
          <p:grpSpPr bwMode="auto">
            <a:xfrm>
              <a:off x="3408" y="1776"/>
              <a:ext cx="1392" cy="1440"/>
              <a:chOff x="3408" y="1776"/>
              <a:chExt cx="1392" cy="1440"/>
            </a:xfrm>
          </p:grpSpPr>
          <p:sp>
            <p:nvSpPr>
              <p:cNvPr id="321885" name="Text Box 349"/>
              <p:cNvSpPr txBox="1">
                <a:spLocks noChangeArrowheads="1"/>
              </p:cNvSpPr>
              <p:nvPr/>
            </p:nvSpPr>
            <p:spPr bwMode="auto">
              <a:xfrm>
                <a:off x="3840" y="2256"/>
                <a:ext cx="38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r-Latn-CS" sz="2000" b="1" dirty="0">
                    <a:solidFill>
                      <a:srgbClr val="FF0000"/>
                    </a:solidFill>
                  </a:rPr>
                  <a:t>Na</a:t>
                </a:r>
                <a:r>
                  <a:rPr lang="sr-Latn-CS" sz="2000" b="1" baseline="30000" dirty="0">
                    <a:solidFill>
                      <a:srgbClr val="FF0000"/>
                    </a:solidFill>
                  </a:rPr>
                  <a:t>+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1886" name="Oval 350"/>
              <p:cNvSpPr>
                <a:spLocks noChangeArrowheads="1"/>
              </p:cNvSpPr>
              <p:nvPr/>
            </p:nvSpPr>
            <p:spPr bwMode="auto">
              <a:xfrm>
                <a:off x="3600" y="24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1799" name="Group 351"/>
              <p:cNvGrpSpPr>
                <a:grpSpLocks/>
              </p:cNvGrpSpPr>
              <p:nvPr/>
            </p:nvGrpSpPr>
            <p:grpSpPr bwMode="auto">
              <a:xfrm>
                <a:off x="3408" y="1776"/>
                <a:ext cx="1392" cy="1440"/>
                <a:chOff x="3408" y="1776"/>
                <a:chExt cx="1392" cy="1440"/>
              </a:xfrm>
            </p:grpSpPr>
            <p:sp>
              <p:nvSpPr>
                <p:cNvPr id="321888" name="Oval 352"/>
                <p:cNvSpPr>
                  <a:spLocks noChangeArrowheads="1"/>
                </p:cNvSpPr>
                <p:nvPr/>
              </p:nvSpPr>
              <p:spPr bwMode="auto">
                <a:xfrm>
                  <a:off x="3648" y="316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889" name="Oval 353"/>
                <p:cNvSpPr>
                  <a:spLocks noChangeArrowheads="1"/>
                </p:cNvSpPr>
                <p:nvPr/>
              </p:nvSpPr>
              <p:spPr bwMode="auto">
                <a:xfrm>
                  <a:off x="4032" y="288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21800" name="Group 354"/>
                <p:cNvGrpSpPr>
                  <a:grpSpLocks/>
                </p:cNvGrpSpPr>
                <p:nvPr/>
              </p:nvGrpSpPr>
              <p:grpSpPr bwMode="auto">
                <a:xfrm>
                  <a:off x="3408" y="1776"/>
                  <a:ext cx="1392" cy="960"/>
                  <a:chOff x="3408" y="2880"/>
                  <a:chExt cx="1392" cy="960"/>
                </a:xfrm>
              </p:grpSpPr>
              <p:sp>
                <p:nvSpPr>
                  <p:cNvPr id="321891" name="Oval 355"/>
                  <p:cNvSpPr>
                    <a:spLocks noChangeArrowheads="1"/>
                  </p:cNvSpPr>
                  <p:nvPr/>
                </p:nvSpPr>
                <p:spPr bwMode="auto">
                  <a:xfrm>
                    <a:off x="3552" y="3216"/>
                    <a:ext cx="48" cy="4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1892" name="Oval 356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3120"/>
                    <a:ext cx="48" cy="4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1893" name="Oval 357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2880"/>
                    <a:ext cx="48" cy="4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1894" name="Oval 358"/>
                  <p:cNvSpPr>
                    <a:spLocks noChangeArrowheads="1"/>
                  </p:cNvSpPr>
                  <p:nvPr/>
                </p:nvSpPr>
                <p:spPr bwMode="auto">
                  <a:xfrm>
                    <a:off x="3840" y="3360"/>
                    <a:ext cx="48" cy="4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1895" name="Oval 359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2928"/>
                    <a:ext cx="48" cy="4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1896" name="Oval 360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3120"/>
                    <a:ext cx="48" cy="4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1897" name="Oval 361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3216"/>
                    <a:ext cx="48" cy="4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1898" name="Oval 362"/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3312"/>
                    <a:ext cx="48" cy="4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1899" name="Oval 363"/>
                  <p:cNvSpPr>
                    <a:spLocks noChangeArrowheads="1"/>
                  </p:cNvSpPr>
                  <p:nvPr/>
                </p:nvSpPr>
                <p:spPr bwMode="auto">
                  <a:xfrm>
                    <a:off x="4752" y="3408"/>
                    <a:ext cx="48" cy="4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1900" name="Oval 364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3504"/>
                    <a:ext cx="48" cy="4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1901" name="Oval 365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3600"/>
                    <a:ext cx="48" cy="4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1902" name="Oval 366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456"/>
                    <a:ext cx="48" cy="4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1903" name="Oval 367"/>
                  <p:cNvSpPr>
                    <a:spLocks noChangeArrowheads="1"/>
                  </p:cNvSpPr>
                  <p:nvPr/>
                </p:nvSpPr>
                <p:spPr bwMode="auto">
                  <a:xfrm>
                    <a:off x="3552" y="3792"/>
                    <a:ext cx="48" cy="4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21904" name="Oval 368"/>
              <p:cNvSpPr>
                <a:spLocks noChangeArrowheads="1"/>
              </p:cNvSpPr>
              <p:nvPr/>
            </p:nvSpPr>
            <p:spPr bwMode="auto">
              <a:xfrm>
                <a:off x="3792" y="264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905" name="Oval 369"/>
              <p:cNvSpPr>
                <a:spLocks noChangeArrowheads="1"/>
              </p:cNvSpPr>
              <p:nvPr/>
            </p:nvSpPr>
            <p:spPr bwMode="auto">
              <a:xfrm>
                <a:off x="4128" y="273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2" name="Rectangle 31"/>
          <p:cNvSpPr/>
          <p:nvPr/>
        </p:nvSpPr>
        <p:spPr>
          <a:xfrm>
            <a:off x="4648053" y="102831"/>
            <a:ext cx="419114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sr-Latn-RS" dirty="0" smtClean="0"/>
              <a:t>SMANJENO PREUZIMANJE HLORA U ĆELIJU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458200" cy="5211763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endParaRPr lang="sr-Latn-RS" sz="2000" dirty="0" smtClean="0">
              <a:solidFill>
                <a:srgbClr val="FFFF00"/>
              </a:solidFill>
            </a:endParaRPr>
          </a:p>
          <a:p>
            <a:pPr>
              <a:buFontTx/>
              <a:buNone/>
              <a:defRPr/>
            </a:pPr>
            <a:r>
              <a:rPr lang="en-US" sz="2000" b="1" u="sng" dirty="0" smtClean="0">
                <a:solidFill>
                  <a:srgbClr val="00B050"/>
                </a:solidFill>
              </a:rPr>
              <a:t>M</a:t>
            </a:r>
            <a:r>
              <a:rPr lang="sr-Latn-RS" sz="2000" b="1" u="sng" dirty="0" smtClean="0">
                <a:solidFill>
                  <a:srgbClr val="00B050"/>
                </a:solidFill>
              </a:rPr>
              <a:t>endelski oblici nasleđivanja</a:t>
            </a:r>
            <a:r>
              <a:rPr lang="sr-Latn-RS" sz="2000" b="1" dirty="0" smtClean="0">
                <a:solidFill>
                  <a:srgbClr val="00B050"/>
                </a:solidFill>
              </a:rPr>
              <a:t>:</a:t>
            </a:r>
          </a:p>
          <a:p>
            <a:pPr algn="ctr">
              <a:buFontTx/>
              <a:buNone/>
              <a:defRPr/>
            </a:pPr>
            <a:endParaRPr lang="sr-Latn-RS" sz="2000" dirty="0" smtClean="0">
              <a:solidFill>
                <a:srgbClr val="FFFF00"/>
              </a:solidFill>
            </a:endParaRPr>
          </a:p>
          <a:p>
            <a:pPr marL="742950" indent="-742950">
              <a:buFontTx/>
              <a:buAutoNum type="arabicPeriod"/>
              <a:defRPr/>
            </a:pPr>
            <a:r>
              <a:rPr lang="en-US" sz="2000" b="1" dirty="0" smtClean="0"/>
              <a:t>A</a:t>
            </a:r>
            <a:r>
              <a:rPr lang="sr-Latn-RS" sz="2000" b="1" dirty="0" smtClean="0"/>
              <a:t>utozomno dominantno (AD)</a:t>
            </a:r>
          </a:p>
          <a:p>
            <a:pPr marL="742950" indent="-742950">
              <a:buFontTx/>
              <a:buAutoNum type="arabicPeriod"/>
              <a:defRPr/>
            </a:pPr>
            <a:r>
              <a:rPr lang="en-US" sz="2000" b="1" dirty="0" smtClean="0"/>
              <a:t>A</a:t>
            </a:r>
            <a:r>
              <a:rPr lang="sr-Latn-RS" sz="2000" b="1" dirty="0" smtClean="0"/>
              <a:t>utozomno recesivno (AR)</a:t>
            </a:r>
          </a:p>
          <a:p>
            <a:pPr marL="742950" indent="-742950">
              <a:buFontTx/>
              <a:buAutoNum type="arabicPeriod"/>
              <a:defRPr/>
            </a:pPr>
            <a:r>
              <a:rPr lang="en-US" sz="2000" b="1" dirty="0" smtClean="0"/>
              <a:t>V</a:t>
            </a:r>
            <a:r>
              <a:rPr lang="sr-Latn-RS" sz="2000" b="1" dirty="0" smtClean="0"/>
              <a:t>ezano za X hromozom (dominantno ili recesivno).</a:t>
            </a:r>
            <a:endParaRPr lang="sr-Latn-RS" sz="2000" b="1" dirty="0"/>
          </a:p>
          <a:p>
            <a:pPr marL="0" indent="0">
              <a:buNone/>
              <a:defRPr/>
            </a:pPr>
            <a:endParaRPr lang="sr-Latn-RS" sz="2000" b="1" dirty="0" smtClean="0"/>
          </a:p>
          <a:p>
            <a:pPr marL="0" indent="0">
              <a:buNone/>
              <a:defRPr/>
            </a:pPr>
            <a:endParaRPr lang="sr-Latn-RS" sz="2000" b="1" dirty="0" smtClean="0"/>
          </a:p>
          <a:p>
            <a:pPr marL="0" indent="0">
              <a:buNone/>
              <a:defRPr/>
            </a:pPr>
            <a:r>
              <a:rPr lang="sr-Latn-RS" sz="2000" b="1" dirty="0" smtClean="0"/>
              <a:t>   </a:t>
            </a:r>
            <a:r>
              <a:rPr lang="sr-Latn-RS" sz="2000" b="1" u="sng" dirty="0" smtClean="0">
                <a:solidFill>
                  <a:srgbClr val="0070C0"/>
                </a:solidFill>
              </a:rPr>
              <a:t>Netipične monogenske bolesti (ne važe Mendelova pravila):</a:t>
            </a:r>
          </a:p>
          <a:p>
            <a:pPr marL="0" indent="0">
              <a:buNone/>
              <a:defRPr/>
            </a:pPr>
            <a:r>
              <a:rPr lang="sr-Latn-RS" sz="2000" b="1" dirty="0" smtClean="0"/>
              <a:t>1.       Vezano za Y hromozom (holandričko nasleđivanje)</a:t>
            </a:r>
          </a:p>
          <a:p>
            <a:pPr marL="0" indent="0">
              <a:buNone/>
              <a:defRPr/>
            </a:pPr>
            <a:r>
              <a:rPr lang="sr-Latn-RS" sz="2000" b="1" dirty="0" smtClean="0"/>
              <a:t>2.       Mutacije vezane za mitDNK (matroklino).</a:t>
            </a:r>
            <a:endParaRPr lang="en-US" sz="2000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ysticFibrosis molekularna osnova bolesti"/>
          <p:cNvPicPr>
            <a:picLocks noChangeAspect="1" noChangeArrowheads="1"/>
          </p:cNvPicPr>
          <p:nvPr/>
        </p:nvPicPr>
        <p:blipFill>
          <a:blip r:embed="rId2"/>
          <a:srcRect l="1563" t="8696" r="1563" b="4347"/>
          <a:stretch>
            <a:fillRect/>
          </a:stretch>
        </p:blipFill>
        <p:spPr bwMode="auto">
          <a:xfrm>
            <a:off x="4495800" y="381000"/>
            <a:ext cx="4343400" cy="3706368"/>
          </a:xfrm>
          <a:prstGeom prst="rect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200400" y="4572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705600" y="228600"/>
            <a:ext cx="2438400" cy="11906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Gusti sekret je slabo pokretan i dovodi do stalnih infekcija disajnih puteva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169664" y="3266123"/>
            <a:ext cx="3048000" cy="91598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Gusti sekret usporava lučenje enzima varenja iz pankreasa u creva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" y="1500378"/>
            <a:ext cx="6781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 dirty="0" smtClean="0">
                <a:solidFill>
                  <a:srgbClr val="C00000"/>
                </a:solidFill>
              </a:rPr>
              <a:t>K</a:t>
            </a:r>
            <a:r>
              <a:rPr lang="sr-Latn-RS" sz="2000" b="1" u="sng" dirty="0" smtClean="0">
                <a:solidFill>
                  <a:srgbClr val="C00000"/>
                </a:solidFill>
              </a:rPr>
              <a:t>linička slika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r-Latn-RS" sz="2000" b="1" dirty="0" smtClean="0"/>
              <a:t> Zahvata </a:t>
            </a:r>
            <a:r>
              <a:rPr lang="sr-Latn-RS" sz="2000" b="1" dirty="0" smtClean="0">
                <a:solidFill>
                  <a:srgbClr val="00B050"/>
                </a:solidFill>
              </a:rPr>
              <a:t>EGZOKRINE</a:t>
            </a:r>
            <a:r>
              <a:rPr lang="sr-Latn-RS" sz="2000" b="1" dirty="0" smtClean="0"/>
              <a:t> žlezde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r-Latn-RS" sz="2000" b="1" dirty="0" smtClean="0"/>
              <a:t> Gust, lepljiv sekret 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r-Latn-RS" sz="2000" b="1" dirty="0" smtClean="0"/>
              <a:t> pluća (hronične opstrukcije)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r-Latn-RS" sz="2000" b="1" dirty="0" smtClean="0"/>
              <a:t> creva (ileus)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r-Latn-RS" sz="2000" b="1" dirty="0" smtClean="0"/>
              <a:t> pankreas (insuficijencija)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r-Latn-RS" sz="2000" b="1" dirty="0" smtClean="0"/>
              <a:t> znojne žlezde (    Cl u znoju); Dg </a:t>
            </a:r>
            <a:r>
              <a:rPr lang="sr-Latn-RS" sz="2000" b="1" dirty="0"/>
              <a:t>-</a:t>
            </a:r>
            <a:r>
              <a:rPr lang="sr-Latn-RS" sz="2000" b="1" dirty="0" smtClean="0"/>
              <a:t> znojni test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r-Latn-RS" sz="2000" b="1" dirty="0" smtClean="0"/>
              <a:t> sterilitet kod muškaraca, ređe kod </a:t>
            </a:r>
            <a:r>
              <a:rPr lang="sr-Latn-RS" sz="2000" b="1" dirty="0" smtClean="0"/>
              <a:t>žena</a:t>
            </a:r>
            <a:endParaRPr lang="sr-Latn-RS" sz="2000" b="1" dirty="0" smtClean="0"/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endParaRPr lang="sr-Latn-RS" sz="2000" b="1" dirty="0" smtClean="0"/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endParaRPr lang="sr-Latn-RS" sz="2000" b="1" dirty="0" smtClean="0"/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endParaRPr lang="en-GB" sz="2000" b="1" dirty="0"/>
          </a:p>
        </p:txBody>
      </p:sp>
      <p:sp>
        <p:nvSpPr>
          <p:cNvPr id="8" name="Up Arrow 7"/>
          <p:cNvSpPr/>
          <p:nvPr/>
        </p:nvSpPr>
        <p:spPr>
          <a:xfrm>
            <a:off x="1981200" y="4343400"/>
            <a:ext cx="152400" cy="22860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838200"/>
          </a:xfrm>
        </p:spPr>
        <p:txBody>
          <a:bodyPr>
            <a:noAutofit/>
          </a:bodyPr>
          <a:lstStyle/>
          <a:p>
            <a:r>
              <a:rPr lang="en-US" sz="2800" b="1" u="sng" dirty="0" smtClean="0"/>
              <a:t>A</a:t>
            </a:r>
            <a:r>
              <a:rPr lang="sr-Latn-RS" sz="2800" b="1" u="sng" dirty="0" smtClean="0"/>
              <a:t>lbinizam (AR, XR)</a:t>
            </a:r>
            <a:br>
              <a:rPr lang="sr-Latn-RS" sz="2800" b="1" u="sng" dirty="0" smtClean="0"/>
            </a:br>
            <a:endParaRPr lang="en-US" sz="2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229600" cy="5202936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 smtClean="0"/>
              <a:t>G</a:t>
            </a:r>
            <a:r>
              <a:rPr lang="sr-Latn-RS" sz="2000" b="1" dirty="0" smtClean="0"/>
              <a:t>rupa naslednih poremećaja </a:t>
            </a:r>
            <a:r>
              <a:rPr lang="sr-Latn-RS" sz="2000" b="1" dirty="0" smtClean="0">
                <a:solidFill>
                  <a:srgbClr val="00B050"/>
                </a:solidFill>
              </a:rPr>
              <a:t>u sintezi pigmenta melanina </a:t>
            </a:r>
            <a:r>
              <a:rPr lang="sr-Latn-RS" sz="2000" b="1" dirty="0" smtClean="0"/>
              <a:t>tj. pretvaranja tirozina u melanin.</a:t>
            </a:r>
          </a:p>
          <a:p>
            <a:pPr algn="just"/>
            <a:endParaRPr lang="sr-Latn-RS" sz="2000" b="1" dirty="0" smtClean="0"/>
          </a:p>
          <a:p>
            <a:pPr algn="just"/>
            <a:r>
              <a:rPr lang="en-US" sz="2000" b="1" dirty="0" smtClean="0">
                <a:solidFill>
                  <a:srgbClr val="C00000"/>
                </a:solidFill>
              </a:rPr>
              <a:t>O</a:t>
            </a:r>
            <a:r>
              <a:rPr lang="sr-Latn-RS" sz="2000" b="1" dirty="0" smtClean="0">
                <a:solidFill>
                  <a:srgbClr val="C00000"/>
                </a:solidFill>
              </a:rPr>
              <a:t>kulokutani tip </a:t>
            </a:r>
            <a:r>
              <a:rPr lang="sr-Latn-RS" sz="2000" b="1" dirty="0" smtClean="0"/>
              <a:t>(AR) mutacija jednog (od četiri gena) na hromozomima 11, 15, ili 9 – </a:t>
            </a:r>
            <a:r>
              <a:rPr lang="sr-Latn-RS" sz="2000" b="1" dirty="0" smtClean="0">
                <a:solidFill>
                  <a:srgbClr val="7030A0"/>
                </a:solidFill>
              </a:rPr>
              <a:t>nedostatak ili smanjena količina melanina </a:t>
            </a:r>
            <a:r>
              <a:rPr lang="sr-Latn-RS" sz="2000" b="1" dirty="0" smtClean="0"/>
              <a:t>u:</a:t>
            </a:r>
          </a:p>
          <a:p>
            <a:pPr marL="0" indent="0" algn="just">
              <a:buNone/>
            </a:pPr>
            <a:r>
              <a:rPr lang="sr-Latn-RS" sz="2000" b="1" dirty="0" smtClean="0"/>
              <a:t>    -   kosi</a:t>
            </a:r>
          </a:p>
          <a:p>
            <a:pPr marL="0" indent="0" algn="just">
              <a:buNone/>
            </a:pPr>
            <a:r>
              <a:rPr lang="sr-Latn-RS" sz="2000" b="1" dirty="0"/>
              <a:t> </a:t>
            </a:r>
            <a:r>
              <a:rPr lang="sr-Latn-RS" sz="2000" b="1" dirty="0" smtClean="0"/>
              <a:t>   -   koži</a:t>
            </a:r>
          </a:p>
          <a:p>
            <a:pPr marL="0" indent="0" algn="just">
              <a:buNone/>
            </a:pPr>
            <a:r>
              <a:rPr lang="sr-Latn-RS" sz="2000" b="1" dirty="0" smtClean="0"/>
              <a:t>    - očima (smanjena oštrina vida, nistagmus, strabizam, fotofobija – povećana osetljivost na svetlost). </a:t>
            </a:r>
          </a:p>
          <a:p>
            <a:pPr algn="just">
              <a:buNone/>
            </a:pPr>
            <a:endParaRPr lang="sr-Latn-RS" sz="2000" b="1" dirty="0" smtClean="0"/>
          </a:p>
          <a:p>
            <a:pPr algn="just"/>
            <a:r>
              <a:rPr lang="en-US" sz="2000" b="1" dirty="0" smtClean="0">
                <a:solidFill>
                  <a:srgbClr val="C00000"/>
                </a:solidFill>
              </a:rPr>
              <a:t>O</a:t>
            </a:r>
            <a:r>
              <a:rPr lang="sr-Latn-RS" sz="2000" b="1" dirty="0" smtClean="0">
                <a:solidFill>
                  <a:srgbClr val="C00000"/>
                </a:solidFill>
              </a:rPr>
              <a:t>čni tip </a:t>
            </a:r>
            <a:r>
              <a:rPr lang="sr-Latn-RS" sz="2000" b="1" dirty="0" smtClean="0"/>
              <a:t>(XR) mutacija gena GPR143 na Xp22.2 (muškarci češće oboljevaju):</a:t>
            </a:r>
          </a:p>
          <a:p>
            <a:pPr algn="just">
              <a:buFontTx/>
              <a:buChar char="-"/>
            </a:pPr>
            <a:r>
              <a:rPr lang="sr-Latn-RS" sz="2000" b="1" dirty="0" smtClean="0"/>
              <a:t>smanjena pigmentacija dužice i mrežnjače</a:t>
            </a:r>
          </a:p>
          <a:p>
            <a:pPr algn="just">
              <a:buFontTx/>
              <a:buChar char="-"/>
            </a:pPr>
            <a:r>
              <a:rPr lang="sr-Latn-RS" sz="2000" b="1" dirty="0"/>
              <a:t>s</a:t>
            </a:r>
            <a:r>
              <a:rPr lang="sr-Latn-RS" sz="2000" b="1" dirty="0" smtClean="0"/>
              <a:t>manjena oštrina vida</a:t>
            </a:r>
          </a:p>
          <a:p>
            <a:pPr algn="just">
              <a:buFontTx/>
              <a:buChar char="-"/>
            </a:pPr>
            <a:r>
              <a:rPr lang="sr-Latn-RS" sz="2000" b="1" dirty="0"/>
              <a:t>n</a:t>
            </a:r>
            <a:r>
              <a:rPr lang="sr-Latn-RS" sz="2000" b="1" dirty="0" smtClean="0"/>
              <a:t>istagmus, strabizam, fotofobija.</a:t>
            </a:r>
            <a:endParaRPr lang="en-US" sz="2000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570" name="Picture 2" descr="albiniz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28600"/>
            <a:ext cx="7010400" cy="616743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8600" y="205451"/>
            <a:ext cx="2185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O</a:t>
            </a:r>
            <a:r>
              <a:rPr lang="sr-Latn-RS" b="1" u="sng" dirty="0"/>
              <a:t>kulokutani tip (AR) </a:t>
            </a:r>
            <a:endParaRPr lang="en-US" u="sng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76400"/>
            <a:ext cx="7772400" cy="1362075"/>
          </a:xfrm>
        </p:spPr>
        <p:txBody>
          <a:bodyPr/>
          <a:lstStyle/>
          <a:p>
            <a:pPr algn="ctr"/>
            <a:r>
              <a:rPr lang="sr-Latn-RS" sz="4000" b="1" dirty="0" smtClean="0">
                <a:solidFill>
                  <a:srgbClr val="00B050"/>
                </a:solidFill>
              </a:rPr>
              <a:t>Nasleđivanje vezano za X hromozom</a:t>
            </a:r>
            <a:endParaRPr lang="en-US" sz="4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ChangeArrowheads="1"/>
          </p:cNvSpPr>
          <p:nvPr/>
        </p:nvSpPr>
        <p:spPr bwMode="auto">
          <a:xfrm>
            <a:off x="304800" y="2520156"/>
            <a:ext cx="8458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42900" y="1752600"/>
            <a:ext cx="8382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r-Latn-CS" altLang="en-US" sz="2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MUŠKARAC  </a:t>
            </a:r>
            <a:r>
              <a:rPr lang="sr-Latn-CS" altLang="en-US" sz="2400" b="1" dirty="0">
                <a:latin typeface="Times New Roman" panose="02020603050405020304" pitchFamily="18" charset="0"/>
              </a:rPr>
              <a:t>(XY) je </a:t>
            </a:r>
            <a:r>
              <a:rPr lang="sr-Latn-C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HEMIZIGOT </a:t>
            </a:r>
            <a:r>
              <a:rPr lang="sr-Latn-CS" altLang="en-US" sz="2400" b="1" dirty="0">
                <a:latin typeface="Times New Roman" panose="02020603050405020304" pitchFamily="18" charset="0"/>
              </a:rPr>
              <a:t>za gene na </a:t>
            </a:r>
            <a:r>
              <a:rPr lang="sr-Latn-C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X hromozomu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en-US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en-US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en-US" sz="24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r-Latn-CS" altLang="en-US" sz="2400" b="1" dirty="0">
                <a:latin typeface="Times New Roman" panose="02020603050405020304" pitchFamily="18" charset="0"/>
              </a:rPr>
              <a:t>Mutacije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na</a:t>
            </a:r>
            <a:r>
              <a:rPr lang="en-US" altLang="en-US" sz="2400" b="1" dirty="0">
                <a:latin typeface="Times New Roman" panose="02020603050405020304" pitchFamily="18" charset="0"/>
              </a:rPr>
              <a:t> X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hromozomu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sr-Latn-CS" altLang="en-US" sz="2400" b="1" dirty="0">
                <a:latin typeface="Times New Roman" panose="02020603050405020304" pitchFamily="18" charset="0"/>
              </a:rPr>
              <a:t>se uvek izražavaju u fenotipu!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CS" altLang="en-US" sz="2400" b="1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r-Latn-CS" altLang="en-US" sz="2400" b="1" dirty="0">
                <a:latin typeface="Times New Roman" panose="02020603050405020304" pitchFamily="18" charset="0"/>
              </a:rPr>
              <a:t>Recesivne osobine vezane za X hromzom se češće ispoljavaju.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39941" name="AutoShape 5"/>
          <p:cNvSpPr>
            <a:spLocks noChangeArrowheads="1"/>
          </p:cNvSpPr>
          <p:nvPr/>
        </p:nvSpPr>
        <p:spPr bwMode="auto">
          <a:xfrm>
            <a:off x="3886200" y="2267743"/>
            <a:ext cx="485775" cy="823913"/>
          </a:xfrm>
          <a:prstGeom prst="downArrow">
            <a:avLst>
              <a:gd name="adj1" fmla="val 50000"/>
              <a:gd name="adj2" fmla="val 50246"/>
            </a:avLst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4185273758"/>
      </p:ext>
    </p:extLst>
  </p:cSld>
  <p:clrMapOvr>
    <a:masterClrMapping/>
  </p:clrMapOvr>
  <p:transition spd="slow" advTm="56966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6096000" y="2971800"/>
            <a:ext cx="2687638" cy="137160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3581400" y="3048000"/>
            <a:ext cx="2133600" cy="9144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838201"/>
            <a:ext cx="8229600" cy="3810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r-Latn-CS" sz="2400" b="1" u="sng" dirty="0" smtClean="0"/>
              <a:t>Nasleđivanje vezano za X hromozom</a:t>
            </a:r>
          </a:p>
          <a:p>
            <a:pPr lvl="1" eaLnBrk="1" hangingPunct="1"/>
            <a:endParaRPr lang="sr-Latn-CS" sz="2400" b="1" dirty="0" smtClean="0">
              <a:solidFill>
                <a:schemeClr val="bg1"/>
              </a:solidFill>
            </a:endParaRPr>
          </a:p>
          <a:p>
            <a:pPr lvl="1" eaLnBrk="1" hangingPunct="1"/>
            <a:r>
              <a:rPr lang="sr-Latn-CS" sz="2000" b="1" dirty="0" smtClean="0">
                <a:solidFill>
                  <a:schemeClr val="accent2">
                    <a:lumMod val="75000"/>
                  </a:schemeClr>
                </a:solidFill>
              </a:rPr>
              <a:t>DOMINANTNO</a:t>
            </a:r>
          </a:p>
          <a:p>
            <a:pPr lvl="1" eaLnBrk="1" hangingPunct="1"/>
            <a:endParaRPr lang="sr-Latn-CS" sz="2400" b="1" dirty="0" smtClean="0">
              <a:solidFill>
                <a:schemeClr val="bg1"/>
              </a:solidFill>
            </a:endParaRPr>
          </a:p>
          <a:p>
            <a:pPr lvl="1" eaLnBrk="1" hangingPunct="1"/>
            <a:endParaRPr lang="sr-Latn-CS" sz="2400" b="1" dirty="0" smtClean="0">
              <a:solidFill>
                <a:schemeClr val="bg1"/>
              </a:solidFill>
            </a:endParaRPr>
          </a:p>
          <a:p>
            <a:pPr lvl="1" eaLnBrk="1" hangingPunct="1"/>
            <a:endParaRPr lang="sr-Latn-CS" sz="2400" b="1" dirty="0" smtClean="0">
              <a:solidFill>
                <a:schemeClr val="bg1"/>
              </a:solidFill>
            </a:endParaRPr>
          </a:p>
          <a:p>
            <a:pPr lvl="1" eaLnBrk="1" hangingPunct="1"/>
            <a:endParaRPr lang="sr-Latn-CS" sz="2400" b="1" dirty="0" smtClean="0">
              <a:solidFill>
                <a:schemeClr val="bg1"/>
              </a:solidFill>
            </a:endParaRPr>
          </a:p>
          <a:p>
            <a:pPr lvl="1" eaLnBrk="1" hangingPunct="1"/>
            <a:endParaRPr lang="sr-Latn-CS" sz="2400" b="1" dirty="0" smtClean="0">
              <a:solidFill>
                <a:schemeClr val="bg1"/>
              </a:solidFill>
            </a:endParaRPr>
          </a:p>
          <a:p>
            <a:pPr marL="411480" lvl="1" indent="0" eaLnBrk="1" hangingPunct="1">
              <a:buNone/>
            </a:pPr>
            <a:endParaRPr lang="sr-Latn-CS" sz="2400" b="1" dirty="0" smtClean="0">
              <a:solidFill>
                <a:schemeClr val="bg1"/>
              </a:solidFill>
            </a:endParaRPr>
          </a:p>
        </p:txBody>
      </p:sp>
      <p:sp>
        <p:nvSpPr>
          <p:cNvPr id="622600" name="Text Box 8"/>
          <p:cNvSpPr txBox="1">
            <a:spLocks noChangeArrowheads="1"/>
          </p:cNvSpPr>
          <p:nvPr/>
        </p:nvSpPr>
        <p:spPr bwMode="auto">
          <a:xfrm>
            <a:off x="3581400" y="2590800"/>
            <a:ext cx="52974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sr-Latn-CS" sz="2400" b="1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sr-Latn-CS" sz="2400" b="1">
                <a:latin typeface="Times New Roman" pitchFamily="18" charset="0"/>
              </a:rPr>
              <a:t>muškarac:             žena: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23558" name="Text Box 9"/>
          <p:cNvSpPr txBox="1">
            <a:spLocks noChangeArrowheads="1"/>
          </p:cNvSpPr>
          <p:nvPr/>
        </p:nvSpPr>
        <p:spPr bwMode="auto">
          <a:xfrm>
            <a:off x="3776663" y="2971800"/>
            <a:ext cx="2020887" cy="1200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sr-Latn-CS" sz="2400" b="1">
                <a:solidFill>
                  <a:schemeClr val="bg1"/>
                </a:solidFill>
                <a:latin typeface="Times New Roman" pitchFamily="18" charset="0"/>
              </a:rPr>
              <a:t>XY    zdrav</a:t>
            </a:r>
            <a:endParaRPr lang="en-US" sz="2400" b="1">
              <a:solidFill>
                <a:schemeClr val="bg1"/>
              </a:solidFill>
              <a:latin typeface="Times New Roman" pitchFamily="18" charset="0"/>
            </a:endParaRPr>
          </a:p>
          <a:p>
            <a:pPr eaLnBrk="0" hangingPunct="0"/>
            <a:r>
              <a:rPr lang="sr-Latn-CS" sz="2400" b="1">
                <a:solidFill>
                  <a:srgbClr val="FFFF00"/>
                </a:solidFill>
                <a:latin typeface="Times New Roman" pitchFamily="18" charset="0"/>
              </a:rPr>
              <a:t>X*</a:t>
            </a:r>
            <a:r>
              <a:rPr lang="sr-Latn-CS" sz="2400" b="1">
                <a:solidFill>
                  <a:schemeClr val="bg1"/>
                </a:solidFill>
                <a:latin typeface="Times New Roman" pitchFamily="18" charset="0"/>
              </a:rPr>
              <a:t>Y</a:t>
            </a:r>
            <a:r>
              <a:rPr lang="sr-Latn-CS" sz="2400" b="1">
                <a:solidFill>
                  <a:srgbClr val="FFFF66"/>
                </a:solidFill>
                <a:latin typeface="Times New Roman" pitchFamily="18" charset="0"/>
              </a:rPr>
              <a:t>  </a:t>
            </a:r>
            <a:r>
              <a:rPr lang="sr-Latn-CS" sz="2400" b="1">
                <a:solidFill>
                  <a:srgbClr val="FFFF00"/>
                </a:solidFill>
                <a:latin typeface="Times New Roman" pitchFamily="18" charset="0"/>
              </a:rPr>
              <a:t>bolestan</a:t>
            </a:r>
            <a:endParaRPr lang="en-US" sz="2400" b="1">
              <a:solidFill>
                <a:srgbClr val="FFFF00"/>
              </a:solidFill>
              <a:latin typeface="Times New Roman" pitchFamily="18" charset="0"/>
            </a:endParaRPr>
          </a:p>
          <a:p>
            <a:pPr eaLnBrk="0" hangingPunct="0"/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3559" name="Rectangle 10"/>
          <p:cNvSpPr>
            <a:spLocks noChangeArrowheads="1"/>
          </p:cNvSpPr>
          <p:nvPr/>
        </p:nvSpPr>
        <p:spPr bwMode="auto">
          <a:xfrm>
            <a:off x="6096000" y="2971800"/>
            <a:ext cx="3200400" cy="1384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sr-Latn-CS" sz="2800" b="1" dirty="0">
                <a:latin typeface="Times New Roman" pitchFamily="18" charset="0"/>
              </a:rPr>
              <a:t>XX     zdrava</a:t>
            </a:r>
            <a:endParaRPr lang="en-US" sz="2800" b="1" dirty="0">
              <a:latin typeface="Times New Roman" pitchFamily="18" charset="0"/>
            </a:endParaRPr>
          </a:p>
          <a:p>
            <a:pPr eaLnBrk="0" hangingPunct="0"/>
            <a:r>
              <a:rPr lang="sr-Latn-CS" sz="2800" b="1" dirty="0">
                <a:solidFill>
                  <a:srgbClr val="FF0000"/>
                </a:solidFill>
                <a:latin typeface="Times New Roman" pitchFamily="18" charset="0"/>
              </a:rPr>
              <a:t>X*</a:t>
            </a:r>
            <a:r>
              <a:rPr lang="sr-Latn-CS" sz="2800" b="1" dirty="0">
                <a:latin typeface="Times New Roman" pitchFamily="18" charset="0"/>
              </a:rPr>
              <a:t>X</a:t>
            </a:r>
            <a:r>
              <a:rPr lang="sr-Latn-CS" sz="2800" b="1" dirty="0">
                <a:solidFill>
                  <a:srgbClr val="FFFF66"/>
                </a:solidFill>
                <a:latin typeface="Times New Roman" pitchFamily="18" charset="0"/>
              </a:rPr>
              <a:t>   </a:t>
            </a:r>
            <a:r>
              <a:rPr lang="sr-Latn-CS" sz="2800" b="1" dirty="0">
                <a:solidFill>
                  <a:srgbClr val="FF0000"/>
                </a:solidFill>
                <a:latin typeface="Times New Roman" pitchFamily="18" charset="0"/>
              </a:rPr>
              <a:t>bolesna</a:t>
            </a:r>
            <a:r>
              <a:rPr lang="sr-Latn-CS" sz="2800" b="1" dirty="0">
                <a:latin typeface="Times New Roman" pitchFamily="18" charset="0"/>
              </a:rPr>
              <a:t> </a:t>
            </a:r>
          </a:p>
          <a:p>
            <a:pPr eaLnBrk="0" hangingPunct="0"/>
            <a:r>
              <a:rPr lang="sr-Latn-CS" sz="2800" b="1" dirty="0">
                <a:solidFill>
                  <a:srgbClr val="FF0000"/>
                </a:solidFill>
                <a:latin typeface="Times New Roman" pitchFamily="18" charset="0"/>
              </a:rPr>
              <a:t>X*X* bolesna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419600"/>
            <a:ext cx="8991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sr-Latn-CS" b="1" dirty="0" smtClean="0"/>
              <a:t>Osobe ženskog pola češće oboljevaju od muškog pola, jer mutaciju mogu da naslede od oba roditelja, a muškarci samo od majke.</a:t>
            </a:r>
          </a:p>
          <a:p>
            <a:pPr lvl="1" algn="just"/>
            <a:endParaRPr lang="sr-Latn-CS" b="1" dirty="0" smtClean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sr-Latn-CS" b="1" dirty="0" smtClean="0"/>
              <a:t>Kod žena bolest se ispoljava u blažoj formi i pokazuje veće varijacije zbog, najverovatnije, različitih obrazaca inaktivacije X hromozoma.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sr-Latn-CS" b="1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sr-Latn-CS" b="1" dirty="0" smtClean="0"/>
              <a:t>Bolestan otac prenosi oboljenje svim ćerkama, a bolesna majka (heterozigot) bolest prenosi i ćerkama i sinovima (verovatnoća 50%).</a:t>
            </a:r>
            <a:endParaRPr lang="sr-Latn-CS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2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2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60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6096000" y="2971800"/>
            <a:ext cx="2687638" cy="137160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3581400" y="3048000"/>
            <a:ext cx="2133600" cy="9144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r-Latn-CS" sz="2400" b="1" u="sng" dirty="0" smtClean="0"/>
              <a:t>Nasleđivanje vezano za X hromozom</a:t>
            </a:r>
          </a:p>
          <a:p>
            <a:pPr lvl="1" eaLnBrk="1" hangingPunct="1"/>
            <a:endParaRPr lang="sr-Latn-CS" sz="2400" b="1" dirty="0" smtClean="0">
              <a:solidFill>
                <a:schemeClr val="bg1"/>
              </a:solidFill>
            </a:endParaRPr>
          </a:p>
          <a:p>
            <a:pPr lvl="1" eaLnBrk="1" hangingPunct="1"/>
            <a:r>
              <a:rPr lang="sr-Latn-CS" sz="2000" b="1" dirty="0" smtClean="0">
                <a:solidFill>
                  <a:schemeClr val="accent2">
                    <a:lumMod val="75000"/>
                  </a:schemeClr>
                </a:solidFill>
              </a:rPr>
              <a:t>RECESIVNO</a:t>
            </a:r>
          </a:p>
          <a:p>
            <a:pPr lvl="1" eaLnBrk="1" hangingPunct="1"/>
            <a:endParaRPr lang="sr-Latn-CS" sz="2400" b="1" dirty="0" smtClean="0">
              <a:solidFill>
                <a:schemeClr val="bg1"/>
              </a:solidFill>
            </a:endParaRPr>
          </a:p>
          <a:p>
            <a:pPr lvl="1" eaLnBrk="1" hangingPunct="1"/>
            <a:endParaRPr lang="sr-Latn-CS" sz="2400" b="1" dirty="0" smtClean="0">
              <a:solidFill>
                <a:schemeClr val="bg1"/>
              </a:solidFill>
            </a:endParaRPr>
          </a:p>
          <a:p>
            <a:pPr lvl="1" eaLnBrk="1" hangingPunct="1"/>
            <a:endParaRPr lang="sr-Latn-CS" sz="2400" b="1" dirty="0" smtClean="0">
              <a:solidFill>
                <a:schemeClr val="bg1"/>
              </a:solidFill>
            </a:endParaRPr>
          </a:p>
          <a:p>
            <a:pPr lvl="1" eaLnBrk="1" hangingPunct="1"/>
            <a:endParaRPr lang="sr-Latn-CS" sz="2400" b="1" dirty="0" smtClean="0">
              <a:solidFill>
                <a:schemeClr val="bg1"/>
              </a:solidFill>
            </a:endParaRPr>
          </a:p>
          <a:p>
            <a:pPr lvl="1" eaLnBrk="1" hangingPunct="1"/>
            <a:endParaRPr lang="sr-Latn-CS" sz="2400" b="1" dirty="0" smtClean="0">
              <a:solidFill>
                <a:schemeClr val="bg1"/>
              </a:solidFill>
            </a:endParaRPr>
          </a:p>
          <a:p>
            <a:pPr lvl="1" eaLnBrk="1" hangingPunct="1"/>
            <a:endParaRPr lang="sr-Latn-CS" sz="24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622600" name="Text Box 8"/>
          <p:cNvSpPr txBox="1">
            <a:spLocks noChangeArrowheads="1"/>
          </p:cNvSpPr>
          <p:nvPr/>
        </p:nvSpPr>
        <p:spPr bwMode="auto">
          <a:xfrm>
            <a:off x="3581400" y="2590800"/>
            <a:ext cx="52974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sr-Latn-CS" sz="2400" b="1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sr-Latn-CS" sz="2400" b="1">
                <a:latin typeface="Times New Roman" pitchFamily="18" charset="0"/>
              </a:rPr>
              <a:t>muškarac:             žena: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23558" name="Text Box 9"/>
          <p:cNvSpPr txBox="1">
            <a:spLocks noChangeArrowheads="1"/>
          </p:cNvSpPr>
          <p:nvPr/>
        </p:nvSpPr>
        <p:spPr bwMode="auto">
          <a:xfrm>
            <a:off x="3776663" y="2971800"/>
            <a:ext cx="2020887" cy="1200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sr-Latn-CS" sz="2400" b="1">
                <a:solidFill>
                  <a:schemeClr val="bg1"/>
                </a:solidFill>
                <a:latin typeface="Times New Roman" pitchFamily="18" charset="0"/>
              </a:rPr>
              <a:t>XY    zdrav</a:t>
            </a:r>
            <a:endParaRPr lang="en-US" sz="2400" b="1">
              <a:solidFill>
                <a:schemeClr val="bg1"/>
              </a:solidFill>
              <a:latin typeface="Times New Roman" pitchFamily="18" charset="0"/>
            </a:endParaRPr>
          </a:p>
          <a:p>
            <a:pPr eaLnBrk="0" hangingPunct="0"/>
            <a:r>
              <a:rPr lang="sr-Latn-CS" sz="2400" b="1">
                <a:solidFill>
                  <a:srgbClr val="FFFF00"/>
                </a:solidFill>
                <a:latin typeface="Times New Roman" pitchFamily="18" charset="0"/>
              </a:rPr>
              <a:t>X*</a:t>
            </a:r>
            <a:r>
              <a:rPr lang="sr-Latn-CS" sz="2400" b="1">
                <a:solidFill>
                  <a:schemeClr val="bg1"/>
                </a:solidFill>
                <a:latin typeface="Times New Roman" pitchFamily="18" charset="0"/>
              </a:rPr>
              <a:t>Y</a:t>
            </a:r>
            <a:r>
              <a:rPr lang="sr-Latn-CS" sz="2400" b="1">
                <a:solidFill>
                  <a:srgbClr val="FFFF66"/>
                </a:solidFill>
                <a:latin typeface="Times New Roman" pitchFamily="18" charset="0"/>
              </a:rPr>
              <a:t>  </a:t>
            </a:r>
            <a:r>
              <a:rPr lang="sr-Latn-CS" sz="2400" b="1">
                <a:solidFill>
                  <a:srgbClr val="FFFF00"/>
                </a:solidFill>
                <a:latin typeface="Times New Roman" pitchFamily="18" charset="0"/>
              </a:rPr>
              <a:t>bolestan</a:t>
            </a:r>
            <a:endParaRPr lang="en-US" sz="2400" b="1">
              <a:solidFill>
                <a:srgbClr val="FFFF00"/>
              </a:solidFill>
              <a:latin typeface="Times New Roman" pitchFamily="18" charset="0"/>
            </a:endParaRPr>
          </a:p>
          <a:p>
            <a:pPr eaLnBrk="0" hangingPunct="0"/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3559" name="Rectangle 10"/>
          <p:cNvSpPr>
            <a:spLocks noChangeArrowheads="1"/>
          </p:cNvSpPr>
          <p:nvPr/>
        </p:nvSpPr>
        <p:spPr bwMode="auto">
          <a:xfrm>
            <a:off x="6096000" y="2971800"/>
            <a:ext cx="3200400" cy="1384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sr-Latn-CS" sz="2800" b="1" dirty="0">
                <a:latin typeface="Times New Roman" pitchFamily="18" charset="0"/>
              </a:rPr>
              <a:t>XX     zdrava</a:t>
            </a:r>
            <a:endParaRPr lang="en-US" sz="2800" b="1" dirty="0">
              <a:latin typeface="Times New Roman" pitchFamily="18" charset="0"/>
            </a:endParaRPr>
          </a:p>
          <a:p>
            <a:pPr eaLnBrk="0" hangingPunct="0"/>
            <a:r>
              <a:rPr lang="sr-Latn-CS" sz="2800" b="1" dirty="0">
                <a:solidFill>
                  <a:srgbClr val="FF0000"/>
                </a:solidFill>
                <a:latin typeface="Times New Roman" pitchFamily="18" charset="0"/>
              </a:rPr>
              <a:t>X*</a:t>
            </a:r>
            <a:r>
              <a:rPr lang="sr-Latn-CS" sz="2800" b="1" dirty="0">
                <a:latin typeface="Times New Roman" pitchFamily="18" charset="0"/>
              </a:rPr>
              <a:t>X</a:t>
            </a:r>
            <a:r>
              <a:rPr lang="sr-Latn-CS" sz="2800" b="1" dirty="0">
                <a:solidFill>
                  <a:srgbClr val="FFFF66"/>
                </a:solidFill>
                <a:latin typeface="Times New Roman" pitchFamily="18" charset="0"/>
              </a:rPr>
              <a:t>   </a:t>
            </a:r>
            <a:r>
              <a:rPr lang="sr-Latn-CS" sz="2800" b="1" dirty="0" smtClean="0">
                <a:latin typeface="Times New Roman" pitchFamily="18" charset="0"/>
              </a:rPr>
              <a:t>zdrava </a:t>
            </a:r>
            <a:endParaRPr lang="sr-Latn-CS" sz="2800" b="1" dirty="0">
              <a:latin typeface="Times New Roman" pitchFamily="18" charset="0"/>
            </a:endParaRPr>
          </a:p>
          <a:p>
            <a:pPr eaLnBrk="0" hangingPunct="0"/>
            <a:r>
              <a:rPr lang="sr-Latn-CS" sz="2800" b="1" dirty="0">
                <a:solidFill>
                  <a:srgbClr val="FF0000"/>
                </a:solidFill>
                <a:latin typeface="Times New Roman" pitchFamily="18" charset="0"/>
              </a:rPr>
              <a:t>X*X* bolesna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" y="4939955"/>
            <a:ext cx="88788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sr-Latn-CS" b="1" dirty="0" smtClean="0"/>
              <a:t>Oboleli su najčešće muškog pola, dok su žene fenotipski zdravi prenosioci bolesti.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sr-Latn-CS" b="1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sr-Latn-CS" b="1" dirty="0" smtClean="0"/>
              <a:t>Muškarci sadrže jedan X hromozom pa se recesivna mutacija odmah izražava u fenotipu.</a:t>
            </a:r>
            <a:endParaRPr lang="sr-Latn-CS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2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2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60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2" name="Rectangle 56"/>
          <p:cNvSpPr>
            <a:spLocks noChangeArrowheads="1"/>
          </p:cNvSpPr>
          <p:nvPr/>
        </p:nvSpPr>
        <p:spPr bwMode="auto">
          <a:xfrm>
            <a:off x="3505200" y="2971800"/>
            <a:ext cx="548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/>
              <a:t>X- </a:t>
            </a:r>
            <a:r>
              <a:rPr lang="en-US" sz="2000" b="1" dirty="0" err="1"/>
              <a:t>divlji</a:t>
            </a:r>
            <a:r>
              <a:rPr lang="en-US" sz="2000" b="1" dirty="0"/>
              <a:t> </a:t>
            </a:r>
            <a:r>
              <a:rPr lang="en-US" sz="2000" b="1" dirty="0" err="1"/>
              <a:t>alel</a:t>
            </a:r>
            <a:r>
              <a:rPr lang="en-US" sz="2000" b="1" dirty="0"/>
              <a:t>    X*- </a:t>
            </a:r>
            <a:r>
              <a:rPr lang="en-US" sz="2000" b="1" dirty="0" err="1"/>
              <a:t>mutiran</a:t>
            </a:r>
            <a:r>
              <a:rPr lang="en-US" sz="2000" b="1" dirty="0"/>
              <a:t> </a:t>
            </a:r>
            <a:r>
              <a:rPr lang="en-US" sz="2000" b="1" dirty="0" err="1"/>
              <a:t>recesivni</a:t>
            </a:r>
            <a:r>
              <a:rPr lang="en-US" sz="2000" b="1" dirty="0"/>
              <a:t> </a:t>
            </a:r>
            <a:r>
              <a:rPr lang="en-US" sz="2000" b="1" dirty="0" err="1"/>
              <a:t>alel</a:t>
            </a:r>
            <a:endParaRPr lang="en-US" sz="2000" b="1" dirty="0"/>
          </a:p>
        </p:txBody>
      </p:sp>
      <p:sp>
        <p:nvSpPr>
          <p:cNvPr id="43042" name="Rectangle 78"/>
          <p:cNvSpPr>
            <a:spLocks noChangeArrowheads="1"/>
          </p:cNvSpPr>
          <p:nvPr/>
        </p:nvSpPr>
        <p:spPr bwMode="auto">
          <a:xfrm>
            <a:off x="3352800" y="4724400"/>
            <a:ext cx="76655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/>
              <a:t>X*X</a:t>
            </a:r>
          </a:p>
        </p:txBody>
      </p:sp>
      <p:sp>
        <p:nvSpPr>
          <p:cNvPr id="43043" name="Rectangle 79"/>
          <p:cNvSpPr>
            <a:spLocks noChangeArrowheads="1"/>
          </p:cNvSpPr>
          <p:nvPr/>
        </p:nvSpPr>
        <p:spPr bwMode="auto">
          <a:xfrm>
            <a:off x="4800600" y="4495800"/>
            <a:ext cx="762000" cy="498475"/>
          </a:xfrm>
          <a:prstGeom prst="rect">
            <a:avLst/>
          </a:prstGeom>
          <a:solidFill>
            <a:srgbClr val="FF66FF"/>
          </a:solidFill>
          <a:ln w="9525">
            <a:solidFill>
              <a:srgbClr val="F0E1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4" name="Text Box 80"/>
          <p:cNvSpPr txBox="1">
            <a:spLocks noChangeArrowheads="1"/>
          </p:cNvSpPr>
          <p:nvPr/>
        </p:nvSpPr>
        <p:spPr bwMode="auto">
          <a:xfrm>
            <a:off x="4800600" y="45577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</a:rPr>
              <a:t>X*X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43045" name="Rectangle 81"/>
          <p:cNvSpPr>
            <a:spLocks noChangeArrowheads="1"/>
          </p:cNvSpPr>
          <p:nvPr/>
        </p:nvSpPr>
        <p:spPr bwMode="auto">
          <a:xfrm>
            <a:off x="4800600" y="4994275"/>
            <a:ext cx="762000" cy="498475"/>
          </a:xfrm>
          <a:prstGeom prst="rect">
            <a:avLst/>
          </a:prstGeom>
          <a:solidFill>
            <a:srgbClr val="800080"/>
          </a:solidFill>
          <a:ln w="9525">
            <a:solidFill>
              <a:srgbClr val="F0E1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6" name="Rectangle 82"/>
          <p:cNvSpPr>
            <a:spLocks noChangeArrowheads="1"/>
          </p:cNvSpPr>
          <p:nvPr/>
        </p:nvSpPr>
        <p:spPr bwMode="auto">
          <a:xfrm>
            <a:off x="4876800" y="5056188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F0E1FF"/>
                </a:solidFill>
              </a:rPr>
              <a:t>XX</a:t>
            </a:r>
          </a:p>
        </p:txBody>
      </p:sp>
      <p:sp>
        <p:nvSpPr>
          <p:cNvPr id="43047" name="Rectangle 83"/>
          <p:cNvSpPr>
            <a:spLocks noChangeArrowheads="1"/>
          </p:cNvSpPr>
          <p:nvPr/>
        </p:nvSpPr>
        <p:spPr bwMode="auto">
          <a:xfrm>
            <a:off x="5562600" y="4495800"/>
            <a:ext cx="762000" cy="498475"/>
          </a:xfrm>
          <a:prstGeom prst="rect">
            <a:avLst/>
          </a:prstGeom>
          <a:solidFill>
            <a:srgbClr val="F0E1FF"/>
          </a:solidFill>
          <a:ln w="9525">
            <a:solidFill>
              <a:srgbClr val="F0E1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8" name="Rectangle 84"/>
          <p:cNvSpPr>
            <a:spLocks noChangeArrowheads="1"/>
          </p:cNvSpPr>
          <p:nvPr/>
        </p:nvSpPr>
        <p:spPr bwMode="auto">
          <a:xfrm>
            <a:off x="5562600" y="4994275"/>
            <a:ext cx="762000" cy="498475"/>
          </a:xfrm>
          <a:prstGeom prst="rect">
            <a:avLst/>
          </a:prstGeom>
          <a:solidFill>
            <a:srgbClr val="800080"/>
          </a:solidFill>
          <a:ln w="9525">
            <a:solidFill>
              <a:srgbClr val="F0E1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3049" name="Rectangle 85"/>
          <p:cNvSpPr>
            <a:spLocks noChangeArrowheads="1"/>
          </p:cNvSpPr>
          <p:nvPr/>
        </p:nvSpPr>
        <p:spPr bwMode="auto">
          <a:xfrm>
            <a:off x="5562600" y="4572000"/>
            <a:ext cx="70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800080"/>
                </a:solidFill>
              </a:rPr>
              <a:t>X*Y</a:t>
            </a:r>
          </a:p>
        </p:txBody>
      </p:sp>
      <p:sp>
        <p:nvSpPr>
          <p:cNvPr id="43050" name="Rectangle 86"/>
          <p:cNvSpPr>
            <a:spLocks noChangeArrowheads="1"/>
          </p:cNvSpPr>
          <p:nvPr/>
        </p:nvSpPr>
        <p:spPr bwMode="auto">
          <a:xfrm>
            <a:off x="5638800" y="5056188"/>
            <a:ext cx="6591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XY</a:t>
            </a:r>
          </a:p>
        </p:txBody>
      </p:sp>
      <p:sp>
        <p:nvSpPr>
          <p:cNvPr id="43051" name="Rectangle 87"/>
          <p:cNvSpPr>
            <a:spLocks noChangeArrowheads="1"/>
          </p:cNvSpPr>
          <p:nvPr/>
        </p:nvSpPr>
        <p:spPr bwMode="auto">
          <a:xfrm>
            <a:off x="5715000" y="412115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/>
              <a:t>Y</a:t>
            </a:r>
            <a:endParaRPr lang="en-US" sz="2400" b="1" dirty="0"/>
          </a:p>
        </p:txBody>
      </p:sp>
      <p:sp>
        <p:nvSpPr>
          <p:cNvPr id="43052" name="Rectangle 88"/>
          <p:cNvSpPr>
            <a:spLocks noChangeArrowheads="1"/>
          </p:cNvSpPr>
          <p:nvPr/>
        </p:nvSpPr>
        <p:spPr bwMode="auto">
          <a:xfrm>
            <a:off x="4343400" y="4557713"/>
            <a:ext cx="5485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/>
              <a:t>X*</a:t>
            </a:r>
          </a:p>
        </p:txBody>
      </p:sp>
      <p:sp>
        <p:nvSpPr>
          <p:cNvPr id="43053" name="Rectangle 89"/>
          <p:cNvSpPr>
            <a:spLocks noChangeArrowheads="1"/>
          </p:cNvSpPr>
          <p:nvPr/>
        </p:nvSpPr>
        <p:spPr bwMode="auto">
          <a:xfrm>
            <a:off x="4343400" y="5056188"/>
            <a:ext cx="4026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/>
              <a:t>X</a:t>
            </a:r>
          </a:p>
        </p:txBody>
      </p:sp>
      <p:sp>
        <p:nvSpPr>
          <p:cNvPr id="43054" name="Rectangle 90"/>
          <p:cNvSpPr>
            <a:spLocks noChangeArrowheads="1"/>
          </p:cNvSpPr>
          <p:nvPr/>
        </p:nvSpPr>
        <p:spPr bwMode="auto">
          <a:xfrm>
            <a:off x="5029200" y="4121150"/>
            <a:ext cx="4026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/>
              <a:t>X</a:t>
            </a:r>
          </a:p>
        </p:txBody>
      </p:sp>
      <p:sp>
        <p:nvSpPr>
          <p:cNvPr id="43055" name="Rectangle 91"/>
          <p:cNvSpPr>
            <a:spLocks noChangeArrowheads="1"/>
          </p:cNvSpPr>
          <p:nvPr/>
        </p:nvSpPr>
        <p:spPr bwMode="auto">
          <a:xfrm>
            <a:off x="5257800" y="3581400"/>
            <a:ext cx="59055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/>
              <a:t>XY</a:t>
            </a:r>
          </a:p>
        </p:txBody>
      </p:sp>
      <p:sp>
        <p:nvSpPr>
          <p:cNvPr id="43057" name="Text Box 93"/>
          <p:cNvSpPr txBox="1">
            <a:spLocks noChangeArrowheads="1"/>
          </p:cNvSpPr>
          <p:nvPr/>
        </p:nvSpPr>
        <p:spPr bwMode="auto">
          <a:xfrm>
            <a:off x="3886200" y="5562600"/>
            <a:ext cx="487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/>
              <a:t>50%X*X : 50% XX  /  50% X*Y : 50% XY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3058" name="Rectangle 94"/>
          <p:cNvSpPr>
            <a:spLocks noChangeArrowheads="1"/>
          </p:cNvSpPr>
          <p:nvPr/>
        </p:nvSpPr>
        <p:spPr bwMode="auto">
          <a:xfrm>
            <a:off x="7162800" y="6096000"/>
            <a:ext cx="228600" cy="228600"/>
          </a:xfrm>
          <a:prstGeom prst="rect">
            <a:avLst/>
          </a:prstGeom>
          <a:solidFill>
            <a:srgbClr val="F0E1FF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59" name="Rectangle 95"/>
          <p:cNvSpPr>
            <a:spLocks noChangeArrowheads="1"/>
          </p:cNvSpPr>
          <p:nvPr/>
        </p:nvSpPr>
        <p:spPr bwMode="auto">
          <a:xfrm>
            <a:off x="8305800" y="6096000"/>
            <a:ext cx="228600" cy="228600"/>
          </a:xfrm>
          <a:prstGeom prst="rect">
            <a:avLst/>
          </a:prstGeom>
          <a:solidFill>
            <a:srgbClr val="800080"/>
          </a:solidFill>
          <a:ln w="9525">
            <a:solidFill>
              <a:srgbClr val="F0E1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60" name="Text Box 96"/>
          <p:cNvSpPr txBox="1">
            <a:spLocks noChangeArrowheads="1"/>
          </p:cNvSpPr>
          <p:nvPr/>
        </p:nvSpPr>
        <p:spPr bwMode="auto">
          <a:xfrm>
            <a:off x="4343400" y="60198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/>
              <a:t>50%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61" name="Rectangle 97"/>
          <p:cNvSpPr>
            <a:spLocks noChangeArrowheads="1"/>
          </p:cNvSpPr>
          <p:nvPr/>
        </p:nvSpPr>
        <p:spPr bwMode="auto">
          <a:xfrm>
            <a:off x="5257800" y="6019800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: 50%</a:t>
            </a:r>
            <a:endParaRPr lang="en-US" sz="2400" dirty="0"/>
          </a:p>
        </p:txBody>
      </p:sp>
      <p:sp>
        <p:nvSpPr>
          <p:cNvPr id="43062" name="Oval 98"/>
          <p:cNvSpPr>
            <a:spLocks noChangeArrowheads="1"/>
          </p:cNvSpPr>
          <p:nvPr/>
        </p:nvSpPr>
        <p:spPr bwMode="auto">
          <a:xfrm>
            <a:off x="4953000" y="6096000"/>
            <a:ext cx="228600" cy="2286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0E1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63" name="Oval 99"/>
          <p:cNvSpPr>
            <a:spLocks noChangeArrowheads="1"/>
          </p:cNvSpPr>
          <p:nvPr/>
        </p:nvSpPr>
        <p:spPr bwMode="auto">
          <a:xfrm>
            <a:off x="6019800" y="6096000"/>
            <a:ext cx="228600" cy="228600"/>
          </a:xfrm>
          <a:prstGeom prst="ellipse">
            <a:avLst/>
          </a:prstGeom>
          <a:solidFill>
            <a:srgbClr val="800080"/>
          </a:solidFill>
          <a:ln w="9525">
            <a:solidFill>
              <a:srgbClr val="F0E1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64" name="Oval 100"/>
          <p:cNvSpPr>
            <a:spLocks noChangeArrowheads="1"/>
          </p:cNvSpPr>
          <p:nvPr/>
        </p:nvSpPr>
        <p:spPr bwMode="auto">
          <a:xfrm>
            <a:off x="5029200" y="6172200"/>
            <a:ext cx="76200" cy="76200"/>
          </a:xfrm>
          <a:prstGeom prst="ellipse">
            <a:avLst/>
          </a:prstGeom>
          <a:solidFill>
            <a:srgbClr val="F0E1FF"/>
          </a:solidFill>
          <a:ln w="9525">
            <a:solidFill>
              <a:srgbClr val="F0E1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65" name="Rectangle 101"/>
          <p:cNvSpPr>
            <a:spLocks noChangeArrowheads="1"/>
          </p:cNvSpPr>
          <p:nvPr/>
        </p:nvSpPr>
        <p:spPr bwMode="auto">
          <a:xfrm>
            <a:off x="6324600" y="6019800"/>
            <a:ext cx="8579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/  50%</a:t>
            </a:r>
          </a:p>
        </p:txBody>
      </p:sp>
      <p:sp>
        <p:nvSpPr>
          <p:cNvPr id="43066" name="Rectangle 102"/>
          <p:cNvSpPr>
            <a:spLocks noChangeArrowheads="1"/>
          </p:cNvSpPr>
          <p:nvPr/>
        </p:nvSpPr>
        <p:spPr bwMode="auto">
          <a:xfrm>
            <a:off x="7543800" y="6019800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: 50%</a:t>
            </a:r>
          </a:p>
        </p:txBody>
      </p:sp>
      <p:sp>
        <p:nvSpPr>
          <p:cNvPr id="43067" name="Text Box 103"/>
          <p:cNvSpPr txBox="1">
            <a:spLocks noChangeArrowheads="1"/>
          </p:cNvSpPr>
          <p:nvPr/>
        </p:nvSpPr>
        <p:spPr bwMode="auto">
          <a:xfrm>
            <a:off x="1143000" y="914400"/>
            <a:ext cx="6629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sz="2000" b="1" u="sng">
                <a:solidFill>
                  <a:schemeClr val="accent2">
                    <a:lumMod val="75000"/>
                  </a:schemeClr>
                </a:solidFill>
              </a:rPr>
              <a:t>X-VEZANO RECESIVNO NASLEĐIVANJE</a:t>
            </a:r>
            <a:endParaRPr lang="en-US" sz="20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4" name="Rectangle 56"/>
          <p:cNvSpPr>
            <a:spLocks noChangeArrowheads="1"/>
          </p:cNvSpPr>
          <p:nvPr/>
        </p:nvSpPr>
        <p:spPr bwMode="auto">
          <a:xfrm>
            <a:off x="228600" y="1828800"/>
            <a:ext cx="807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sr-Latn-RS" sz="2000" b="1" dirty="0" smtClean="0"/>
              <a:t>1. </a:t>
            </a:r>
            <a:r>
              <a:rPr lang="en-US" sz="2000" b="1" u="sng" dirty="0" smtClean="0"/>
              <a:t>R</a:t>
            </a:r>
            <a:r>
              <a:rPr lang="sr-Latn-RS" sz="2000" b="1" u="sng" dirty="0" smtClean="0"/>
              <a:t>oditelji- </a:t>
            </a:r>
          </a:p>
          <a:p>
            <a:pPr eaLnBrk="0" hangingPunct="0"/>
            <a:r>
              <a:rPr lang="sr-Latn-RS" sz="2000" b="1" dirty="0" smtClean="0"/>
              <a:t>majka je nosilac mutiranog recesivnog alela, otac zdrav:</a:t>
            </a:r>
            <a:endParaRPr lang="en-US" sz="2000" b="1" dirty="0"/>
          </a:p>
        </p:txBody>
      </p:sp>
      <p:sp>
        <p:nvSpPr>
          <p:cNvPr id="105" name="Rectangle 56"/>
          <p:cNvSpPr>
            <a:spLocks noChangeArrowheads="1"/>
          </p:cNvSpPr>
          <p:nvPr/>
        </p:nvSpPr>
        <p:spPr bwMode="auto">
          <a:xfrm>
            <a:off x="163237" y="6378773"/>
            <a:ext cx="8763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sr-Latn-RS" b="1" dirty="0" smtClean="0"/>
              <a:t>potomci: ćerke 50% šanse da budu prenosioci; sinovi 50% šansi da obole.  </a:t>
            </a:r>
            <a:endParaRPr lang="en-US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56" name="Rectangle 56"/>
          <p:cNvSpPr>
            <a:spLocks noChangeArrowheads="1"/>
          </p:cNvSpPr>
          <p:nvPr/>
        </p:nvSpPr>
        <p:spPr bwMode="auto">
          <a:xfrm>
            <a:off x="3495326" y="2743200"/>
            <a:ext cx="56486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/>
              <a:t>X- </a:t>
            </a:r>
            <a:r>
              <a:rPr lang="en-US" sz="2000" b="1" dirty="0" err="1"/>
              <a:t>divlji</a:t>
            </a:r>
            <a:r>
              <a:rPr lang="en-US" sz="2000" b="1" dirty="0"/>
              <a:t> </a:t>
            </a:r>
            <a:r>
              <a:rPr lang="en-US" sz="2000" b="1" dirty="0" err="1"/>
              <a:t>alel</a:t>
            </a:r>
            <a:r>
              <a:rPr lang="en-US" sz="2000" b="1" dirty="0"/>
              <a:t>    X*- </a:t>
            </a:r>
            <a:r>
              <a:rPr lang="en-US" sz="2000" b="1" dirty="0" err="1"/>
              <a:t>mutiran</a:t>
            </a:r>
            <a:r>
              <a:rPr lang="en-US" sz="2000" b="1" dirty="0"/>
              <a:t> </a:t>
            </a:r>
            <a:r>
              <a:rPr lang="en-US" sz="2000" b="1" dirty="0" err="1"/>
              <a:t>recesivni</a:t>
            </a:r>
            <a:r>
              <a:rPr lang="en-US" sz="2000" b="1" dirty="0"/>
              <a:t> </a:t>
            </a:r>
            <a:r>
              <a:rPr lang="en-US" sz="2000" b="1" dirty="0" err="1"/>
              <a:t>alel</a:t>
            </a:r>
            <a:endParaRPr lang="en-US" sz="2000" b="1" dirty="0"/>
          </a:p>
        </p:txBody>
      </p:sp>
      <p:sp>
        <p:nvSpPr>
          <p:cNvPr id="44066" name="Rectangle 78"/>
          <p:cNvSpPr>
            <a:spLocks noChangeArrowheads="1"/>
          </p:cNvSpPr>
          <p:nvPr/>
        </p:nvSpPr>
        <p:spPr bwMode="auto">
          <a:xfrm>
            <a:off x="3505200" y="4800600"/>
            <a:ext cx="62068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XX</a:t>
            </a:r>
          </a:p>
        </p:txBody>
      </p:sp>
      <p:sp>
        <p:nvSpPr>
          <p:cNvPr id="44067" name="Rectangle 79"/>
          <p:cNvSpPr>
            <a:spLocks noChangeArrowheads="1"/>
          </p:cNvSpPr>
          <p:nvPr/>
        </p:nvSpPr>
        <p:spPr bwMode="auto">
          <a:xfrm>
            <a:off x="4800600" y="4495800"/>
            <a:ext cx="762000" cy="498475"/>
          </a:xfrm>
          <a:prstGeom prst="rect">
            <a:avLst/>
          </a:prstGeom>
          <a:solidFill>
            <a:srgbClr val="FF66FF"/>
          </a:solidFill>
          <a:ln w="9525">
            <a:solidFill>
              <a:srgbClr val="F0E1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8" name="Text Box 80"/>
          <p:cNvSpPr txBox="1">
            <a:spLocks noChangeArrowheads="1"/>
          </p:cNvSpPr>
          <p:nvPr/>
        </p:nvSpPr>
        <p:spPr bwMode="auto">
          <a:xfrm>
            <a:off x="4800600" y="4572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F0E1FF"/>
                </a:solidFill>
              </a:rPr>
              <a:t>X*X</a:t>
            </a:r>
            <a:endParaRPr lang="en-US" sz="2400" b="1" dirty="0">
              <a:solidFill>
                <a:srgbClr val="F0E1FF"/>
              </a:solidFill>
              <a:latin typeface="Times New Roman" pitchFamily="18" charset="0"/>
            </a:endParaRPr>
          </a:p>
        </p:txBody>
      </p:sp>
      <p:sp>
        <p:nvSpPr>
          <p:cNvPr id="44069" name="Rectangle 81"/>
          <p:cNvSpPr>
            <a:spLocks noChangeArrowheads="1"/>
          </p:cNvSpPr>
          <p:nvPr/>
        </p:nvSpPr>
        <p:spPr bwMode="auto">
          <a:xfrm>
            <a:off x="4800600" y="4994275"/>
            <a:ext cx="762000" cy="498475"/>
          </a:xfrm>
          <a:prstGeom prst="rect">
            <a:avLst/>
          </a:prstGeom>
          <a:solidFill>
            <a:srgbClr val="FF66FF"/>
          </a:solidFill>
          <a:ln w="9525">
            <a:solidFill>
              <a:srgbClr val="F0E1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0" name="Rectangle 82"/>
          <p:cNvSpPr>
            <a:spLocks noChangeArrowheads="1"/>
          </p:cNvSpPr>
          <p:nvPr/>
        </p:nvSpPr>
        <p:spPr bwMode="auto">
          <a:xfrm>
            <a:off x="4800600" y="5029200"/>
            <a:ext cx="70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F0E1FF"/>
                </a:solidFill>
              </a:rPr>
              <a:t>X</a:t>
            </a:r>
            <a:r>
              <a:rPr lang="sr-Latn-CS" sz="2400" b="1" dirty="0">
                <a:solidFill>
                  <a:srgbClr val="F0E1FF"/>
                </a:solidFill>
              </a:rPr>
              <a:t>*</a:t>
            </a:r>
            <a:r>
              <a:rPr lang="en-US" sz="2400" b="1" dirty="0">
                <a:solidFill>
                  <a:srgbClr val="F0E1FF"/>
                </a:solidFill>
              </a:rPr>
              <a:t>X</a:t>
            </a:r>
          </a:p>
        </p:txBody>
      </p:sp>
      <p:sp>
        <p:nvSpPr>
          <p:cNvPr id="44071" name="Rectangle 83"/>
          <p:cNvSpPr>
            <a:spLocks noChangeArrowheads="1"/>
          </p:cNvSpPr>
          <p:nvPr/>
        </p:nvSpPr>
        <p:spPr bwMode="auto">
          <a:xfrm>
            <a:off x="5562600" y="4495800"/>
            <a:ext cx="762000" cy="498475"/>
          </a:xfrm>
          <a:prstGeom prst="rect">
            <a:avLst/>
          </a:prstGeom>
          <a:solidFill>
            <a:srgbClr val="800080"/>
          </a:solidFill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2" name="Rectangle 84"/>
          <p:cNvSpPr>
            <a:spLocks noChangeArrowheads="1"/>
          </p:cNvSpPr>
          <p:nvPr/>
        </p:nvSpPr>
        <p:spPr bwMode="auto">
          <a:xfrm>
            <a:off x="5562600" y="4994275"/>
            <a:ext cx="762000" cy="498475"/>
          </a:xfrm>
          <a:prstGeom prst="rect">
            <a:avLst/>
          </a:prstGeom>
          <a:solidFill>
            <a:srgbClr val="800080"/>
          </a:solidFill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3" name="Rectangle 85"/>
          <p:cNvSpPr>
            <a:spLocks noChangeArrowheads="1"/>
          </p:cNvSpPr>
          <p:nvPr/>
        </p:nvSpPr>
        <p:spPr bwMode="auto">
          <a:xfrm>
            <a:off x="5638800" y="4557713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F0E1FF"/>
                </a:solidFill>
              </a:rPr>
              <a:t>XY</a:t>
            </a:r>
          </a:p>
        </p:txBody>
      </p:sp>
      <p:sp>
        <p:nvSpPr>
          <p:cNvPr id="44074" name="Rectangle 86"/>
          <p:cNvSpPr>
            <a:spLocks noChangeArrowheads="1"/>
          </p:cNvSpPr>
          <p:nvPr/>
        </p:nvSpPr>
        <p:spPr bwMode="auto">
          <a:xfrm>
            <a:off x="5638800" y="5056188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F0E1FF"/>
                </a:solidFill>
              </a:rPr>
              <a:t>XY</a:t>
            </a:r>
          </a:p>
        </p:txBody>
      </p:sp>
      <p:sp>
        <p:nvSpPr>
          <p:cNvPr id="44075" name="Rectangle 87"/>
          <p:cNvSpPr>
            <a:spLocks noChangeArrowheads="1"/>
          </p:cNvSpPr>
          <p:nvPr/>
        </p:nvSpPr>
        <p:spPr bwMode="auto">
          <a:xfrm>
            <a:off x="5715000" y="412115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/>
              <a:t>Y</a:t>
            </a:r>
            <a:endParaRPr lang="en-US" sz="2400" b="1" dirty="0"/>
          </a:p>
        </p:txBody>
      </p:sp>
      <p:sp>
        <p:nvSpPr>
          <p:cNvPr id="44076" name="Rectangle 88"/>
          <p:cNvSpPr>
            <a:spLocks noChangeArrowheads="1"/>
          </p:cNvSpPr>
          <p:nvPr/>
        </p:nvSpPr>
        <p:spPr bwMode="auto">
          <a:xfrm>
            <a:off x="4343400" y="4557713"/>
            <a:ext cx="4026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/>
              <a:t>X</a:t>
            </a:r>
          </a:p>
        </p:txBody>
      </p:sp>
      <p:sp>
        <p:nvSpPr>
          <p:cNvPr id="44077" name="Rectangle 89"/>
          <p:cNvSpPr>
            <a:spLocks noChangeArrowheads="1"/>
          </p:cNvSpPr>
          <p:nvPr/>
        </p:nvSpPr>
        <p:spPr bwMode="auto">
          <a:xfrm>
            <a:off x="4343400" y="5056188"/>
            <a:ext cx="4026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X</a:t>
            </a:r>
          </a:p>
        </p:txBody>
      </p:sp>
      <p:sp>
        <p:nvSpPr>
          <p:cNvPr id="44078" name="Rectangle 90"/>
          <p:cNvSpPr>
            <a:spLocks noChangeArrowheads="1"/>
          </p:cNvSpPr>
          <p:nvPr/>
        </p:nvSpPr>
        <p:spPr bwMode="auto">
          <a:xfrm>
            <a:off x="5029200" y="4121150"/>
            <a:ext cx="5485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/>
              <a:t>X</a:t>
            </a:r>
            <a:r>
              <a:rPr lang="sr-Latn-CS" sz="2400" dirty="0"/>
              <a:t>*</a:t>
            </a:r>
            <a:endParaRPr lang="en-US" sz="2400" dirty="0"/>
          </a:p>
        </p:txBody>
      </p:sp>
      <p:sp>
        <p:nvSpPr>
          <p:cNvPr id="44079" name="Rectangle 91"/>
          <p:cNvSpPr>
            <a:spLocks noChangeArrowheads="1"/>
          </p:cNvSpPr>
          <p:nvPr/>
        </p:nvSpPr>
        <p:spPr bwMode="auto">
          <a:xfrm>
            <a:off x="5257800" y="3657600"/>
            <a:ext cx="73770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/>
              <a:t>X</a:t>
            </a:r>
            <a:r>
              <a:rPr lang="sr-Latn-CS" sz="2400" dirty="0"/>
              <a:t>*</a:t>
            </a:r>
            <a:r>
              <a:rPr lang="en-US" sz="2400" dirty="0"/>
              <a:t>Y</a:t>
            </a:r>
          </a:p>
        </p:txBody>
      </p:sp>
      <p:sp>
        <p:nvSpPr>
          <p:cNvPr id="44081" name="Text Box 93"/>
          <p:cNvSpPr txBox="1">
            <a:spLocks noChangeArrowheads="1"/>
          </p:cNvSpPr>
          <p:nvPr/>
        </p:nvSpPr>
        <p:spPr bwMode="auto">
          <a:xfrm>
            <a:off x="4114800" y="5715000"/>
            <a:ext cx="457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Latn-CS" sz="2000" dirty="0"/>
              <a:t>10</a:t>
            </a:r>
            <a:r>
              <a:rPr lang="en-US" sz="2000" dirty="0"/>
              <a:t>0%X*X  /  </a:t>
            </a:r>
            <a:r>
              <a:rPr lang="sr-Latn-CS" sz="2000" dirty="0"/>
              <a:t>10</a:t>
            </a:r>
            <a:r>
              <a:rPr lang="en-US" sz="2000" dirty="0"/>
              <a:t>0% XY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4082" name="Rectangle 94"/>
          <p:cNvSpPr>
            <a:spLocks noChangeArrowheads="1"/>
          </p:cNvSpPr>
          <p:nvPr/>
        </p:nvSpPr>
        <p:spPr bwMode="auto">
          <a:xfrm>
            <a:off x="6324600" y="6096000"/>
            <a:ext cx="228600" cy="228600"/>
          </a:xfrm>
          <a:prstGeom prst="rect">
            <a:avLst/>
          </a:prstGeom>
          <a:solidFill>
            <a:srgbClr val="800080"/>
          </a:solidFill>
          <a:ln w="9525">
            <a:solidFill>
              <a:srgbClr val="F0E1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3" name="Text Box 95"/>
          <p:cNvSpPr txBox="1">
            <a:spLocks noChangeArrowheads="1"/>
          </p:cNvSpPr>
          <p:nvPr/>
        </p:nvSpPr>
        <p:spPr bwMode="auto">
          <a:xfrm>
            <a:off x="4191000" y="60198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Latn-CS" dirty="0"/>
              <a:t>10</a:t>
            </a:r>
            <a:r>
              <a:rPr lang="en-US" dirty="0"/>
              <a:t>0%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44084" name="Oval 96"/>
          <p:cNvSpPr>
            <a:spLocks noChangeArrowheads="1"/>
          </p:cNvSpPr>
          <p:nvPr/>
        </p:nvSpPr>
        <p:spPr bwMode="auto">
          <a:xfrm>
            <a:off x="4953000" y="6096000"/>
            <a:ext cx="228600" cy="2286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0E1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5" name="Oval 97"/>
          <p:cNvSpPr>
            <a:spLocks noChangeArrowheads="1"/>
          </p:cNvSpPr>
          <p:nvPr/>
        </p:nvSpPr>
        <p:spPr bwMode="auto">
          <a:xfrm>
            <a:off x="5029200" y="6172200"/>
            <a:ext cx="76200" cy="76200"/>
          </a:xfrm>
          <a:prstGeom prst="ellipse">
            <a:avLst/>
          </a:prstGeom>
          <a:solidFill>
            <a:srgbClr val="F0E1FF"/>
          </a:solidFill>
          <a:ln w="9525">
            <a:solidFill>
              <a:srgbClr val="F0E1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6" name="Rectangle 98"/>
          <p:cNvSpPr>
            <a:spLocks noChangeArrowheads="1"/>
          </p:cNvSpPr>
          <p:nvPr/>
        </p:nvSpPr>
        <p:spPr bwMode="auto">
          <a:xfrm>
            <a:off x="5334000" y="6019800"/>
            <a:ext cx="9765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/  </a:t>
            </a:r>
            <a:r>
              <a:rPr lang="sr-Latn-CS" dirty="0"/>
              <a:t>10</a:t>
            </a:r>
            <a:r>
              <a:rPr lang="en-US" dirty="0"/>
              <a:t>0%</a:t>
            </a:r>
          </a:p>
        </p:txBody>
      </p:sp>
      <p:sp>
        <p:nvSpPr>
          <p:cNvPr id="101" name="Rectangle 56"/>
          <p:cNvSpPr>
            <a:spLocks noChangeArrowheads="1"/>
          </p:cNvSpPr>
          <p:nvPr/>
        </p:nvSpPr>
        <p:spPr bwMode="auto">
          <a:xfrm>
            <a:off x="228600" y="1143000"/>
            <a:ext cx="807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sr-Latn-RS" sz="2000" b="1" dirty="0" smtClean="0"/>
              <a:t>2. </a:t>
            </a:r>
            <a:r>
              <a:rPr lang="en-US" sz="2000" b="1" u="sng" dirty="0" smtClean="0"/>
              <a:t>R</a:t>
            </a:r>
            <a:r>
              <a:rPr lang="sr-Latn-RS" sz="2000" b="1" u="sng" dirty="0" smtClean="0"/>
              <a:t>oditelji- </a:t>
            </a:r>
          </a:p>
          <a:p>
            <a:pPr eaLnBrk="0" hangingPunct="0"/>
            <a:r>
              <a:rPr lang="sr-Latn-RS" sz="2000" b="1" dirty="0" smtClean="0"/>
              <a:t>otac je bolestan, majka zdrava:</a:t>
            </a:r>
            <a:endParaRPr lang="en-US" sz="2000" b="1" dirty="0"/>
          </a:p>
        </p:txBody>
      </p:sp>
      <p:sp>
        <p:nvSpPr>
          <p:cNvPr id="102" name="Rectangle 56"/>
          <p:cNvSpPr>
            <a:spLocks noChangeArrowheads="1"/>
          </p:cNvSpPr>
          <p:nvPr/>
        </p:nvSpPr>
        <p:spPr bwMode="auto">
          <a:xfrm>
            <a:off x="2362200" y="6407456"/>
            <a:ext cx="59436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sr-Latn-RS" b="1" dirty="0" smtClean="0"/>
              <a:t>potomci: sve ćerke prenosioci; svi sinovi zdravi.  </a:t>
            </a:r>
            <a:endParaRPr lang="en-US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80" name="Rectangle 56"/>
          <p:cNvSpPr>
            <a:spLocks noChangeArrowheads="1"/>
          </p:cNvSpPr>
          <p:nvPr/>
        </p:nvSpPr>
        <p:spPr bwMode="auto">
          <a:xfrm>
            <a:off x="2971800" y="3124200"/>
            <a:ext cx="54200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/>
              <a:t>X- </a:t>
            </a:r>
            <a:r>
              <a:rPr lang="en-US" sz="2000" b="1" dirty="0" err="1"/>
              <a:t>divlji</a:t>
            </a:r>
            <a:r>
              <a:rPr lang="en-US" sz="2000" b="1" dirty="0"/>
              <a:t> </a:t>
            </a:r>
            <a:r>
              <a:rPr lang="en-US" sz="2000" b="1" dirty="0" err="1"/>
              <a:t>alel</a:t>
            </a:r>
            <a:r>
              <a:rPr lang="en-US" sz="2000" b="1" dirty="0"/>
              <a:t>    X*- </a:t>
            </a:r>
            <a:r>
              <a:rPr lang="en-US" sz="2000" b="1" dirty="0" err="1"/>
              <a:t>mutiran</a:t>
            </a:r>
            <a:r>
              <a:rPr lang="en-US" sz="2000" b="1" dirty="0"/>
              <a:t> </a:t>
            </a:r>
            <a:r>
              <a:rPr lang="en-US" sz="2000" b="1" dirty="0" err="1"/>
              <a:t>recesivni</a:t>
            </a:r>
            <a:r>
              <a:rPr lang="en-US" sz="2000" b="1" dirty="0"/>
              <a:t> </a:t>
            </a:r>
            <a:r>
              <a:rPr lang="en-US" sz="2000" b="1" dirty="0" err="1"/>
              <a:t>alel</a:t>
            </a:r>
            <a:endParaRPr lang="en-US" sz="2000" b="1" dirty="0"/>
          </a:p>
        </p:txBody>
      </p:sp>
      <p:sp>
        <p:nvSpPr>
          <p:cNvPr id="45090" name="Rectangle 78"/>
          <p:cNvSpPr>
            <a:spLocks noChangeArrowheads="1"/>
          </p:cNvSpPr>
          <p:nvPr/>
        </p:nvSpPr>
        <p:spPr bwMode="auto">
          <a:xfrm>
            <a:off x="3711301" y="4800600"/>
            <a:ext cx="65915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/>
              <a:t>X*X</a:t>
            </a:r>
          </a:p>
        </p:txBody>
      </p:sp>
      <p:sp>
        <p:nvSpPr>
          <p:cNvPr id="45091" name="Rectangle 79"/>
          <p:cNvSpPr>
            <a:spLocks noChangeArrowheads="1"/>
          </p:cNvSpPr>
          <p:nvPr/>
        </p:nvSpPr>
        <p:spPr bwMode="auto">
          <a:xfrm>
            <a:off x="4800600" y="4495800"/>
            <a:ext cx="762000" cy="498475"/>
          </a:xfrm>
          <a:prstGeom prst="rect">
            <a:avLst/>
          </a:prstGeom>
          <a:solidFill>
            <a:srgbClr val="F0E1FF"/>
          </a:solidFill>
          <a:ln w="9525">
            <a:solidFill>
              <a:srgbClr val="F0E1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2" name="Text Box 80"/>
          <p:cNvSpPr txBox="1">
            <a:spLocks noChangeArrowheads="1"/>
          </p:cNvSpPr>
          <p:nvPr/>
        </p:nvSpPr>
        <p:spPr bwMode="auto">
          <a:xfrm>
            <a:off x="4800600" y="4572000"/>
            <a:ext cx="990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800080"/>
                </a:solidFill>
              </a:rPr>
              <a:t>X</a:t>
            </a:r>
            <a:r>
              <a:rPr lang="sr-Latn-CS" sz="2400" b="1" dirty="0" smtClean="0">
                <a:solidFill>
                  <a:srgbClr val="800080"/>
                </a:solidFill>
              </a:rPr>
              <a:t>*</a:t>
            </a:r>
            <a:r>
              <a:rPr lang="en-US" sz="2000" b="1" dirty="0" smtClean="0">
                <a:solidFill>
                  <a:srgbClr val="800080"/>
                </a:solidFill>
              </a:rPr>
              <a:t>X</a:t>
            </a:r>
            <a:r>
              <a:rPr lang="sr-Latn-CS" sz="2400" b="1" dirty="0" smtClean="0">
                <a:solidFill>
                  <a:srgbClr val="800080"/>
                </a:solidFill>
              </a:rPr>
              <a:t>*</a:t>
            </a:r>
            <a:endParaRPr lang="en-US" sz="2400" b="1" dirty="0" smtClean="0">
              <a:solidFill>
                <a:srgbClr val="800080"/>
              </a:solidFill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400" b="1" dirty="0">
              <a:solidFill>
                <a:srgbClr val="800080"/>
              </a:solidFill>
              <a:latin typeface="Times New Roman" pitchFamily="18" charset="0"/>
            </a:endParaRPr>
          </a:p>
        </p:txBody>
      </p:sp>
      <p:sp>
        <p:nvSpPr>
          <p:cNvPr id="45093" name="Rectangle 81"/>
          <p:cNvSpPr>
            <a:spLocks noChangeArrowheads="1"/>
          </p:cNvSpPr>
          <p:nvPr/>
        </p:nvSpPr>
        <p:spPr bwMode="auto">
          <a:xfrm>
            <a:off x="4800600" y="4994275"/>
            <a:ext cx="762000" cy="498475"/>
          </a:xfrm>
          <a:prstGeom prst="rect">
            <a:avLst/>
          </a:prstGeom>
          <a:solidFill>
            <a:srgbClr val="FF66FF"/>
          </a:solidFill>
          <a:ln w="9525">
            <a:solidFill>
              <a:srgbClr val="F0E1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4" name="Rectangle 82"/>
          <p:cNvSpPr>
            <a:spLocks noChangeArrowheads="1"/>
          </p:cNvSpPr>
          <p:nvPr/>
        </p:nvSpPr>
        <p:spPr bwMode="auto">
          <a:xfrm>
            <a:off x="4800600" y="5029200"/>
            <a:ext cx="70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F0E1FF"/>
                </a:solidFill>
              </a:rPr>
              <a:t>X</a:t>
            </a:r>
            <a:r>
              <a:rPr lang="sr-Latn-CS" sz="2400" b="1" dirty="0">
                <a:solidFill>
                  <a:srgbClr val="F0E1FF"/>
                </a:solidFill>
              </a:rPr>
              <a:t>*</a:t>
            </a:r>
            <a:r>
              <a:rPr lang="en-US" sz="2400" b="1" dirty="0">
                <a:solidFill>
                  <a:srgbClr val="F0E1FF"/>
                </a:solidFill>
              </a:rPr>
              <a:t>X</a:t>
            </a:r>
          </a:p>
        </p:txBody>
      </p:sp>
      <p:sp>
        <p:nvSpPr>
          <p:cNvPr id="45095" name="Rectangle 83"/>
          <p:cNvSpPr>
            <a:spLocks noChangeArrowheads="1"/>
          </p:cNvSpPr>
          <p:nvPr/>
        </p:nvSpPr>
        <p:spPr bwMode="auto">
          <a:xfrm>
            <a:off x="5562600" y="4495800"/>
            <a:ext cx="762000" cy="498475"/>
          </a:xfrm>
          <a:prstGeom prst="rect">
            <a:avLst/>
          </a:prstGeom>
          <a:solidFill>
            <a:srgbClr val="F0E1FF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6" name="Rectangle 84"/>
          <p:cNvSpPr>
            <a:spLocks noChangeArrowheads="1"/>
          </p:cNvSpPr>
          <p:nvPr/>
        </p:nvSpPr>
        <p:spPr bwMode="auto">
          <a:xfrm>
            <a:off x="5562600" y="4994275"/>
            <a:ext cx="762000" cy="498475"/>
          </a:xfrm>
          <a:prstGeom prst="rect">
            <a:avLst/>
          </a:prstGeom>
          <a:solidFill>
            <a:srgbClr val="800080"/>
          </a:solidFill>
          <a:ln w="9525">
            <a:solidFill>
              <a:srgbClr val="F0E1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7" name="Rectangle 85"/>
          <p:cNvSpPr>
            <a:spLocks noChangeArrowheads="1"/>
          </p:cNvSpPr>
          <p:nvPr/>
        </p:nvSpPr>
        <p:spPr bwMode="auto">
          <a:xfrm>
            <a:off x="5638800" y="4572000"/>
            <a:ext cx="7024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800080"/>
                </a:solidFill>
              </a:rPr>
              <a:t>X*Y</a:t>
            </a:r>
          </a:p>
        </p:txBody>
      </p:sp>
      <p:sp>
        <p:nvSpPr>
          <p:cNvPr id="45098" name="Rectangle 86"/>
          <p:cNvSpPr>
            <a:spLocks noChangeArrowheads="1"/>
          </p:cNvSpPr>
          <p:nvPr/>
        </p:nvSpPr>
        <p:spPr bwMode="auto">
          <a:xfrm>
            <a:off x="5638800" y="5056188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F0E1FF"/>
                </a:solidFill>
              </a:rPr>
              <a:t>XY</a:t>
            </a:r>
          </a:p>
        </p:txBody>
      </p:sp>
      <p:sp>
        <p:nvSpPr>
          <p:cNvPr id="45099" name="Rectangle 87"/>
          <p:cNvSpPr>
            <a:spLocks noChangeArrowheads="1"/>
          </p:cNvSpPr>
          <p:nvPr/>
        </p:nvSpPr>
        <p:spPr bwMode="auto">
          <a:xfrm>
            <a:off x="5715000" y="412115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/>
              <a:t>Y</a:t>
            </a:r>
            <a:endParaRPr lang="en-US" sz="2400" b="1" dirty="0"/>
          </a:p>
        </p:txBody>
      </p:sp>
      <p:sp>
        <p:nvSpPr>
          <p:cNvPr id="45100" name="Rectangle 88"/>
          <p:cNvSpPr>
            <a:spLocks noChangeArrowheads="1"/>
          </p:cNvSpPr>
          <p:nvPr/>
        </p:nvSpPr>
        <p:spPr bwMode="auto">
          <a:xfrm>
            <a:off x="4343400" y="4557713"/>
            <a:ext cx="5485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/>
              <a:t>X*</a:t>
            </a:r>
          </a:p>
        </p:txBody>
      </p:sp>
      <p:sp>
        <p:nvSpPr>
          <p:cNvPr id="45101" name="Rectangle 89"/>
          <p:cNvSpPr>
            <a:spLocks noChangeArrowheads="1"/>
          </p:cNvSpPr>
          <p:nvPr/>
        </p:nvSpPr>
        <p:spPr bwMode="auto">
          <a:xfrm>
            <a:off x="4343400" y="5056188"/>
            <a:ext cx="4026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X</a:t>
            </a:r>
          </a:p>
        </p:txBody>
      </p:sp>
      <p:sp>
        <p:nvSpPr>
          <p:cNvPr id="45102" name="Rectangle 90"/>
          <p:cNvSpPr>
            <a:spLocks noChangeArrowheads="1"/>
          </p:cNvSpPr>
          <p:nvPr/>
        </p:nvSpPr>
        <p:spPr bwMode="auto">
          <a:xfrm>
            <a:off x="5029200" y="4121150"/>
            <a:ext cx="5485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/>
              <a:t>X</a:t>
            </a:r>
            <a:r>
              <a:rPr lang="sr-Latn-CS" sz="2400" dirty="0"/>
              <a:t>*</a:t>
            </a:r>
            <a:endParaRPr lang="en-US" sz="2400" dirty="0"/>
          </a:p>
        </p:txBody>
      </p:sp>
      <p:sp>
        <p:nvSpPr>
          <p:cNvPr id="45103" name="Rectangle 91"/>
          <p:cNvSpPr>
            <a:spLocks noChangeArrowheads="1"/>
          </p:cNvSpPr>
          <p:nvPr/>
        </p:nvSpPr>
        <p:spPr bwMode="auto">
          <a:xfrm>
            <a:off x="5301882" y="3733800"/>
            <a:ext cx="64953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/>
              <a:t>X</a:t>
            </a:r>
            <a:r>
              <a:rPr lang="sr-Latn-CS" sz="2400" dirty="0"/>
              <a:t>*</a:t>
            </a:r>
            <a:r>
              <a:rPr lang="en-US" sz="2400" dirty="0"/>
              <a:t>Y</a:t>
            </a:r>
          </a:p>
        </p:txBody>
      </p:sp>
      <p:sp>
        <p:nvSpPr>
          <p:cNvPr id="45105" name="Text Box 93"/>
          <p:cNvSpPr txBox="1">
            <a:spLocks noChangeArrowheads="1"/>
          </p:cNvSpPr>
          <p:nvPr/>
        </p:nvSpPr>
        <p:spPr bwMode="auto">
          <a:xfrm>
            <a:off x="4343400" y="5715000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/>
              <a:t>50%X*X</a:t>
            </a:r>
            <a:r>
              <a:rPr lang="sr-Latn-CS" dirty="0"/>
              <a:t>*</a:t>
            </a:r>
            <a:r>
              <a:rPr lang="en-US" dirty="0"/>
              <a:t> </a:t>
            </a:r>
            <a:r>
              <a:rPr lang="en-US" b="1" dirty="0"/>
              <a:t>:</a:t>
            </a:r>
            <a:r>
              <a:rPr lang="en-US" dirty="0"/>
              <a:t> 50% X</a:t>
            </a:r>
            <a:r>
              <a:rPr lang="sr-Latn-CS" dirty="0"/>
              <a:t>*</a:t>
            </a:r>
            <a:r>
              <a:rPr lang="en-US" dirty="0"/>
              <a:t>X  /  50% X*Y : 50% XY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5106" name="Rectangle 94"/>
          <p:cNvSpPr>
            <a:spLocks noChangeArrowheads="1"/>
          </p:cNvSpPr>
          <p:nvPr/>
        </p:nvSpPr>
        <p:spPr bwMode="auto">
          <a:xfrm>
            <a:off x="7162800" y="6096000"/>
            <a:ext cx="228600" cy="228600"/>
          </a:xfrm>
          <a:prstGeom prst="rect">
            <a:avLst/>
          </a:prstGeom>
          <a:solidFill>
            <a:srgbClr val="F0E1FF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7" name="Rectangle 95"/>
          <p:cNvSpPr>
            <a:spLocks noChangeArrowheads="1"/>
          </p:cNvSpPr>
          <p:nvPr/>
        </p:nvSpPr>
        <p:spPr bwMode="auto">
          <a:xfrm>
            <a:off x="8305800" y="6096000"/>
            <a:ext cx="228600" cy="228600"/>
          </a:xfrm>
          <a:prstGeom prst="rect">
            <a:avLst/>
          </a:prstGeom>
          <a:solidFill>
            <a:srgbClr val="800080"/>
          </a:solidFill>
          <a:ln w="9525">
            <a:solidFill>
              <a:srgbClr val="F0E1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8" name="Text Box 96"/>
          <p:cNvSpPr txBox="1">
            <a:spLocks noChangeArrowheads="1"/>
          </p:cNvSpPr>
          <p:nvPr/>
        </p:nvSpPr>
        <p:spPr bwMode="auto">
          <a:xfrm>
            <a:off x="4343400" y="60198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/>
              <a:t>50%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45109" name="Rectangle 97"/>
          <p:cNvSpPr>
            <a:spLocks noChangeArrowheads="1"/>
          </p:cNvSpPr>
          <p:nvPr/>
        </p:nvSpPr>
        <p:spPr bwMode="auto">
          <a:xfrm>
            <a:off x="5257800" y="6019800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: 50%</a:t>
            </a:r>
            <a:endParaRPr lang="en-US" sz="2400" dirty="0"/>
          </a:p>
        </p:txBody>
      </p:sp>
      <p:sp>
        <p:nvSpPr>
          <p:cNvPr id="45110" name="Oval 98"/>
          <p:cNvSpPr>
            <a:spLocks noChangeArrowheads="1"/>
          </p:cNvSpPr>
          <p:nvPr/>
        </p:nvSpPr>
        <p:spPr bwMode="auto">
          <a:xfrm>
            <a:off x="4953000" y="6096000"/>
            <a:ext cx="228600" cy="228600"/>
          </a:xfrm>
          <a:prstGeom prst="ellipse">
            <a:avLst/>
          </a:prstGeom>
          <a:solidFill>
            <a:srgbClr val="F0E1FF"/>
          </a:solidFill>
          <a:ln w="952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99"/>
          <p:cNvGrpSpPr>
            <a:grpSpLocks/>
          </p:cNvGrpSpPr>
          <p:nvPr/>
        </p:nvGrpSpPr>
        <p:grpSpPr bwMode="auto">
          <a:xfrm>
            <a:off x="6019800" y="6096000"/>
            <a:ext cx="228600" cy="228600"/>
            <a:chOff x="3120" y="3840"/>
            <a:chExt cx="144" cy="144"/>
          </a:xfrm>
        </p:grpSpPr>
        <p:sp>
          <p:nvSpPr>
            <p:cNvPr id="45115" name="Oval 100"/>
            <p:cNvSpPr>
              <a:spLocks noChangeArrowheads="1"/>
            </p:cNvSpPr>
            <p:nvPr/>
          </p:nvSpPr>
          <p:spPr bwMode="auto">
            <a:xfrm>
              <a:off x="3120" y="3840"/>
              <a:ext cx="144" cy="144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rgbClr val="F0E1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6" name="Oval 101"/>
            <p:cNvSpPr>
              <a:spLocks noChangeArrowheads="1"/>
            </p:cNvSpPr>
            <p:nvPr/>
          </p:nvSpPr>
          <p:spPr bwMode="auto">
            <a:xfrm>
              <a:off x="3168" y="3888"/>
              <a:ext cx="48" cy="48"/>
            </a:xfrm>
            <a:prstGeom prst="ellipse">
              <a:avLst/>
            </a:prstGeom>
            <a:solidFill>
              <a:srgbClr val="F0E1FF"/>
            </a:solidFill>
            <a:ln w="9525">
              <a:solidFill>
                <a:srgbClr val="F0E1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112" name="Rectangle 102"/>
          <p:cNvSpPr>
            <a:spLocks noChangeArrowheads="1"/>
          </p:cNvSpPr>
          <p:nvPr/>
        </p:nvSpPr>
        <p:spPr bwMode="auto">
          <a:xfrm>
            <a:off x="6324600" y="6019800"/>
            <a:ext cx="8579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/  50%</a:t>
            </a:r>
          </a:p>
        </p:txBody>
      </p:sp>
      <p:sp>
        <p:nvSpPr>
          <p:cNvPr id="45113" name="Rectangle 103"/>
          <p:cNvSpPr>
            <a:spLocks noChangeArrowheads="1"/>
          </p:cNvSpPr>
          <p:nvPr/>
        </p:nvSpPr>
        <p:spPr bwMode="auto">
          <a:xfrm>
            <a:off x="7543800" y="6019800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: 50%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228600" y="18288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sr-Latn-RS" sz="2000" b="1" dirty="0" smtClean="0"/>
              <a:t>3. </a:t>
            </a:r>
            <a:r>
              <a:rPr lang="en-US" sz="2000" b="1" u="sng" dirty="0" smtClean="0"/>
              <a:t>R</a:t>
            </a:r>
            <a:r>
              <a:rPr lang="sr-Latn-RS" sz="2000" b="1" u="sng" dirty="0" smtClean="0"/>
              <a:t>oditelji- </a:t>
            </a:r>
          </a:p>
          <a:p>
            <a:pPr eaLnBrk="0" hangingPunct="0"/>
            <a:r>
              <a:rPr lang="sr-Latn-RS" sz="2000" b="1" dirty="0" smtClean="0"/>
              <a:t>majka prenosilac, otac bolestan:</a:t>
            </a:r>
            <a:endParaRPr lang="en-US" sz="2000" b="1" dirty="0"/>
          </a:p>
        </p:txBody>
      </p:sp>
      <p:sp>
        <p:nvSpPr>
          <p:cNvPr id="106" name="Rectangle 56"/>
          <p:cNvSpPr>
            <a:spLocks noChangeArrowheads="1"/>
          </p:cNvSpPr>
          <p:nvPr/>
        </p:nvSpPr>
        <p:spPr bwMode="auto">
          <a:xfrm>
            <a:off x="353568" y="6353889"/>
            <a:ext cx="8763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sr-Latn-RS" b="1" dirty="0" smtClean="0"/>
              <a:t>potomci: ćerke 50% bolesne, 50% prenosioci; sinovi 50% šansi da obole.  </a:t>
            </a:r>
            <a:endParaRPr lang="en-US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8610600" cy="838200"/>
          </a:xfrm>
        </p:spPr>
        <p:txBody>
          <a:bodyPr>
            <a:normAutofit/>
          </a:bodyPr>
          <a:lstStyle/>
          <a:p>
            <a:r>
              <a:rPr lang="sr-Latn-RS" sz="2400" b="1" u="sng" dirty="0">
                <a:solidFill>
                  <a:srgbClr val="00B050"/>
                </a:solidFill>
              </a:rPr>
              <a:t>K</a:t>
            </a:r>
            <a:r>
              <a:rPr lang="sr-Latn-RS" sz="2400" b="1" u="sng" dirty="0" smtClean="0">
                <a:solidFill>
                  <a:srgbClr val="00B050"/>
                </a:solidFill>
              </a:rPr>
              <a:t>arakteristike monogenskih bolesti</a:t>
            </a:r>
            <a:endParaRPr lang="en-US" sz="2400" b="1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1219200"/>
            <a:ext cx="8686800" cy="4974336"/>
          </a:xfrm>
        </p:spPr>
        <p:txBody>
          <a:bodyPr>
            <a:normAutofit fontScale="92500" lnSpcReduction="10000"/>
          </a:bodyPr>
          <a:lstStyle/>
          <a:p>
            <a:r>
              <a:rPr lang="sr-Latn-RS" sz="2000" b="1" dirty="0" smtClean="0"/>
              <a:t>Odnos genotip/fenotip nije uvek lako predvidljiv.</a:t>
            </a:r>
          </a:p>
          <a:p>
            <a:pPr marL="109728" indent="0">
              <a:buNone/>
            </a:pPr>
            <a:endParaRPr lang="sr-Latn-RS" sz="2000" b="1" dirty="0" smtClean="0"/>
          </a:p>
          <a:p>
            <a:endParaRPr lang="sr-Latn-RS" sz="2000" b="1" dirty="0"/>
          </a:p>
          <a:p>
            <a:pPr marL="109728" indent="0">
              <a:buNone/>
            </a:pPr>
            <a:r>
              <a:rPr lang="sr-Latn-RS" sz="2000" b="1" u="sng" dirty="0" smtClean="0">
                <a:solidFill>
                  <a:srgbClr val="7030A0"/>
                </a:solidFill>
              </a:rPr>
              <a:t>Genetička heterogenost:</a:t>
            </a:r>
          </a:p>
          <a:p>
            <a:pPr marL="109728" indent="0">
              <a:buNone/>
            </a:pPr>
            <a:endParaRPr lang="sr-Latn-RS" sz="2000" b="1" dirty="0" smtClean="0"/>
          </a:p>
          <a:p>
            <a:r>
              <a:rPr lang="sr-Latn-RS" sz="2000" b="1" dirty="0" smtClean="0">
                <a:solidFill>
                  <a:srgbClr val="C00000"/>
                </a:solidFill>
              </a:rPr>
              <a:t>Alelska heterogenost </a:t>
            </a:r>
            <a:r>
              <a:rPr lang="sr-Latn-RS" sz="2000" b="1" dirty="0" smtClean="0"/>
              <a:t>– veći broj različitih mutacija jednog istog gena uzrokuju isti poremećaj, npr. Cistična fibroza.</a:t>
            </a:r>
          </a:p>
          <a:p>
            <a:endParaRPr lang="sr-Latn-RS" sz="2000" b="1" dirty="0"/>
          </a:p>
          <a:p>
            <a:pPr algn="just"/>
            <a:r>
              <a:rPr lang="sr-Latn-RS" sz="2000" b="1" dirty="0" smtClean="0">
                <a:solidFill>
                  <a:srgbClr val="0070C0"/>
                </a:solidFill>
              </a:rPr>
              <a:t>Lokusna heterogenost </a:t>
            </a:r>
            <a:r>
              <a:rPr lang="sr-Latn-RS" sz="2000" b="1" dirty="0" smtClean="0"/>
              <a:t>– mutacije različitih gena (na različitim lokusima), uzrokuju isti poremećaj (genokopija), npr. oštećenje sluha.</a:t>
            </a:r>
          </a:p>
          <a:p>
            <a:endParaRPr lang="sr-Latn-RS" sz="2000" b="1" dirty="0"/>
          </a:p>
          <a:p>
            <a:pPr algn="just"/>
            <a:endParaRPr lang="sr-Latn-RS" sz="2000" b="1" dirty="0" smtClean="0">
              <a:solidFill>
                <a:srgbClr val="7030A0"/>
              </a:solidFill>
            </a:endParaRPr>
          </a:p>
          <a:p>
            <a:pPr marL="109728" indent="0" algn="just">
              <a:buNone/>
            </a:pPr>
            <a:r>
              <a:rPr lang="sr-Latn-RS" sz="2000" b="1" u="sng" dirty="0" smtClean="0">
                <a:solidFill>
                  <a:srgbClr val="7030A0"/>
                </a:solidFill>
              </a:rPr>
              <a:t>Fenokopija:</a:t>
            </a:r>
          </a:p>
          <a:p>
            <a:pPr marL="109728" indent="0" algn="just">
              <a:buNone/>
            </a:pPr>
            <a:r>
              <a:rPr lang="sr-Latn-RS" sz="2000" b="1" dirty="0" smtClean="0"/>
              <a:t>– isti poremećaj može biti uslovljen genskom mutacijom ili delovanjem faktora spoljne sredine (npr. Hipotireoza kao posledica genske mutacije ili nedostatka joda u ishrani).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225672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04" name="Rectangle 56"/>
          <p:cNvSpPr>
            <a:spLocks noChangeArrowheads="1"/>
          </p:cNvSpPr>
          <p:nvPr/>
        </p:nvSpPr>
        <p:spPr bwMode="auto">
          <a:xfrm>
            <a:off x="3352800" y="3048000"/>
            <a:ext cx="54200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/>
              <a:t>X- </a:t>
            </a:r>
            <a:r>
              <a:rPr lang="en-US" sz="2000" b="1" dirty="0" err="1"/>
              <a:t>divlji</a:t>
            </a:r>
            <a:r>
              <a:rPr lang="en-US" sz="2000" b="1" dirty="0"/>
              <a:t> </a:t>
            </a:r>
            <a:r>
              <a:rPr lang="en-US" sz="2000" b="1" dirty="0" err="1"/>
              <a:t>alel</a:t>
            </a:r>
            <a:r>
              <a:rPr lang="en-US" sz="2000" b="1" dirty="0"/>
              <a:t>    X*- </a:t>
            </a:r>
            <a:r>
              <a:rPr lang="en-US" sz="2000" b="1" dirty="0" err="1"/>
              <a:t>mutiran</a:t>
            </a:r>
            <a:r>
              <a:rPr lang="en-US" sz="2000" b="1" dirty="0"/>
              <a:t> </a:t>
            </a:r>
            <a:r>
              <a:rPr lang="en-US" sz="2000" b="1" dirty="0" err="1"/>
              <a:t>recesivni</a:t>
            </a:r>
            <a:r>
              <a:rPr lang="en-US" sz="2000" b="1" dirty="0"/>
              <a:t> </a:t>
            </a:r>
            <a:r>
              <a:rPr lang="en-US" sz="2000" b="1" dirty="0" err="1"/>
              <a:t>alel</a:t>
            </a:r>
            <a:endParaRPr lang="en-US" sz="2000" b="1" dirty="0"/>
          </a:p>
        </p:txBody>
      </p:sp>
      <p:sp>
        <p:nvSpPr>
          <p:cNvPr id="46114" name="Rectangle 78"/>
          <p:cNvSpPr>
            <a:spLocks noChangeArrowheads="1"/>
          </p:cNvSpPr>
          <p:nvPr/>
        </p:nvSpPr>
        <p:spPr bwMode="auto">
          <a:xfrm>
            <a:off x="3402493" y="4800600"/>
            <a:ext cx="81304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/>
              <a:t>X*X</a:t>
            </a:r>
            <a:r>
              <a:rPr lang="sr-Latn-CS" sz="2400" dirty="0"/>
              <a:t>*</a:t>
            </a:r>
            <a:endParaRPr lang="en-US" sz="2400" dirty="0"/>
          </a:p>
        </p:txBody>
      </p:sp>
      <p:sp>
        <p:nvSpPr>
          <p:cNvPr id="46115" name="Rectangle 79"/>
          <p:cNvSpPr>
            <a:spLocks noChangeArrowheads="1"/>
          </p:cNvSpPr>
          <p:nvPr/>
        </p:nvSpPr>
        <p:spPr bwMode="auto">
          <a:xfrm>
            <a:off x="4800600" y="4495800"/>
            <a:ext cx="762000" cy="498475"/>
          </a:xfrm>
          <a:prstGeom prst="rect">
            <a:avLst/>
          </a:prstGeom>
          <a:solidFill>
            <a:srgbClr val="FF66FF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6" name="Text Box 80"/>
          <p:cNvSpPr txBox="1">
            <a:spLocks noChangeArrowheads="1"/>
          </p:cNvSpPr>
          <p:nvPr/>
        </p:nvSpPr>
        <p:spPr bwMode="auto">
          <a:xfrm>
            <a:off x="4800600" y="4572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F0E1FF"/>
                </a:solidFill>
              </a:rPr>
              <a:t>X*X</a:t>
            </a:r>
            <a:endParaRPr lang="en-US" sz="2400" b="1" dirty="0">
              <a:solidFill>
                <a:srgbClr val="F0E1FF"/>
              </a:solidFill>
              <a:latin typeface="Times New Roman" pitchFamily="18" charset="0"/>
            </a:endParaRPr>
          </a:p>
        </p:txBody>
      </p:sp>
      <p:sp>
        <p:nvSpPr>
          <p:cNvPr id="46117" name="Rectangle 81"/>
          <p:cNvSpPr>
            <a:spLocks noChangeArrowheads="1"/>
          </p:cNvSpPr>
          <p:nvPr/>
        </p:nvSpPr>
        <p:spPr bwMode="auto">
          <a:xfrm>
            <a:off x="4800600" y="4994275"/>
            <a:ext cx="762000" cy="498475"/>
          </a:xfrm>
          <a:prstGeom prst="rect">
            <a:avLst/>
          </a:prstGeom>
          <a:solidFill>
            <a:srgbClr val="FF66FF"/>
          </a:solidFill>
          <a:ln w="9525">
            <a:solidFill>
              <a:srgbClr val="F0E1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8" name="Rectangle 82"/>
          <p:cNvSpPr>
            <a:spLocks noChangeArrowheads="1"/>
          </p:cNvSpPr>
          <p:nvPr/>
        </p:nvSpPr>
        <p:spPr bwMode="auto">
          <a:xfrm>
            <a:off x="4800600" y="5029200"/>
            <a:ext cx="70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F0E1FF"/>
                </a:solidFill>
              </a:rPr>
              <a:t>X</a:t>
            </a:r>
            <a:r>
              <a:rPr lang="sr-Latn-CS" sz="2400" b="1" dirty="0">
                <a:solidFill>
                  <a:srgbClr val="F0E1FF"/>
                </a:solidFill>
              </a:rPr>
              <a:t>*</a:t>
            </a:r>
            <a:r>
              <a:rPr lang="en-US" sz="2400" b="1" dirty="0">
                <a:solidFill>
                  <a:srgbClr val="F0E1FF"/>
                </a:solidFill>
              </a:rPr>
              <a:t>X</a:t>
            </a:r>
          </a:p>
        </p:txBody>
      </p:sp>
      <p:sp>
        <p:nvSpPr>
          <p:cNvPr id="46119" name="Rectangle 83"/>
          <p:cNvSpPr>
            <a:spLocks noChangeArrowheads="1"/>
          </p:cNvSpPr>
          <p:nvPr/>
        </p:nvSpPr>
        <p:spPr bwMode="auto">
          <a:xfrm>
            <a:off x="5562600" y="4495800"/>
            <a:ext cx="838200" cy="531515"/>
          </a:xfrm>
          <a:prstGeom prst="rect">
            <a:avLst/>
          </a:prstGeom>
          <a:solidFill>
            <a:srgbClr val="F0E1FF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21" name="Rectangle 85"/>
          <p:cNvSpPr>
            <a:spLocks noChangeArrowheads="1"/>
          </p:cNvSpPr>
          <p:nvPr/>
        </p:nvSpPr>
        <p:spPr bwMode="auto">
          <a:xfrm>
            <a:off x="5562600" y="4572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800080"/>
                </a:solidFill>
              </a:rPr>
              <a:t>X*Y</a:t>
            </a:r>
          </a:p>
        </p:txBody>
      </p:sp>
      <p:sp>
        <p:nvSpPr>
          <p:cNvPr id="46122" name="Rectangle 86"/>
          <p:cNvSpPr>
            <a:spLocks noChangeArrowheads="1"/>
          </p:cNvSpPr>
          <p:nvPr/>
        </p:nvSpPr>
        <p:spPr bwMode="auto">
          <a:xfrm>
            <a:off x="5561924" y="5038228"/>
            <a:ext cx="838200" cy="461665"/>
          </a:xfrm>
          <a:prstGeom prst="rect">
            <a:avLst/>
          </a:prstGeom>
          <a:solidFill>
            <a:srgbClr val="F0E1FF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800080"/>
                </a:solidFill>
              </a:rPr>
              <a:t>X</a:t>
            </a:r>
            <a:r>
              <a:rPr lang="sr-Latn-CS" sz="2400" b="1" dirty="0">
                <a:solidFill>
                  <a:srgbClr val="800080"/>
                </a:solidFill>
              </a:rPr>
              <a:t>*</a:t>
            </a:r>
            <a:r>
              <a:rPr lang="en-US" sz="2400" b="1" dirty="0">
                <a:solidFill>
                  <a:srgbClr val="800080"/>
                </a:solidFill>
              </a:rPr>
              <a:t>Y</a:t>
            </a:r>
          </a:p>
        </p:txBody>
      </p:sp>
      <p:sp>
        <p:nvSpPr>
          <p:cNvPr id="46123" name="Rectangle 87"/>
          <p:cNvSpPr>
            <a:spLocks noChangeArrowheads="1"/>
          </p:cNvSpPr>
          <p:nvPr/>
        </p:nvSpPr>
        <p:spPr bwMode="auto">
          <a:xfrm>
            <a:off x="5715000" y="412115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/>
              <a:t>Y</a:t>
            </a:r>
            <a:endParaRPr lang="en-US" sz="2400" b="1" dirty="0"/>
          </a:p>
        </p:txBody>
      </p:sp>
      <p:sp>
        <p:nvSpPr>
          <p:cNvPr id="46124" name="Rectangle 88"/>
          <p:cNvSpPr>
            <a:spLocks noChangeArrowheads="1"/>
          </p:cNvSpPr>
          <p:nvPr/>
        </p:nvSpPr>
        <p:spPr bwMode="auto">
          <a:xfrm>
            <a:off x="4343400" y="4557713"/>
            <a:ext cx="5485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/>
              <a:t>X*</a:t>
            </a:r>
          </a:p>
        </p:txBody>
      </p:sp>
      <p:sp>
        <p:nvSpPr>
          <p:cNvPr id="46125" name="Rectangle 89"/>
          <p:cNvSpPr>
            <a:spLocks noChangeArrowheads="1"/>
          </p:cNvSpPr>
          <p:nvPr/>
        </p:nvSpPr>
        <p:spPr bwMode="auto">
          <a:xfrm>
            <a:off x="4343400" y="5056188"/>
            <a:ext cx="5485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/>
              <a:t>X</a:t>
            </a:r>
            <a:r>
              <a:rPr lang="sr-Latn-CS" sz="2400" dirty="0"/>
              <a:t>*</a:t>
            </a:r>
            <a:endParaRPr lang="en-US" sz="2400" dirty="0"/>
          </a:p>
        </p:txBody>
      </p:sp>
      <p:sp>
        <p:nvSpPr>
          <p:cNvPr id="46126" name="Rectangle 90"/>
          <p:cNvSpPr>
            <a:spLocks noChangeArrowheads="1"/>
          </p:cNvSpPr>
          <p:nvPr/>
        </p:nvSpPr>
        <p:spPr bwMode="auto">
          <a:xfrm>
            <a:off x="5029200" y="4121150"/>
            <a:ext cx="4026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/>
              <a:t>X</a:t>
            </a:r>
          </a:p>
        </p:txBody>
      </p:sp>
      <p:sp>
        <p:nvSpPr>
          <p:cNvPr id="46127" name="Rectangle 91"/>
          <p:cNvSpPr>
            <a:spLocks noChangeArrowheads="1"/>
          </p:cNvSpPr>
          <p:nvPr/>
        </p:nvSpPr>
        <p:spPr bwMode="auto">
          <a:xfrm>
            <a:off x="5305250" y="3657600"/>
            <a:ext cx="49564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/>
              <a:t>XY</a:t>
            </a:r>
          </a:p>
        </p:txBody>
      </p:sp>
      <p:sp>
        <p:nvSpPr>
          <p:cNvPr id="46129" name="Text Box 93"/>
          <p:cNvSpPr txBox="1">
            <a:spLocks noChangeArrowheads="1"/>
          </p:cNvSpPr>
          <p:nvPr/>
        </p:nvSpPr>
        <p:spPr bwMode="auto">
          <a:xfrm>
            <a:off x="4114800" y="5638800"/>
            <a:ext cx="434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Latn-CS" b="1" dirty="0"/>
              <a:t>10</a:t>
            </a:r>
            <a:r>
              <a:rPr lang="en-US" b="1" dirty="0"/>
              <a:t>0</a:t>
            </a:r>
            <a:r>
              <a:rPr lang="en-US" b="1" dirty="0" smtClean="0"/>
              <a:t>%</a:t>
            </a:r>
            <a:r>
              <a:rPr lang="sr-Latn-RS" b="1" dirty="0" smtClean="0"/>
              <a:t> </a:t>
            </a:r>
            <a:r>
              <a:rPr lang="en-US" b="1" dirty="0" smtClean="0"/>
              <a:t>X*X   </a:t>
            </a:r>
            <a:r>
              <a:rPr lang="en-US" b="1" dirty="0"/>
              <a:t>/  </a:t>
            </a:r>
            <a:r>
              <a:rPr lang="sr-Latn-CS" b="1" dirty="0"/>
              <a:t>10</a:t>
            </a:r>
            <a:r>
              <a:rPr lang="en-US" b="1" dirty="0"/>
              <a:t>0% X*Y 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6130" name="Rectangle 94"/>
          <p:cNvSpPr>
            <a:spLocks noChangeArrowheads="1"/>
          </p:cNvSpPr>
          <p:nvPr/>
        </p:nvSpPr>
        <p:spPr bwMode="auto">
          <a:xfrm>
            <a:off x="6477000" y="6096000"/>
            <a:ext cx="228600" cy="228600"/>
          </a:xfrm>
          <a:prstGeom prst="rect">
            <a:avLst/>
          </a:prstGeom>
          <a:solidFill>
            <a:srgbClr val="F0E1FF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31" name="Text Box 95"/>
          <p:cNvSpPr txBox="1">
            <a:spLocks noChangeArrowheads="1"/>
          </p:cNvSpPr>
          <p:nvPr/>
        </p:nvSpPr>
        <p:spPr bwMode="auto">
          <a:xfrm>
            <a:off x="4267200" y="60198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Latn-CS" dirty="0"/>
              <a:t>10</a:t>
            </a:r>
            <a:r>
              <a:rPr lang="en-US" dirty="0"/>
              <a:t>0%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46132" name="Oval 96"/>
          <p:cNvSpPr>
            <a:spLocks noChangeArrowheads="1"/>
          </p:cNvSpPr>
          <p:nvPr/>
        </p:nvSpPr>
        <p:spPr bwMode="auto">
          <a:xfrm>
            <a:off x="4953000" y="6096000"/>
            <a:ext cx="228600" cy="2286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0E1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33" name="Oval 97"/>
          <p:cNvSpPr>
            <a:spLocks noChangeArrowheads="1"/>
          </p:cNvSpPr>
          <p:nvPr/>
        </p:nvSpPr>
        <p:spPr bwMode="auto">
          <a:xfrm>
            <a:off x="5029200" y="6172200"/>
            <a:ext cx="76200" cy="76200"/>
          </a:xfrm>
          <a:prstGeom prst="ellipse">
            <a:avLst/>
          </a:prstGeom>
          <a:solidFill>
            <a:srgbClr val="F0E1FF"/>
          </a:solidFill>
          <a:ln w="9525">
            <a:solidFill>
              <a:srgbClr val="F0E1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34" name="Rectangle 98"/>
          <p:cNvSpPr>
            <a:spLocks noChangeArrowheads="1"/>
          </p:cNvSpPr>
          <p:nvPr/>
        </p:nvSpPr>
        <p:spPr bwMode="auto">
          <a:xfrm>
            <a:off x="5492750" y="6019800"/>
            <a:ext cx="9765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/  </a:t>
            </a:r>
            <a:r>
              <a:rPr lang="sr-Latn-CS"/>
              <a:t>10</a:t>
            </a:r>
            <a:r>
              <a:rPr lang="en-US"/>
              <a:t>0%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304800" y="14478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sr-Latn-RS" sz="2000" b="1" dirty="0" smtClean="0"/>
              <a:t>4. </a:t>
            </a:r>
            <a:r>
              <a:rPr lang="en-US" sz="2000" b="1" u="sng" dirty="0" smtClean="0"/>
              <a:t>R</a:t>
            </a:r>
            <a:r>
              <a:rPr lang="sr-Latn-RS" sz="2000" b="1" u="sng" dirty="0" smtClean="0"/>
              <a:t>oditelji- </a:t>
            </a:r>
          </a:p>
          <a:p>
            <a:pPr eaLnBrk="0" hangingPunct="0"/>
            <a:r>
              <a:rPr lang="sr-Latn-RS" sz="2000" b="1" dirty="0" smtClean="0"/>
              <a:t>majka bolesna, otac zdrav:</a:t>
            </a:r>
            <a:endParaRPr lang="en-US" sz="2000" b="1" dirty="0"/>
          </a:p>
        </p:txBody>
      </p:sp>
      <p:sp>
        <p:nvSpPr>
          <p:cNvPr id="101" name="Rectangle 56"/>
          <p:cNvSpPr>
            <a:spLocks noChangeArrowheads="1"/>
          </p:cNvSpPr>
          <p:nvPr/>
        </p:nvSpPr>
        <p:spPr bwMode="auto">
          <a:xfrm>
            <a:off x="2667000" y="6350008"/>
            <a:ext cx="60198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sr-Latn-RS" b="1" dirty="0" smtClean="0"/>
              <a:t>potomci: sve ćerke prenosioci; svi sinovi bolesni.  </a:t>
            </a:r>
            <a:endParaRPr lang="en-US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066800"/>
          </a:xfrm>
        </p:spPr>
        <p:txBody>
          <a:bodyPr/>
          <a:lstStyle/>
          <a:p>
            <a:pPr algn="l"/>
            <a:r>
              <a:rPr lang="en-US" sz="2400" b="1" u="sng" dirty="0" err="1" smtClean="0">
                <a:solidFill>
                  <a:srgbClr val="00B050"/>
                </a:solidFill>
              </a:rPr>
              <a:t>Karakteristike</a:t>
            </a:r>
            <a:r>
              <a:rPr lang="en-US" sz="2400" b="1" u="sng" dirty="0" smtClean="0">
                <a:solidFill>
                  <a:srgbClr val="00B050"/>
                </a:solidFill>
              </a:rPr>
              <a:t> X-</a:t>
            </a:r>
            <a:r>
              <a:rPr lang="en-US" sz="2400" b="1" u="sng" dirty="0" err="1" smtClean="0">
                <a:solidFill>
                  <a:srgbClr val="00B050"/>
                </a:solidFill>
              </a:rPr>
              <a:t>vezano</a:t>
            </a:r>
            <a:r>
              <a:rPr lang="en-US" sz="2400" b="1" u="sng" dirty="0" smtClean="0">
                <a:solidFill>
                  <a:srgbClr val="00B050"/>
                </a:solidFill>
              </a:rPr>
              <a:t> </a:t>
            </a:r>
            <a:r>
              <a:rPr lang="en-US" sz="2400" b="1" u="sng" dirty="0" err="1" smtClean="0">
                <a:solidFill>
                  <a:srgbClr val="00B050"/>
                </a:solidFill>
              </a:rPr>
              <a:t>recesivnog</a:t>
            </a:r>
            <a:r>
              <a:rPr lang="en-US" sz="2400" b="1" u="sng" dirty="0" smtClean="0">
                <a:solidFill>
                  <a:srgbClr val="00B050"/>
                </a:solidFill>
              </a:rPr>
              <a:t> </a:t>
            </a:r>
            <a:r>
              <a:rPr lang="en-US" sz="2400" b="1" u="sng" dirty="0" err="1" smtClean="0">
                <a:solidFill>
                  <a:srgbClr val="00B050"/>
                </a:solidFill>
              </a:rPr>
              <a:t>nasleđivanja</a:t>
            </a:r>
            <a:endParaRPr lang="en-US" sz="2400" b="1" u="sng" dirty="0" smtClean="0">
              <a:solidFill>
                <a:srgbClr val="00B050"/>
              </a:solidFill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382000" cy="3992563"/>
          </a:xfrm>
        </p:spPr>
        <p:txBody>
          <a:bodyPr/>
          <a:lstStyle/>
          <a:p>
            <a:r>
              <a:rPr lang="en-US" sz="2000" b="1" dirty="0" err="1" smtClean="0"/>
              <a:t>Žene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prenosioci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muškarci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oboljevaju</a:t>
            </a:r>
            <a:r>
              <a:rPr lang="en-US" sz="2000" b="1" dirty="0" smtClean="0"/>
              <a:t>.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B</a:t>
            </a:r>
            <a:r>
              <a:rPr lang="sr-Latn-RS" sz="2000" b="1" dirty="0" smtClean="0"/>
              <a:t>olestan m</a:t>
            </a:r>
            <a:r>
              <a:rPr lang="en-US" sz="2000" b="1" dirty="0" err="1" smtClean="0"/>
              <a:t>uškarac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prenosi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mutirani</a:t>
            </a:r>
            <a:r>
              <a:rPr lang="en-US" sz="2000" b="1" dirty="0" smtClean="0"/>
              <a:t> gen</a:t>
            </a:r>
            <a:r>
              <a:rPr lang="sr-Latn-RS" sz="2000" b="1" dirty="0" smtClean="0"/>
              <a:t> </a:t>
            </a:r>
            <a:r>
              <a:rPr lang="sr-Latn-RS" sz="2000" b="1" dirty="0" smtClean="0">
                <a:solidFill>
                  <a:srgbClr val="FF0000"/>
                </a:solidFill>
              </a:rPr>
              <a:t>samo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žensk</a:t>
            </a:r>
            <a:r>
              <a:rPr lang="sr-Latn-RS" sz="2000" b="1" dirty="0" smtClean="0">
                <a:solidFill>
                  <a:srgbClr val="FF0000"/>
                </a:solidFill>
              </a:rPr>
              <a:t>oj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dec</a:t>
            </a:r>
            <a:r>
              <a:rPr lang="sr-Latn-RS" sz="2000" b="1" dirty="0" smtClean="0">
                <a:solidFill>
                  <a:srgbClr val="FF0000"/>
                </a:solidFill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one </a:t>
            </a:r>
            <a:r>
              <a:rPr lang="en-US" sz="2000" b="1" dirty="0" err="1" smtClean="0"/>
              <a:t>su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fenotipski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zdravi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prenosioci</a:t>
            </a:r>
            <a:r>
              <a:rPr lang="en-US" sz="2000" b="1" dirty="0" smtClean="0"/>
              <a:t>.</a:t>
            </a:r>
          </a:p>
          <a:p>
            <a:endParaRPr lang="en-US" sz="2000" b="1" dirty="0" smtClean="0"/>
          </a:p>
          <a:p>
            <a:r>
              <a:rPr lang="en-US" sz="2000" b="1" dirty="0" err="1" smtClean="0"/>
              <a:t>Žena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prenoi</a:t>
            </a:r>
            <a:r>
              <a:rPr lang="sr-Latn-RS" sz="2000" b="1" dirty="0" smtClean="0"/>
              <a:t>la</a:t>
            </a:r>
            <a:r>
              <a:rPr lang="en-US" sz="2000" b="1" dirty="0" smtClean="0"/>
              <a:t>c </a:t>
            </a:r>
            <a:r>
              <a:rPr lang="en-US" sz="2000" b="1" dirty="0" err="1" smtClean="0"/>
              <a:t>daje</a:t>
            </a:r>
            <a:r>
              <a:rPr lang="en-US" sz="2000" b="1" dirty="0" smtClean="0"/>
              <a:t> gen</a:t>
            </a:r>
            <a:r>
              <a:rPr lang="sr-Latn-RS" sz="2000" b="1" dirty="0" smtClean="0"/>
              <a:t>:</a:t>
            </a:r>
          </a:p>
          <a:p>
            <a:pPr>
              <a:buFontTx/>
              <a:buChar char="-"/>
            </a:pPr>
            <a:r>
              <a:rPr lang="en-US" sz="2000" b="1" dirty="0" err="1" smtClean="0">
                <a:solidFill>
                  <a:srgbClr val="FF0000"/>
                </a:solidFill>
              </a:rPr>
              <a:t>polovini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sr-Latn-RS" sz="2000" b="1" dirty="0" smtClean="0">
                <a:solidFill>
                  <a:srgbClr val="FF0000"/>
                </a:solidFill>
              </a:rPr>
              <a:t>(50%) </a:t>
            </a:r>
            <a:r>
              <a:rPr lang="en-US" sz="2000" b="1" dirty="0" err="1" smtClean="0">
                <a:solidFill>
                  <a:srgbClr val="FF0000"/>
                </a:solidFill>
              </a:rPr>
              <a:t>svojih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ćerki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prenosioci</a:t>
            </a:r>
            <a:r>
              <a:rPr lang="en-US" sz="2000" b="1" dirty="0" smtClean="0"/>
              <a:t>)</a:t>
            </a:r>
            <a:r>
              <a:rPr lang="sr-Latn-RS" sz="2000" b="1" dirty="0" smtClean="0"/>
              <a:t>,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endParaRPr lang="sr-Latn-RS" sz="2000" b="1" dirty="0" smtClean="0"/>
          </a:p>
          <a:p>
            <a:pPr>
              <a:buFontTx/>
              <a:buChar char="-"/>
            </a:pPr>
            <a:r>
              <a:rPr lang="en-US" sz="2000" b="1" dirty="0" err="1" smtClean="0">
                <a:solidFill>
                  <a:srgbClr val="0070C0"/>
                </a:solidFill>
              </a:rPr>
              <a:t>polovini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sr-Latn-RS" sz="2000" b="1" dirty="0" smtClean="0">
                <a:solidFill>
                  <a:srgbClr val="0070C0"/>
                </a:solidFill>
              </a:rPr>
              <a:t>(50%) </a:t>
            </a:r>
            <a:r>
              <a:rPr lang="en-US" sz="2000" b="1" dirty="0" err="1" smtClean="0">
                <a:solidFill>
                  <a:srgbClr val="0070C0"/>
                </a:solidFill>
              </a:rPr>
              <a:t>sinova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oboljevaju</a:t>
            </a:r>
            <a:r>
              <a:rPr lang="en-US" sz="2000" b="1" dirty="0" smtClean="0"/>
              <a:t>).</a:t>
            </a:r>
          </a:p>
          <a:p>
            <a:endParaRPr lang="en-US" sz="2000" b="1" dirty="0" smtClean="0"/>
          </a:p>
          <a:p>
            <a:r>
              <a:rPr lang="en-US" sz="2000" b="1" dirty="0" err="1" smtClean="0"/>
              <a:t>Nasleđivanje</a:t>
            </a:r>
            <a:r>
              <a:rPr lang="en-US" sz="2000" b="1" dirty="0" smtClean="0"/>
              <a:t> je </a:t>
            </a:r>
            <a:r>
              <a:rPr lang="en-US" sz="2000" b="1" dirty="0" err="1" smtClean="0"/>
              <a:t>sa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obolelog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dede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preko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ćerke</a:t>
            </a:r>
            <a:r>
              <a:rPr lang="sr-Latn-RS" sz="2000" b="1" dirty="0" smtClean="0"/>
              <a:t> (prenosilac), na </a:t>
            </a:r>
            <a:r>
              <a:rPr lang="en-US" sz="2000" b="1" dirty="0" err="1" smtClean="0"/>
              <a:t>unuka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koji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oboli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cik-cak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koso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prenošenje</a:t>
            </a:r>
            <a:r>
              <a:rPr lang="en-US" sz="2000" b="1" dirty="0" smtClean="0"/>
              <a:t>).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752600"/>
            <a:ext cx="7848600" cy="3352800"/>
          </a:xfrm>
          <a:noFill/>
        </p:spPr>
      </p:pic>
      <p:sp>
        <p:nvSpPr>
          <p:cNvPr id="44035" name="Title 4"/>
          <p:cNvSpPr>
            <a:spLocks noGrp="1" noChangeArrowheads="1"/>
          </p:cNvSpPr>
          <p:nvPr>
            <p:ph type="title"/>
          </p:nvPr>
        </p:nvSpPr>
        <p:spPr>
          <a:xfrm>
            <a:off x="457200" y="320973"/>
            <a:ext cx="8229600" cy="923330"/>
          </a:xfrm>
        </p:spPr>
        <p:txBody>
          <a:bodyPr>
            <a:spAutoFit/>
          </a:bodyPr>
          <a:lstStyle/>
          <a:p>
            <a:pPr algn="ctr"/>
            <a:r>
              <a:rPr lang="en-US" altLang="en-US" sz="2000" b="1" dirty="0" smtClean="0">
                <a:solidFill>
                  <a:srgbClr val="00B050"/>
                </a:solidFill>
              </a:rPr>
              <a:t>Primer </a:t>
            </a:r>
            <a:r>
              <a:rPr lang="en-US" altLang="en-US" sz="2000" b="1" dirty="0" err="1" smtClean="0">
                <a:solidFill>
                  <a:srgbClr val="00B050"/>
                </a:solidFill>
              </a:rPr>
              <a:t>rodoslova</a:t>
            </a:r>
            <a:r>
              <a:rPr lang="en-US" altLang="en-US" sz="2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00B050"/>
                </a:solidFill>
              </a:rPr>
              <a:t>kraljevske</a:t>
            </a:r>
            <a:r>
              <a:rPr lang="en-US" altLang="en-US" sz="2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00B050"/>
                </a:solidFill>
              </a:rPr>
              <a:t>porodice</a:t>
            </a:r>
            <a:r>
              <a:rPr lang="en-US" altLang="en-US" sz="2000" b="1" dirty="0" smtClean="0">
                <a:solidFill>
                  <a:srgbClr val="00B050"/>
                </a:solidFill>
              </a:rPr>
              <a:t> u  </a:t>
            </a:r>
            <a:r>
              <a:rPr lang="en-US" altLang="en-US" sz="2000" b="1" dirty="0" err="1" smtClean="0">
                <a:solidFill>
                  <a:srgbClr val="00B050"/>
                </a:solidFill>
              </a:rPr>
              <a:t>kojoj</a:t>
            </a:r>
            <a:r>
              <a:rPr lang="en-US" altLang="en-US" sz="2000" b="1" dirty="0" smtClean="0">
                <a:solidFill>
                  <a:srgbClr val="00B050"/>
                </a:solidFill>
              </a:rPr>
              <a:t>  je </a:t>
            </a:r>
            <a:r>
              <a:rPr lang="en-US" altLang="en-US" sz="2000" b="1" dirty="0" err="1" smtClean="0">
                <a:solidFill>
                  <a:srgbClr val="00B050"/>
                </a:solidFill>
              </a:rPr>
              <a:t>kraljica</a:t>
            </a:r>
            <a:r>
              <a:rPr lang="en-US" altLang="en-US" sz="2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00B050"/>
                </a:solidFill>
              </a:rPr>
              <a:t>Viktorija</a:t>
            </a:r>
            <a:r>
              <a:rPr lang="en-US" altLang="en-US" sz="2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00B050"/>
                </a:solidFill>
              </a:rPr>
              <a:t>bila</a:t>
            </a:r>
            <a:r>
              <a:rPr lang="en-US" altLang="en-US" sz="2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00B050"/>
                </a:solidFill>
              </a:rPr>
              <a:t>prenosilac</a:t>
            </a:r>
            <a:r>
              <a:rPr lang="en-US" altLang="en-US" sz="2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00B050"/>
                </a:solidFill>
              </a:rPr>
              <a:t>mutiranog</a:t>
            </a:r>
            <a:r>
              <a:rPr lang="en-US" altLang="en-US" sz="2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00B050"/>
                </a:solidFill>
              </a:rPr>
              <a:t>gena</a:t>
            </a:r>
            <a:r>
              <a:rPr lang="en-US" altLang="en-US" sz="2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00B050"/>
                </a:solidFill>
              </a:rPr>
              <a:t>za</a:t>
            </a:r>
            <a:r>
              <a:rPr lang="en-US" altLang="en-US" sz="2000" b="1" dirty="0" smtClean="0">
                <a:solidFill>
                  <a:srgbClr val="00B050"/>
                </a:solidFill>
              </a:rPr>
              <a:t> </a:t>
            </a:r>
            <a:r>
              <a:rPr lang="sr-Latn-RS" altLang="en-US" sz="2000" b="1" dirty="0" err="1" smtClean="0">
                <a:solidFill>
                  <a:srgbClr val="7030A0"/>
                </a:solidFill>
              </a:rPr>
              <a:t>H</a:t>
            </a:r>
            <a:r>
              <a:rPr lang="en-US" altLang="en-US" sz="2000" b="1" dirty="0" err="1" smtClean="0">
                <a:solidFill>
                  <a:srgbClr val="7030A0"/>
                </a:solidFill>
              </a:rPr>
              <a:t>emofiliju</a:t>
            </a:r>
            <a:r>
              <a:rPr lang="en-US" altLang="en-US" sz="20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2000" b="1" dirty="0" smtClean="0">
                <a:solidFill>
                  <a:srgbClr val="00B050"/>
                </a:solidFill>
              </a:rPr>
              <a:t/>
            </a:r>
            <a:br>
              <a:rPr lang="en-US" altLang="en-US" sz="2000" b="1" dirty="0" smtClean="0">
                <a:solidFill>
                  <a:srgbClr val="00B050"/>
                </a:solidFill>
              </a:rPr>
            </a:br>
            <a:r>
              <a:rPr lang="en-US" altLang="en-US" sz="2000" b="1" dirty="0" smtClean="0">
                <a:solidFill>
                  <a:srgbClr val="00B050"/>
                </a:solidFill>
              </a:rPr>
              <a:t>(X – </a:t>
            </a:r>
            <a:r>
              <a:rPr lang="en-US" altLang="en-US" sz="2000" b="1" dirty="0" err="1" smtClean="0">
                <a:solidFill>
                  <a:srgbClr val="00B050"/>
                </a:solidFill>
              </a:rPr>
              <a:t>vezana</a:t>
            </a:r>
            <a:r>
              <a:rPr lang="en-US" altLang="en-US" sz="2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00B050"/>
                </a:solidFill>
              </a:rPr>
              <a:t>recesivna</a:t>
            </a:r>
            <a:r>
              <a:rPr lang="en-US" altLang="en-US" sz="2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00B050"/>
                </a:solidFill>
              </a:rPr>
              <a:t>bolest</a:t>
            </a:r>
            <a:r>
              <a:rPr lang="en-US" altLang="en-US" sz="2000" b="1" dirty="0" smtClean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685800" y="5243513"/>
            <a:ext cx="7848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800" b="1" dirty="0" err="1" smtClean="0"/>
              <a:t>Rodoslov</a:t>
            </a:r>
            <a:r>
              <a:rPr lang="en-US" altLang="en-US" sz="1800" b="1" dirty="0"/>
              <a:t>: </a:t>
            </a:r>
            <a:r>
              <a:rPr lang="en-US" altLang="en-US" sz="1800" b="1" dirty="0" err="1"/>
              <a:t>tačka</a:t>
            </a:r>
            <a:r>
              <a:rPr lang="en-US" altLang="en-US" sz="1800" b="1" dirty="0"/>
              <a:t> u </a:t>
            </a:r>
            <a:r>
              <a:rPr lang="en-US" altLang="en-US" sz="1800" b="1" dirty="0" err="1"/>
              <a:t>krugu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označava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ženu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prenosioca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mutacije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na</a:t>
            </a:r>
            <a:r>
              <a:rPr lang="en-US" altLang="en-US" sz="1800" b="1" dirty="0"/>
              <a:t> X </a:t>
            </a:r>
            <a:r>
              <a:rPr lang="en-US" altLang="en-US" sz="1800" b="1" dirty="0" err="1"/>
              <a:t>hromozomu</a:t>
            </a:r>
            <a:r>
              <a:rPr lang="en-US" altLang="en-US" sz="1800" b="1" dirty="0"/>
              <a:t>; </a:t>
            </a:r>
            <a:r>
              <a:rPr lang="en-US" altLang="en-US" sz="1800" b="1" dirty="0" err="1"/>
              <a:t>mšukarci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su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bolesni</a:t>
            </a:r>
            <a:r>
              <a:rPr lang="en-US" altLang="en-US" sz="1800" b="1" dirty="0"/>
              <a:t>; </a:t>
            </a:r>
            <a:r>
              <a:rPr lang="en-US" altLang="en-US" sz="1800" b="1" dirty="0" err="1"/>
              <a:t>cik-cak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prenošenje</a:t>
            </a:r>
            <a:r>
              <a:rPr lang="en-US" altLang="en-US" sz="1800" b="1" dirty="0"/>
              <a:t>.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110546727"/>
      </p:ext>
    </p:extLst>
  </p:cSld>
  <p:clrMapOvr>
    <a:masterClrMapping/>
  </p:clrMapOvr>
  <p:transition spd="slow" advTm="39878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7772400" cy="1362075"/>
          </a:xfrm>
        </p:spPr>
        <p:txBody>
          <a:bodyPr/>
          <a:lstStyle/>
          <a:p>
            <a:pPr algn="ctr"/>
            <a:r>
              <a:rPr lang="sr-Latn-RS" sz="4000" b="1" dirty="0" smtClean="0">
                <a:solidFill>
                  <a:srgbClr val="00B050"/>
                </a:solidFill>
              </a:rPr>
              <a:t>X vezane recesivne bolesti</a:t>
            </a:r>
            <a:endParaRPr lang="en-US" sz="4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9832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H</a:t>
            </a:r>
            <a:r>
              <a:rPr lang="sr-Latn-RS" sz="2800" b="1" u="sng" dirty="0" smtClean="0"/>
              <a:t>emofilija A (XR)</a:t>
            </a:r>
            <a:br>
              <a:rPr lang="sr-Latn-RS" sz="2800" b="1" u="sng" dirty="0" smtClean="0"/>
            </a:br>
            <a:endParaRPr lang="en-US" sz="2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504" y="990600"/>
            <a:ext cx="8610600" cy="5431536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 smtClean="0"/>
              <a:t>I</a:t>
            </a:r>
            <a:r>
              <a:rPr lang="sr-Latn-RS" sz="2000" b="1" dirty="0" smtClean="0"/>
              <a:t>ncidenca 1:5 -10 000 </a:t>
            </a:r>
            <a:r>
              <a:rPr lang="sr-Latn-RS" sz="2000" b="1" dirty="0" smtClean="0">
                <a:solidFill>
                  <a:srgbClr val="C00000"/>
                </a:solidFill>
              </a:rPr>
              <a:t>muške</a:t>
            </a:r>
            <a:r>
              <a:rPr lang="sr-Latn-RS" sz="2000" b="1" dirty="0" smtClean="0"/>
              <a:t> novorođenčadi.</a:t>
            </a:r>
          </a:p>
          <a:p>
            <a:pPr algn="just"/>
            <a:endParaRPr lang="sr-Latn-RS" sz="2000" b="1" dirty="0" smtClean="0"/>
          </a:p>
          <a:p>
            <a:pPr algn="just"/>
            <a:r>
              <a:rPr lang="en-US" sz="2000" b="1" dirty="0" smtClean="0"/>
              <a:t>G</a:t>
            </a:r>
            <a:r>
              <a:rPr lang="sr-Latn-RS" sz="2000" b="1" dirty="0" smtClean="0"/>
              <a:t>en za </a:t>
            </a:r>
            <a:r>
              <a:rPr lang="sr-Latn-RS" sz="2000" b="1" dirty="0" smtClean="0">
                <a:solidFill>
                  <a:srgbClr val="C00000"/>
                </a:solidFill>
              </a:rPr>
              <a:t>faktor VIII koagulacije </a:t>
            </a:r>
            <a:r>
              <a:rPr lang="sr-Latn-RS" sz="2000" b="1" dirty="0" smtClean="0"/>
              <a:t>na Xq28.</a:t>
            </a:r>
          </a:p>
          <a:p>
            <a:pPr algn="just"/>
            <a:endParaRPr lang="sr-Latn-RS" sz="2000" b="1" dirty="0" smtClean="0"/>
          </a:p>
          <a:p>
            <a:pPr algn="just"/>
            <a:r>
              <a:rPr lang="en-US" sz="2000" b="1" dirty="0" smtClean="0"/>
              <a:t>M</a:t>
            </a:r>
            <a:r>
              <a:rPr lang="sr-Latn-RS" sz="2000" b="1" dirty="0" smtClean="0"/>
              <a:t>utacijom ovog gena nastaje </a:t>
            </a:r>
            <a:r>
              <a:rPr lang="sr-Latn-RS" sz="2000" b="1" dirty="0" smtClean="0">
                <a:solidFill>
                  <a:srgbClr val="C00000"/>
                </a:solidFill>
              </a:rPr>
              <a:t>poremećaj u koagulaciji krvi</a:t>
            </a:r>
            <a:r>
              <a:rPr lang="sr-Latn-RS" sz="2000" b="1" dirty="0" smtClean="0"/>
              <a:t>, a kao posledica produženo krvarenje (može biti spontano ili provocirano).</a:t>
            </a:r>
          </a:p>
          <a:p>
            <a:pPr marL="0" indent="0" algn="just">
              <a:buNone/>
            </a:pPr>
            <a:endParaRPr lang="sr-Latn-RS" sz="2000" b="1" dirty="0" smtClean="0"/>
          </a:p>
          <a:p>
            <a:pPr algn="just">
              <a:buNone/>
            </a:pPr>
            <a:r>
              <a:rPr lang="en-US" sz="2000" b="1" dirty="0" smtClean="0">
                <a:solidFill>
                  <a:srgbClr val="00B050"/>
                </a:solidFill>
              </a:rPr>
              <a:t>T</a:t>
            </a:r>
            <a:r>
              <a:rPr lang="sr-Latn-RS" sz="2000" b="1" dirty="0" smtClean="0">
                <a:solidFill>
                  <a:srgbClr val="00B050"/>
                </a:solidFill>
              </a:rPr>
              <a:t>ežina kliničke slike u odnosu na nivo faktora koagulacije:</a:t>
            </a:r>
          </a:p>
          <a:p>
            <a:pPr algn="just"/>
            <a:r>
              <a:rPr lang="en-US" sz="2000" b="1" dirty="0" smtClean="0"/>
              <a:t>&lt;</a:t>
            </a:r>
            <a:r>
              <a:rPr lang="sr-Latn-RS" sz="2000" b="1" dirty="0" smtClean="0"/>
              <a:t> 1% spontana i teška krvarenja (kod nonsens mutacija)</a:t>
            </a:r>
          </a:p>
          <a:p>
            <a:pPr algn="just"/>
            <a:r>
              <a:rPr lang="sr-Latn-RS" sz="2000" b="1" dirty="0" smtClean="0"/>
              <a:t>2-5% spontana, kao i na manju povredu</a:t>
            </a:r>
          </a:p>
          <a:p>
            <a:pPr algn="just"/>
            <a:r>
              <a:rPr lang="sr-Latn-RS" sz="2000" b="1" dirty="0" smtClean="0"/>
              <a:t>5-25% krvarenja kod blažih povreda (misens mutacije)</a:t>
            </a:r>
          </a:p>
          <a:p>
            <a:pPr algn="just"/>
            <a:endParaRPr lang="sr-Latn-RS" sz="2000" b="1" dirty="0" smtClean="0"/>
          </a:p>
          <a:p>
            <a:pPr algn="just"/>
            <a:r>
              <a:rPr lang="en-US" sz="2000" b="1" dirty="0" smtClean="0">
                <a:solidFill>
                  <a:srgbClr val="C00000"/>
                </a:solidFill>
              </a:rPr>
              <a:t>T</a:t>
            </a:r>
            <a:r>
              <a:rPr lang="sr-Latn-RS" sz="2000" b="1" dirty="0" smtClean="0">
                <a:solidFill>
                  <a:srgbClr val="C00000"/>
                </a:solidFill>
              </a:rPr>
              <a:t>h: humani tip faktora VIII koji je dobijen tehnologijom rekombinantne DNK.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762000"/>
          </a:xfrm>
        </p:spPr>
        <p:txBody>
          <a:bodyPr>
            <a:noAutofit/>
          </a:bodyPr>
          <a:lstStyle/>
          <a:p>
            <a:r>
              <a:rPr lang="en-US" sz="2800" b="1" u="sng" dirty="0" smtClean="0"/>
              <a:t>D</a:t>
            </a:r>
            <a:r>
              <a:rPr lang="sr-Latn-RS" sz="2800" b="1" u="sng" dirty="0" smtClean="0"/>
              <a:t>išenova i Bekerova mišićna distrofija (XR)</a:t>
            </a:r>
            <a:br>
              <a:rPr lang="sr-Latn-RS" sz="2800" b="1" u="sng" dirty="0" smtClean="0"/>
            </a:br>
            <a:endParaRPr lang="en-US" sz="2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066800"/>
            <a:ext cx="8686800" cy="5050536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>
                <a:solidFill>
                  <a:srgbClr val="C00000"/>
                </a:solidFill>
              </a:rPr>
              <a:t>N</a:t>
            </a:r>
            <a:r>
              <a:rPr lang="sr-Latn-RS" sz="2000" b="1" dirty="0">
                <a:solidFill>
                  <a:srgbClr val="C00000"/>
                </a:solidFill>
              </a:rPr>
              <a:t>astaju mutacijom gena za protein distrofin (Xp21.2</a:t>
            </a:r>
            <a:r>
              <a:rPr lang="sr-Latn-RS" sz="2000" b="1" dirty="0" smtClean="0">
                <a:solidFill>
                  <a:srgbClr val="C00000"/>
                </a:solidFill>
              </a:rPr>
              <a:t>).</a:t>
            </a:r>
          </a:p>
          <a:p>
            <a:pPr marL="109728" indent="0" algn="just">
              <a:buNone/>
            </a:pPr>
            <a:endParaRPr lang="sr-Latn-RS" sz="2000" b="1" dirty="0">
              <a:solidFill>
                <a:srgbClr val="C00000"/>
              </a:solidFill>
            </a:endParaRPr>
          </a:p>
          <a:p>
            <a:pPr algn="just"/>
            <a:r>
              <a:rPr lang="sr-Latn-RS" sz="2000" b="1" dirty="0" smtClean="0">
                <a:solidFill>
                  <a:srgbClr val="C00000"/>
                </a:solidFill>
              </a:rPr>
              <a:t>Dišenova mišićna distrofija </a:t>
            </a:r>
            <a:r>
              <a:rPr lang="sr-Latn-RS" sz="2000" b="1" dirty="0" smtClean="0"/>
              <a:t>(DMD) – </a:t>
            </a:r>
            <a:r>
              <a:rPr lang="sr-Latn-RS" sz="2000" b="1" u="sng" dirty="0" smtClean="0">
                <a:solidFill>
                  <a:srgbClr val="0070C0"/>
                </a:solidFill>
              </a:rPr>
              <a:t>nedostatak distrofina</a:t>
            </a:r>
            <a:r>
              <a:rPr lang="sr-Latn-RS" sz="2000" b="1" dirty="0" smtClean="0"/>
              <a:t>, težak oblik bolesti. </a:t>
            </a:r>
            <a:r>
              <a:rPr lang="en-US" sz="2000" b="1" dirty="0" smtClean="0"/>
              <a:t>I</a:t>
            </a:r>
            <a:r>
              <a:rPr lang="sr-Latn-RS" sz="2000" b="1" dirty="0" smtClean="0"/>
              <a:t>ncidenca 1:3 500 muške novorođenčadi.</a:t>
            </a:r>
          </a:p>
          <a:p>
            <a:pPr algn="just">
              <a:buNone/>
            </a:pPr>
            <a:endParaRPr lang="sr-Latn-RS" sz="2000" b="1" dirty="0" smtClean="0"/>
          </a:p>
          <a:p>
            <a:pPr algn="just"/>
            <a:r>
              <a:rPr lang="en-US" sz="2000" b="1" dirty="0" smtClean="0">
                <a:solidFill>
                  <a:srgbClr val="C00000"/>
                </a:solidFill>
              </a:rPr>
              <a:t>B</a:t>
            </a:r>
            <a:r>
              <a:rPr lang="sr-Latn-RS" sz="2000" b="1" dirty="0" smtClean="0">
                <a:solidFill>
                  <a:srgbClr val="C00000"/>
                </a:solidFill>
              </a:rPr>
              <a:t>ekerova mišićna distrofija </a:t>
            </a:r>
            <a:r>
              <a:rPr lang="sr-Latn-RS" sz="2000" b="1" dirty="0" smtClean="0"/>
              <a:t>(BMD) – srednje teški </a:t>
            </a:r>
            <a:r>
              <a:rPr lang="sr-Latn-RS" sz="2000" b="1" u="sng" dirty="0" smtClean="0">
                <a:solidFill>
                  <a:schemeClr val="accent2">
                    <a:lumMod val="75000"/>
                  </a:schemeClr>
                </a:solidFill>
              </a:rPr>
              <a:t>alelni oblik </a:t>
            </a:r>
            <a:r>
              <a:rPr lang="sr-Latn-RS" sz="2000" b="1" dirty="0" smtClean="0"/>
              <a:t>(javlja se 10x ređe). </a:t>
            </a:r>
            <a:r>
              <a:rPr lang="en-US" sz="2000" b="1" dirty="0" smtClean="0"/>
              <a:t>P</a:t>
            </a:r>
            <a:r>
              <a:rPr lang="sr-Latn-RS" sz="2000" b="1" dirty="0" smtClean="0"/>
              <a:t>risutno do </a:t>
            </a:r>
            <a:r>
              <a:rPr lang="sr-Latn-RS" sz="2000" b="1" u="sng" dirty="0" smtClean="0">
                <a:solidFill>
                  <a:srgbClr val="00B050"/>
                </a:solidFill>
              </a:rPr>
              <a:t>30% distrofina </a:t>
            </a:r>
            <a:r>
              <a:rPr lang="sr-Latn-RS" sz="2000" b="1" dirty="0" smtClean="0"/>
              <a:t>u mišićima.</a:t>
            </a:r>
          </a:p>
          <a:p>
            <a:pPr algn="just"/>
            <a:endParaRPr lang="sr-Latn-RS" sz="2000" b="1" dirty="0" smtClean="0"/>
          </a:p>
          <a:p>
            <a:pPr algn="just"/>
            <a:endParaRPr lang="sr-Latn-RS" sz="2000" b="1" dirty="0" smtClean="0">
              <a:solidFill>
                <a:srgbClr val="C00000"/>
              </a:solidFill>
            </a:endParaRPr>
          </a:p>
          <a:p>
            <a:pPr algn="just"/>
            <a:endParaRPr lang="sr-Latn-RS" sz="2000" b="1" dirty="0" smtClean="0">
              <a:solidFill>
                <a:srgbClr val="C00000"/>
              </a:solidFill>
            </a:endParaRPr>
          </a:p>
          <a:p>
            <a:pPr algn="just"/>
            <a:endParaRPr lang="sr-Latn-RS" sz="2000" b="1" dirty="0" smtClean="0">
              <a:solidFill>
                <a:srgbClr val="C00000"/>
              </a:solidFill>
            </a:endParaRPr>
          </a:p>
          <a:p>
            <a:pPr algn="just"/>
            <a:endParaRPr lang="sr-Latn-RS" sz="2000" b="1" dirty="0" smtClean="0">
              <a:solidFill>
                <a:srgbClr val="C00000"/>
              </a:solidFill>
            </a:endParaRPr>
          </a:p>
          <a:p>
            <a:pPr algn="just"/>
            <a:endParaRPr lang="sr-Latn-RS" sz="2000" b="1" dirty="0" smtClean="0">
              <a:solidFill>
                <a:srgbClr val="C00000"/>
              </a:solidFill>
            </a:endParaRPr>
          </a:p>
          <a:p>
            <a:pPr algn="just"/>
            <a:endParaRPr lang="en-US" sz="2000" b="1" dirty="0"/>
          </a:p>
        </p:txBody>
      </p:sp>
      <p:pic>
        <p:nvPicPr>
          <p:cNvPr id="4" name="Picture 2" descr="distrofin u boji"/>
          <p:cNvPicPr>
            <a:picLocks noChangeAspect="1" noChangeArrowheads="1"/>
          </p:cNvPicPr>
          <p:nvPr/>
        </p:nvPicPr>
        <p:blipFill>
          <a:blip r:embed="rId2"/>
          <a:srcRect t="26012" b="8022"/>
          <a:stretch>
            <a:fillRect/>
          </a:stretch>
        </p:blipFill>
        <p:spPr bwMode="auto">
          <a:xfrm>
            <a:off x="2286000" y="3657600"/>
            <a:ext cx="4495800" cy="2971800"/>
          </a:xfrm>
          <a:prstGeom prst="rect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Line 2"/>
          <p:cNvSpPr>
            <a:spLocks noChangeShapeType="1"/>
          </p:cNvSpPr>
          <p:nvPr/>
        </p:nvSpPr>
        <p:spPr bwMode="auto">
          <a:xfrm>
            <a:off x="4191000" y="2514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" y="-4745"/>
            <a:ext cx="8943975" cy="1462087"/>
          </a:xfrm>
        </p:spPr>
        <p:txBody>
          <a:bodyPr/>
          <a:lstStyle/>
          <a:p>
            <a:r>
              <a:rPr lang="sl-SI" sz="3600" b="1" dirty="0" smtClean="0"/>
              <a:t> </a:t>
            </a:r>
            <a:r>
              <a:rPr lang="sl-SI" sz="2800" b="1" u="sng" dirty="0" smtClean="0"/>
              <a:t>Odnos genotipa i fenotipa</a:t>
            </a:r>
            <a:endParaRPr lang="en-US" sz="2800" b="1" u="sng" dirty="0"/>
          </a:p>
        </p:txBody>
      </p:sp>
      <p:pic>
        <p:nvPicPr>
          <p:cNvPr id="588804" name="Picture 4" descr="dmd-bmd-ihh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03094" y="2849817"/>
            <a:ext cx="3810000" cy="2789395"/>
          </a:xfrm>
          <a:noFill/>
          <a:ln>
            <a:solidFill>
              <a:schemeClr val="hlink"/>
            </a:solidFill>
          </a:ln>
        </p:spPr>
      </p:pic>
      <p:pic>
        <p:nvPicPr>
          <p:cNvPr id="588805" name="Picture 5" descr="dmd-bmd-ihh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 l="38000" t="33636" r="30000" b="33580"/>
          <a:stretch>
            <a:fillRect/>
          </a:stretch>
        </p:blipFill>
        <p:spPr>
          <a:xfrm>
            <a:off x="6172200" y="4760913"/>
            <a:ext cx="1581150" cy="1158875"/>
          </a:xfrm>
          <a:noFill/>
          <a:ln>
            <a:solidFill>
              <a:schemeClr val="accent1"/>
            </a:solidFill>
          </a:ln>
        </p:spPr>
      </p:pic>
      <p:pic>
        <p:nvPicPr>
          <p:cNvPr id="588814" name="Picture 14" descr="dmd-bmd-ihh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 l="38733" r="33098" b="69231"/>
          <a:stretch>
            <a:fillRect/>
          </a:stretch>
        </p:blipFill>
        <p:spPr>
          <a:xfrm>
            <a:off x="1143000" y="4800600"/>
            <a:ext cx="1371600" cy="1096963"/>
          </a:xfrm>
          <a:noFill/>
          <a:ln/>
        </p:spPr>
      </p:pic>
      <p:sp>
        <p:nvSpPr>
          <p:cNvPr id="588806" name="Text Box 6"/>
          <p:cNvSpPr txBox="1">
            <a:spLocks noChangeArrowheads="1"/>
          </p:cNvSpPr>
          <p:nvPr/>
        </p:nvSpPr>
        <p:spPr bwMode="auto">
          <a:xfrm>
            <a:off x="2819400" y="2286000"/>
            <a:ext cx="6350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2400" b="1">
                <a:latin typeface="Tahoma" pitchFamily="34" charset="0"/>
              </a:rPr>
              <a:t>dis</a:t>
            </a:r>
            <a:endParaRPr lang="en-US" sz="2400" b="1">
              <a:latin typeface="Tahoma" pitchFamily="34" charset="0"/>
            </a:endParaRPr>
          </a:p>
        </p:txBody>
      </p:sp>
      <p:sp>
        <p:nvSpPr>
          <p:cNvPr id="588807" name="Text Box 7"/>
          <p:cNvSpPr txBox="1">
            <a:spLocks noChangeArrowheads="1"/>
          </p:cNvSpPr>
          <p:nvPr/>
        </p:nvSpPr>
        <p:spPr bwMode="auto">
          <a:xfrm>
            <a:off x="4343400" y="2286000"/>
            <a:ext cx="5969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2400" b="1">
                <a:latin typeface="Tahoma" pitchFamily="34" charset="0"/>
              </a:rPr>
              <a:t>fin</a:t>
            </a:r>
            <a:endParaRPr lang="en-US" sz="2400" b="1">
              <a:latin typeface="Tahoma" pitchFamily="34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324600" y="4191000"/>
            <a:ext cx="1206500" cy="466725"/>
            <a:chOff x="2064" y="2064"/>
            <a:chExt cx="760" cy="294"/>
          </a:xfrm>
        </p:grpSpPr>
        <p:sp>
          <p:nvSpPr>
            <p:cNvPr id="588809" name="Text Box 9"/>
            <p:cNvSpPr txBox="1">
              <a:spLocks noChangeArrowheads="1"/>
            </p:cNvSpPr>
            <p:nvPr/>
          </p:nvSpPr>
          <p:spPr bwMode="auto">
            <a:xfrm>
              <a:off x="2064" y="2064"/>
              <a:ext cx="40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l-SI" sz="2400" b="1">
                  <a:latin typeface="Tahoma" pitchFamily="34" charset="0"/>
                </a:rPr>
                <a:t>dis</a:t>
              </a:r>
              <a:endParaRPr lang="en-US" sz="2400" b="1">
                <a:latin typeface="Tahoma" pitchFamily="34" charset="0"/>
              </a:endParaRPr>
            </a:p>
          </p:txBody>
        </p:sp>
        <p:sp>
          <p:nvSpPr>
            <p:cNvPr id="588810" name="Text Box 10"/>
            <p:cNvSpPr txBox="1">
              <a:spLocks noChangeArrowheads="1"/>
            </p:cNvSpPr>
            <p:nvPr/>
          </p:nvSpPr>
          <p:spPr bwMode="auto">
            <a:xfrm>
              <a:off x="2448" y="2064"/>
              <a:ext cx="376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l-SI" sz="2400" b="1">
                  <a:latin typeface="Tahoma" pitchFamily="34" charset="0"/>
                </a:rPr>
                <a:t>fin</a:t>
              </a:r>
              <a:endParaRPr lang="en-US" sz="2400" b="1">
                <a:latin typeface="Tahoma" pitchFamily="34" charset="0"/>
              </a:endParaRPr>
            </a:p>
          </p:txBody>
        </p:sp>
      </p:grpSp>
      <p:sp>
        <p:nvSpPr>
          <p:cNvPr id="588811" name="Text Box 11"/>
          <p:cNvSpPr txBox="1">
            <a:spLocks noChangeArrowheads="1"/>
          </p:cNvSpPr>
          <p:nvPr/>
        </p:nvSpPr>
        <p:spPr bwMode="auto">
          <a:xfrm>
            <a:off x="3657600" y="4191000"/>
            <a:ext cx="635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2400" b="1">
                <a:latin typeface="Tahoma" pitchFamily="34" charset="0"/>
              </a:rPr>
              <a:t>dis</a:t>
            </a:r>
            <a:endParaRPr lang="en-US" sz="2400" b="1">
              <a:latin typeface="Tahoma" pitchFamily="34" charset="0"/>
            </a:endParaRPr>
          </a:p>
        </p:txBody>
      </p:sp>
      <p:sp>
        <p:nvSpPr>
          <p:cNvPr id="588812" name="Line 12"/>
          <p:cNvSpPr>
            <a:spLocks noChangeShapeType="1"/>
          </p:cNvSpPr>
          <p:nvPr/>
        </p:nvSpPr>
        <p:spPr bwMode="auto">
          <a:xfrm>
            <a:off x="3429000" y="2514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88813" name="Text Box 13"/>
          <p:cNvSpPr txBox="1">
            <a:spLocks noChangeArrowheads="1"/>
          </p:cNvSpPr>
          <p:nvPr/>
        </p:nvSpPr>
        <p:spPr bwMode="auto">
          <a:xfrm>
            <a:off x="3581400" y="2286000"/>
            <a:ext cx="64135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2400" b="1">
                <a:latin typeface="Tahoma" pitchFamily="34" charset="0"/>
              </a:rPr>
              <a:t>tro</a:t>
            </a:r>
            <a:endParaRPr lang="en-US" sz="2400" b="1">
              <a:latin typeface="Tahoma" pitchFamily="34" charset="0"/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914400" y="4191000"/>
            <a:ext cx="1816100" cy="466725"/>
            <a:chOff x="576" y="2640"/>
            <a:chExt cx="1144" cy="294"/>
          </a:xfrm>
        </p:grpSpPr>
        <p:sp>
          <p:nvSpPr>
            <p:cNvPr id="588816" name="Text Box 16"/>
            <p:cNvSpPr txBox="1">
              <a:spLocks noChangeArrowheads="1"/>
            </p:cNvSpPr>
            <p:nvPr/>
          </p:nvSpPr>
          <p:spPr bwMode="auto">
            <a:xfrm>
              <a:off x="576" y="2640"/>
              <a:ext cx="400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l-SI" sz="2400" b="1">
                  <a:latin typeface="Tahoma" pitchFamily="34" charset="0"/>
                </a:rPr>
                <a:t>dis</a:t>
              </a:r>
              <a:endParaRPr lang="en-US" sz="2400" b="1">
                <a:latin typeface="Tahoma" pitchFamily="34" charset="0"/>
              </a:endParaRPr>
            </a:p>
          </p:txBody>
        </p:sp>
        <p:sp>
          <p:nvSpPr>
            <p:cNvPr id="588817" name="Text Box 17"/>
            <p:cNvSpPr txBox="1">
              <a:spLocks noChangeArrowheads="1"/>
            </p:cNvSpPr>
            <p:nvPr/>
          </p:nvSpPr>
          <p:spPr bwMode="auto">
            <a:xfrm>
              <a:off x="960" y="2640"/>
              <a:ext cx="404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l-SI" sz="2400" b="1">
                  <a:latin typeface="Tahoma" pitchFamily="34" charset="0"/>
                </a:rPr>
                <a:t>tro</a:t>
              </a:r>
              <a:endParaRPr lang="en-US" sz="2400" b="1">
                <a:latin typeface="Tahoma" pitchFamily="34" charset="0"/>
              </a:endParaRPr>
            </a:p>
          </p:txBody>
        </p:sp>
        <p:sp>
          <p:nvSpPr>
            <p:cNvPr id="588818" name="Text Box 18"/>
            <p:cNvSpPr txBox="1">
              <a:spLocks noChangeArrowheads="1"/>
            </p:cNvSpPr>
            <p:nvPr/>
          </p:nvSpPr>
          <p:spPr bwMode="auto">
            <a:xfrm>
              <a:off x="1344" y="2640"/>
              <a:ext cx="376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l-SI" sz="2400" b="1">
                  <a:latin typeface="Tahoma" pitchFamily="34" charset="0"/>
                </a:rPr>
                <a:t>fin</a:t>
              </a:r>
              <a:endParaRPr lang="en-US" sz="2400" b="1">
                <a:latin typeface="Tahoma" pitchFamily="34" charset="0"/>
              </a:endParaRPr>
            </a:p>
          </p:txBody>
        </p:sp>
      </p:grpSp>
      <p:sp>
        <p:nvSpPr>
          <p:cNvPr id="588819" name="Text Box 19"/>
          <p:cNvSpPr txBox="1">
            <a:spLocks noChangeArrowheads="1"/>
          </p:cNvSpPr>
          <p:nvPr/>
        </p:nvSpPr>
        <p:spPr bwMode="auto">
          <a:xfrm>
            <a:off x="4267200" y="4191000"/>
            <a:ext cx="704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Tahoma" pitchFamily="34" charset="0"/>
              </a:rPr>
              <a:t>xyz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581400" y="3352800"/>
            <a:ext cx="1816100" cy="466725"/>
            <a:chOff x="576" y="2640"/>
            <a:chExt cx="1144" cy="294"/>
          </a:xfrm>
        </p:grpSpPr>
        <p:sp>
          <p:nvSpPr>
            <p:cNvPr id="588821" name="Text Box 21"/>
            <p:cNvSpPr txBox="1">
              <a:spLocks noChangeArrowheads="1"/>
            </p:cNvSpPr>
            <p:nvPr/>
          </p:nvSpPr>
          <p:spPr bwMode="auto">
            <a:xfrm>
              <a:off x="576" y="2640"/>
              <a:ext cx="400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l-SI" sz="2400" b="1">
                  <a:latin typeface="Tahoma" pitchFamily="34" charset="0"/>
                </a:rPr>
                <a:t>dis</a:t>
              </a:r>
              <a:endParaRPr lang="en-US" sz="2400" b="1">
                <a:latin typeface="Tahoma" pitchFamily="34" charset="0"/>
              </a:endParaRPr>
            </a:p>
          </p:txBody>
        </p:sp>
        <p:sp>
          <p:nvSpPr>
            <p:cNvPr id="588822" name="Text Box 22"/>
            <p:cNvSpPr txBox="1">
              <a:spLocks noChangeArrowheads="1"/>
            </p:cNvSpPr>
            <p:nvPr/>
          </p:nvSpPr>
          <p:spPr bwMode="auto">
            <a:xfrm>
              <a:off x="960" y="2640"/>
              <a:ext cx="404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l-SI" sz="2400" b="1">
                  <a:latin typeface="Tahoma" pitchFamily="34" charset="0"/>
                </a:rPr>
                <a:t>tro</a:t>
              </a:r>
              <a:endParaRPr lang="en-US" sz="2400" b="1">
                <a:latin typeface="Tahoma" pitchFamily="34" charset="0"/>
              </a:endParaRPr>
            </a:p>
          </p:txBody>
        </p:sp>
        <p:sp>
          <p:nvSpPr>
            <p:cNvPr id="588823" name="Text Box 23"/>
            <p:cNvSpPr txBox="1">
              <a:spLocks noChangeArrowheads="1"/>
            </p:cNvSpPr>
            <p:nvPr/>
          </p:nvSpPr>
          <p:spPr bwMode="auto">
            <a:xfrm>
              <a:off x="1344" y="2640"/>
              <a:ext cx="376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l-SI" sz="2400" b="1" dirty="0">
                  <a:latin typeface="Tahoma" pitchFamily="34" charset="0"/>
                </a:rPr>
                <a:t>fin</a:t>
              </a:r>
              <a:endParaRPr lang="en-US" sz="2400" b="1" dirty="0">
                <a:latin typeface="Tahoma" pitchFamily="34" charset="0"/>
              </a:endParaRP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6096000" y="3352800"/>
            <a:ext cx="1816100" cy="466725"/>
            <a:chOff x="576" y="2640"/>
            <a:chExt cx="1144" cy="294"/>
          </a:xfrm>
        </p:grpSpPr>
        <p:sp>
          <p:nvSpPr>
            <p:cNvPr id="588825" name="Text Box 25"/>
            <p:cNvSpPr txBox="1">
              <a:spLocks noChangeArrowheads="1"/>
            </p:cNvSpPr>
            <p:nvPr/>
          </p:nvSpPr>
          <p:spPr bwMode="auto">
            <a:xfrm>
              <a:off x="576" y="2640"/>
              <a:ext cx="400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l-SI" sz="2400" b="1">
                  <a:latin typeface="Tahoma" pitchFamily="34" charset="0"/>
                </a:rPr>
                <a:t>dis</a:t>
              </a:r>
              <a:endParaRPr lang="en-US" sz="2400" b="1">
                <a:latin typeface="Tahoma" pitchFamily="34" charset="0"/>
              </a:endParaRPr>
            </a:p>
          </p:txBody>
        </p:sp>
        <p:sp>
          <p:nvSpPr>
            <p:cNvPr id="588826" name="Text Box 26"/>
            <p:cNvSpPr txBox="1">
              <a:spLocks noChangeArrowheads="1"/>
            </p:cNvSpPr>
            <p:nvPr/>
          </p:nvSpPr>
          <p:spPr bwMode="auto">
            <a:xfrm>
              <a:off x="960" y="2640"/>
              <a:ext cx="404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l-SI" sz="2400" b="1">
                  <a:latin typeface="Tahoma" pitchFamily="34" charset="0"/>
                </a:rPr>
                <a:t>tro</a:t>
              </a:r>
              <a:endParaRPr lang="en-US" sz="2400" b="1">
                <a:latin typeface="Tahoma" pitchFamily="34" charset="0"/>
              </a:endParaRPr>
            </a:p>
          </p:txBody>
        </p:sp>
        <p:sp>
          <p:nvSpPr>
            <p:cNvPr id="588827" name="Text Box 27"/>
            <p:cNvSpPr txBox="1">
              <a:spLocks noChangeArrowheads="1"/>
            </p:cNvSpPr>
            <p:nvPr/>
          </p:nvSpPr>
          <p:spPr bwMode="auto">
            <a:xfrm>
              <a:off x="1344" y="2640"/>
              <a:ext cx="376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l-SI" sz="2400" b="1">
                  <a:latin typeface="Tahoma" pitchFamily="34" charset="0"/>
                </a:rPr>
                <a:t>fin</a:t>
              </a:r>
              <a:endParaRPr lang="en-US" sz="2400" b="1">
                <a:latin typeface="Tahoma" pitchFamily="34" charset="0"/>
              </a:endParaRPr>
            </a:p>
          </p:txBody>
        </p:sp>
      </p:grpSp>
      <p:sp>
        <p:nvSpPr>
          <p:cNvPr id="588828" name="AutoShape 28"/>
          <p:cNvSpPr>
            <a:spLocks noChangeArrowheads="1"/>
          </p:cNvSpPr>
          <p:nvPr/>
        </p:nvSpPr>
        <p:spPr bwMode="auto">
          <a:xfrm>
            <a:off x="6553200" y="3124200"/>
            <a:ext cx="914400" cy="976313"/>
          </a:xfrm>
          <a:prstGeom prst="downArrow">
            <a:avLst>
              <a:gd name="adj1" fmla="val 50000"/>
              <a:gd name="adj2" fmla="val 26693"/>
            </a:avLst>
          </a:prstGeom>
          <a:solidFill>
            <a:srgbClr val="00CC00">
              <a:alpha val="49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8829" name="AutoShape 29"/>
          <p:cNvSpPr>
            <a:spLocks noChangeArrowheads="1"/>
          </p:cNvSpPr>
          <p:nvPr/>
        </p:nvSpPr>
        <p:spPr bwMode="auto">
          <a:xfrm>
            <a:off x="4038600" y="3124200"/>
            <a:ext cx="685800" cy="976313"/>
          </a:xfrm>
          <a:prstGeom prst="downArrow">
            <a:avLst>
              <a:gd name="adj1" fmla="val 50000"/>
              <a:gd name="adj2" fmla="val 35590"/>
            </a:avLst>
          </a:prstGeom>
          <a:solidFill>
            <a:schemeClr val="hlink">
              <a:alpha val="4900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8830" name="Text Box 30"/>
          <p:cNvSpPr txBox="1">
            <a:spLocks noChangeArrowheads="1"/>
          </p:cNvSpPr>
          <p:nvPr/>
        </p:nvSpPr>
        <p:spPr bwMode="auto">
          <a:xfrm>
            <a:off x="974725" y="5976938"/>
            <a:ext cx="1649413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ahoma" pitchFamily="34" charset="0"/>
              </a:rPr>
              <a:t>normalno</a:t>
            </a:r>
          </a:p>
        </p:txBody>
      </p:sp>
      <p:sp>
        <p:nvSpPr>
          <p:cNvPr id="588831" name="Text Box 31"/>
          <p:cNvSpPr txBox="1">
            <a:spLocks noChangeArrowheads="1"/>
          </p:cNvSpPr>
          <p:nvPr/>
        </p:nvSpPr>
        <p:spPr bwMode="auto">
          <a:xfrm>
            <a:off x="3923506" y="5668963"/>
            <a:ext cx="915988" cy="457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ahoma" pitchFamily="34" charset="0"/>
              </a:rPr>
              <a:t>DMD</a:t>
            </a:r>
          </a:p>
        </p:txBody>
      </p:sp>
      <p:sp>
        <p:nvSpPr>
          <p:cNvPr id="588832" name="Text Box 32"/>
          <p:cNvSpPr txBox="1">
            <a:spLocks noChangeArrowheads="1"/>
          </p:cNvSpPr>
          <p:nvPr/>
        </p:nvSpPr>
        <p:spPr bwMode="auto">
          <a:xfrm>
            <a:off x="6477000" y="6019800"/>
            <a:ext cx="89535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ahoma" pitchFamily="34" charset="0"/>
              </a:rPr>
              <a:t>BMD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04800" y="1447800"/>
            <a:ext cx="64956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r-Latn-RS" b="1" dirty="0" smtClean="0"/>
              <a:t> </a:t>
            </a:r>
            <a:r>
              <a:rPr lang="sr-Latn-RS" sz="2000" b="1" dirty="0" smtClean="0"/>
              <a:t>najčešće mutacije u genu su delecije (65-70%).</a:t>
            </a:r>
            <a:endParaRPr lang="en-US" sz="20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8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8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8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8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31" grpId="0" animBg="1" autoUpdateAnimBg="0"/>
      <p:bldP spid="588832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238744" cy="59649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u="sng" dirty="0" smtClean="0"/>
              <a:t>K</a:t>
            </a:r>
            <a:r>
              <a:rPr lang="sr-Latn-RS" sz="2000" b="1" u="sng" dirty="0" smtClean="0"/>
              <a:t>linička slika</a:t>
            </a:r>
          </a:p>
          <a:p>
            <a:endParaRPr lang="sr-Latn-RS" sz="2000" b="1" dirty="0" smtClean="0"/>
          </a:p>
          <a:p>
            <a:pPr algn="just"/>
            <a:r>
              <a:rPr lang="sr-Latn-RS" sz="2000" b="1" dirty="0" smtClean="0"/>
              <a:t>Početak kod DMD oko 2 god, kod BMD oko 10-te godine.</a:t>
            </a:r>
          </a:p>
          <a:p>
            <a:pPr algn="just"/>
            <a:r>
              <a:rPr lang="en-US" sz="2000" b="1" dirty="0" smtClean="0"/>
              <a:t>G</a:t>
            </a:r>
            <a:r>
              <a:rPr lang="sr-Latn-RS" sz="2000" b="1" dirty="0" smtClean="0"/>
              <a:t>egav hod, pseudohipertrofija listova, Gowersov znak.</a:t>
            </a:r>
          </a:p>
          <a:p>
            <a:pPr algn="just"/>
            <a:r>
              <a:rPr lang="en-US" sz="2000" b="1" dirty="0" smtClean="0"/>
              <a:t>P</a:t>
            </a:r>
            <a:r>
              <a:rPr lang="sr-Latn-RS" sz="2000" b="1" dirty="0" smtClean="0"/>
              <a:t>rogresivno slabljenje mišića (porečno-prugastih i glatkih) i srčanog mišića.</a:t>
            </a:r>
          </a:p>
          <a:p>
            <a:pPr algn="just"/>
            <a:r>
              <a:rPr lang="en-US" sz="2000" b="1" dirty="0" smtClean="0"/>
              <a:t>K</a:t>
            </a:r>
            <a:r>
              <a:rPr lang="sr-Latn-RS" sz="2000" b="1" dirty="0" smtClean="0"/>
              <a:t>od DMD rani gubitak pokretljivosti i smrtnost u 20-tim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godinama</a:t>
            </a:r>
            <a:r>
              <a:rPr lang="en-US" sz="2000" b="1" dirty="0" smtClean="0"/>
              <a:t> </a:t>
            </a:r>
            <a:r>
              <a:rPr lang="sr-Latn-RS" sz="2000" b="1" dirty="0" smtClean="0"/>
              <a:t>života.</a:t>
            </a:r>
          </a:p>
          <a:p>
            <a:pPr algn="just">
              <a:buNone/>
            </a:pPr>
            <a:endParaRPr lang="sr-Latn-RS" sz="2000" b="1" dirty="0" smtClean="0">
              <a:solidFill>
                <a:srgbClr val="00B0F0"/>
              </a:solidFill>
            </a:endParaRPr>
          </a:p>
          <a:p>
            <a:pPr algn="just">
              <a:buNone/>
            </a:pPr>
            <a:r>
              <a:rPr lang="sr-Latn-RS" sz="2000" b="1" dirty="0" smtClean="0">
                <a:solidFill>
                  <a:srgbClr val="00B0F0"/>
                </a:solidFill>
              </a:rPr>
              <a:t>                                    Gowersov manevar:</a:t>
            </a:r>
          </a:p>
          <a:p>
            <a:pPr algn="just"/>
            <a:endParaRPr lang="sr-Latn-RS" sz="2000" b="1" dirty="0" smtClean="0"/>
          </a:p>
          <a:p>
            <a:pPr algn="just"/>
            <a:endParaRPr lang="sr-Latn-RS" sz="2000" b="1" dirty="0" smtClean="0"/>
          </a:p>
          <a:p>
            <a:pPr algn="just"/>
            <a:endParaRPr lang="sr-Latn-RS" sz="2000" b="1" dirty="0" smtClean="0"/>
          </a:p>
          <a:p>
            <a:pPr algn="just"/>
            <a:r>
              <a:rPr lang="en-US" sz="2000" b="1" dirty="0" smtClean="0"/>
              <a:t>D</a:t>
            </a:r>
            <a:r>
              <a:rPr lang="sr-Latn-RS" sz="2000" b="1" dirty="0" smtClean="0"/>
              <a:t>etekcija mutacija</a:t>
            </a:r>
            <a:r>
              <a:rPr lang="en-US" sz="2000" b="1" dirty="0" smtClean="0"/>
              <a:t> -</a:t>
            </a:r>
            <a:r>
              <a:rPr lang="sr-Latn-RS" sz="2000" b="1" dirty="0" smtClean="0"/>
              <a:t> direktna ili indirektna metoda.</a:t>
            </a:r>
          </a:p>
          <a:p>
            <a:pPr algn="just"/>
            <a:r>
              <a:rPr lang="sr-Latn-RS" sz="2000" b="1" dirty="0" smtClean="0"/>
              <a:t>2/3 majki su nosioci mutacije, a 1/3 su </a:t>
            </a:r>
            <a:r>
              <a:rPr lang="sr-Latn-RS" sz="2000" b="1" i="1" dirty="0" smtClean="0"/>
              <a:t>de novo </a:t>
            </a:r>
            <a:r>
              <a:rPr lang="sr-Latn-RS" sz="2000" b="1" dirty="0" smtClean="0"/>
              <a:t>mutacije.</a:t>
            </a:r>
          </a:p>
          <a:p>
            <a:pPr algn="just"/>
            <a:r>
              <a:rPr lang="en-US" sz="2000" b="1" dirty="0" smtClean="0"/>
              <a:t>G</a:t>
            </a:r>
            <a:r>
              <a:rPr lang="sr-Latn-RS" sz="2000" b="1" dirty="0" smtClean="0"/>
              <a:t>onadni mozaicizam kod majke (20%).</a:t>
            </a:r>
          </a:p>
          <a:p>
            <a:pPr algn="just"/>
            <a:r>
              <a:rPr lang="sr-Latn-RS" sz="2000" b="1" dirty="0" smtClean="0"/>
              <a:t>PND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971800"/>
            <a:ext cx="4343400" cy="1714314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19200"/>
            <a:ext cx="7848600" cy="1620837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sr-Latn-RS" sz="4000" b="1" dirty="0" smtClean="0">
                <a:solidFill>
                  <a:srgbClr val="00B050"/>
                </a:solidFill>
              </a:rPr>
              <a:t>Netipične monogenske bolesti</a:t>
            </a:r>
            <a:br>
              <a:rPr lang="sr-Latn-RS" sz="4000" b="1" dirty="0" smtClean="0">
                <a:solidFill>
                  <a:srgbClr val="00B050"/>
                </a:solidFill>
              </a:rPr>
            </a:br>
            <a:endParaRPr lang="en-US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0209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algn="l"/>
            <a:r>
              <a:rPr lang="en-US" altLang="en-US" sz="2400" b="1" u="sng" smtClean="0">
                <a:solidFill>
                  <a:srgbClr val="0033CC"/>
                </a:solidFill>
              </a:rPr>
              <a:t>Nasleđivanje vezano za Y hromozom</a:t>
            </a:r>
            <a:r>
              <a:rPr lang="sr-Latn-RS" altLang="en-US" sz="2400" b="1" u="sng" smtClean="0">
                <a:solidFill>
                  <a:srgbClr val="0033CC"/>
                </a:solidFill>
              </a:rPr>
              <a:t> (holandrično)</a:t>
            </a:r>
            <a:endParaRPr lang="en-US" altLang="en-US" sz="2400" b="1" u="sng" smtClean="0">
              <a:solidFill>
                <a:srgbClr val="0033CC"/>
              </a:solidFill>
            </a:endParaRPr>
          </a:p>
        </p:txBody>
      </p:sp>
      <p:sp>
        <p:nvSpPr>
          <p:cNvPr id="3891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381000" y="20574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altLang="en-US" sz="2400" dirty="0" smtClean="0"/>
              <a:t>Mali </a:t>
            </a:r>
            <a:r>
              <a:rPr lang="en-US" altLang="en-US" sz="2400" dirty="0" err="1" smtClean="0"/>
              <a:t>broj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gena</a:t>
            </a:r>
            <a:r>
              <a:rPr lang="en-US" altLang="en-US" sz="2400" dirty="0" smtClean="0"/>
              <a:t> se </a:t>
            </a:r>
            <a:r>
              <a:rPr lang="en-US" altLang="en-US" sz="2400" dirty="0" err="1" smtClean="0"/>
              <a:t>nalazi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na</a:t>
            </a:r>
            <a:r>
              <a:rPr lang="en-US" altLang="en-US" sz="2400" dirty="0" smtClean="0"/>
              <a:t> Y </a:t>
            </a:r>
            <a:r>
              <a:rPr lang="en-US" altLang="en-US" sz="2400" dirty="0" err="1" smtClean="0"/>
              <a:t>hromozomu</a:t>
            </a:r>
            <a:r>
              <a:rPr lang="en-US" altLang="en-US" sz="2400" dirty="0" smtClean="0"/>
              <a:t>.</a:t>
            </a:r>
          </a:p>
          <a:p>
            <a:pPr>
              <a:defRPr/>
            </a:pPr>
            <a:endParaRPr lang="en-US" altLang="en-US" sz="2400" dirty="0" smtClean="0"/>
          </a:p>
          <a:p>
            <a:pPr>
              <a:defRPr/>
            </a:pPr>
            <a:r>
              <a:rPr lang="en-US" altLang="en-US" sz="2400" dirty="0" smtClean="0"/>
              <a:t>Y </a:t>
            </a:r>
            <a:r>
              <a:rPr lang="en-US" altLang="en-US" sz="2400" dirty="0" err="1" smtClean="0"/>
              <a:t>hromozom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tj</a:t>
            </a:r>
            <a:r>
              <a:rPr lang="en-US" altLang="en-US" sz="2400" dirty="0" smtClean="0"/>
              <a:t>. </a:t>
            </a:r>
            <a:r>
              <a:rPr lang="en-US" altLang="en-US" sz="2400" dirty="0" err="1" smtClean="0"/>
              <a:t>geni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koje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nosi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prenose</a:t>
            </a:r>
            <a:r>
              <a:rPr lang="en-US" altLang="en-US" sz="2400" dirty="0" smtClean="0"/>
              <a:t> se </a:t>
            </a:r>
            <a:r>
              <a:rPr lang="en-US" altLang="en-US" sz="2400" dirty="0" err="1" smtClean="0"/>
              <a:t>isključivo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po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muškoj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liniji</a:t>
            </a:r>
            <a:r>
              <a:rPr lang="en-US" altLang="en-US" sz="2400" dirty="0" smtClean="0"/>
              <a:t> – </a:t>
            </a:r>
            <a:r>
              <a:rPr lang="en-US" altLang="en-US" sz="2400" b="1" u="sng" dirty="0" err="1" smtClean="0">
                <a:solidFill>
                  <a:srgbClr val="0033CC"/>
                </a:solidFill>
              </a:rPr>
              <a:t>sa</a:t>
            </a:r>
            <a:r>
              <a:rPr lang="en-US" altLang="en-US" sz="2400" b="1" u="sng" dirty="0" smtClean="0">
                <a:solidFill>
                  <a:srgbClr val="0033CC"/>
                </a:solidFill>
              </a:rPr>
              <a:t> </a:t>
            </a:r>
            <a:r>
              <a:rPr lang="en-US" altLang="en-US" sz="2400" b="1" u="sng" dirty="0" err="1" smtClean="0">
                <a:solidFill>
                  <a:srgbClr val="0033CC"/>
                </a:solidFill>
              </a:rPr>
              <a:t>oca</a:t>
            </a:r>
            <a:r>
              <a:rPr lang="en-US" altLang="en-US" sz="2400" b="1" u="sng" dirty="0" smtClean="0">
                <a:solidFill>
                  <a:srgbClr val="0033CC"/>
                </a:solidFill>
              </a:rPr>
              <a:t> </a:t>
            </a:r>
            <a:r>
              <a:rPr lang="en-US" altLang="en-US" sz="2400" b="1" u="sng" dirty="0" err="1" smtClean="0">
                <a:solidFill>
                  <a:srgbClr val="0033CC"/>
                </a:solidFill>
              </a:rPr>
              <a:t>na</a:t>
            </a:r>
            <a:r>
              <a:rPr lang="en-US" altLang="en-US" sz="2400" b="1" u="sng" dirty="0" smtClean="0">
                <a:solidFill>
                  <a:srgbClr val="0033CC"/>
                </a:solidFill>
              </a:rPr>
              <a:t> </a:t>
            </a:r>
            <a:r>
              <a:rPr lang="en-US" altLang="en-US" sz="2400" b="1" u="sng" dirty="0" err="1" smtClean="0">
                <a:solidFill>
                  <a:srgbClr val="0033CC"/>
                </a:solidFill>
              </a:rPr>
              <a:t>sina</a:t>
            </a:r>
            <a:r>
              <a:rPr lang="en-US" altLang="en-US" sz="2400" b="1" u="sng" dirty="0" smtClean="0">
                <a:solidFill>
                  <a:srgbClr val="0033CC"/>
                </a:solidFill>
              </a:rPr>
              <a:t>.</a:t>
            </a:r>
            <a:endParaRPr lang="sr-Latn-RS" altLang="en-US" sz="2400" b="1" u="sng" dirty="0" smtClean="0">
              <a:solidFill>
                <a:srgbClr val="0033CC"/>
              </a:solidFill>
            </a:endParaRPr>
          </a:p>
          <a:p>
            <a:pPr marL="0" indent="0">
              <a:buFontTx/>
              <a:buNone/>
              <a:defRPr/>
            </a:pPr>
            <a:endParaRPr lang="sr-Latn-RS" altLang="en-US" sz="2400" b="1" u="sng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223974"/>
      </p:ext>
    </p:extLst>
  </p:cSld>
  <p:clrMapOvr>
    <a:masterClrMapping/>
  </p:clrMapOvr>
  <p:transition spd="slow" advTm="40245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0"/>
            <a:ext cx="7772400" cy="1362075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</a:rPr>
              <a:t>A</a:t>
            </a:r>
            <a:r>
              <a:rPr lang="sr-Latn-RS" sz="4000" b="1" dirty="0" smtClean="0">
                <a:solidFill>
                  <a:srgbClr val="00B050"/>
                </a:solidFill>
              </a:rPr>
              <a:t>utozomno dominantn</a:t>
            </a:r>
            <a:r>
              <a:rPr lang="en-US" sz="4000" b="1" dirty="0" smtClean="0">
                <a:solidFill>
                  <a:srgbClr val="00B050"/>
                </a:solidFill>
              </a:rPr>
              <a:t>o </a:t>
            </a:r>
            <a:r>
              <a:rPr lang="en-US" sz="4000" b="1" dirty="0" err="1" smtClean="0">
                <a:solidFill>
                  <a:srgbClr val="00B050"/>
                </a:solidFill>
              </a:rPr>
              <a:t>nasle</a:t>
            </a:r>
            <a:r>
              <a:rPr lang="sr-Latn-RS" sz="4000" b="1" dirty="0" smtClean="0">
                <a:solidFill>
                  <a:srgbClr val="00B050"/>
                </a:solidFill>
              </a:rPr>
              <a:t>đivanje (AD)</a:t>
            </a:r>
            <a:endParaRPr lang="en-US" sz="4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620000" cy="1143000"/>
          </a:xfrm>
        </p:spPr>
        <p:txBody>
          <a:bodyPr/>
          <a:lstStyle/>
          <a:p>
            <a:pPr algn="l" eaLnBrk="1" hangingPunct="1"/>
            <a:r>
              <a:rPr lang="en-US" altLang="en-US" sz="2400" b="1" u="sng" smtClean="0">
                <a:solidFill>
                  <a:srgbClr val="0033CC"/>
                </a:solidFill>
              </a:rPr>
              <a:t>Nasleđivanje vezano za mitohondrijalnu DNK</a:t>
            </a:r>
            <a:r>
              <a:rPr lang="en-US" altLang="en-US" sz="2800" u="sng" smtClean="0">
                <a:solidFill>
                  <a:schemeClr val="tx1"/>
                </a:solidFill>
              </a:rPr>
              <a:t/>
            </a:r>
            <a:br>
              <a:rPr lang="en-US" altLang="en-US" sz="2800" u="sng" smtClean="0">
                <a:solidFill>
                  <a:schemeClr val="tx1"/>
                </a:solidFill>
              </a:rPr>
            </a:br>
            <a:endParaRPr lang="en-US" altLang="en-US" sz="2400" smtClean="0">
              <a:solidFill>
                <a:schemeClr val="tx1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1432321"/>
            <a:ext cx="8763000" cy="5699919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sr-Latn-CS" sz="2000" b="1" dirty="0">
                <a:solidFill>
                  <a:srgbClr val="FF0000"/>
                </a:solidFill>
              </a:rPr>
              <a:t>Nasleđivanje preko citoplazme </a:t>
            </a:r>
            <a:r>
              <a:rPr lang="sr-Latn-CS" sz="2000" b="1" dirty="0" smtClean="0">
                <a:solidFill>
                  <a:srgbClr val="FF0000"/>
                </a:solidFill>
              </a:rPr>
              <a:t>majke!</a:t>
            </a:r>
            <a:endParaRPr lang="sr-Latn-CS" sz="2000" b="1" dirty="0">
              <a:solidFill>
                <a:srgbClr val="FF0000"/>
              </a:solidFill>
            </a:endParaRPr>
          </a:p>
          <a:p>
            <a:pPr lvl="1" eaLnBrk="1" hangingPunct="1">
              <a:buFontTx/>
              <a:buNone/>
              <a:defRPr/>
            </a:pPr>
            <a:endParaRPr lang="sr-Latn-RS" sz="1800" b="1" dirty="0"/>
          </a:p>
          <a:p>
            <a:pPr lvl="1" eaLnBrk="1" hangingPunct="1">
              <a:buFontTx/>
              <a:buNone/>
              <a:defRPr/>
            </a:pPr>
            <a:endParaRPr lang="sr-Latn-RS" sz="1800" b="1" dirty="0"/>
          </a:p>
          <a:p>
            <a:pPr lvl="1" eaLnBrk="1" hangingPunct="1">
              <a:buFontTx/>
              <a:buNone/>
              <a:defRPr/>
            </a:pPr>
            <a:endParaRPr lang="sr-Latn-CS" sz="1800" b="1" dirty="0" smtClean="0"/>
          </a:p>
          <a:p>
            <a:pPr lvl="1" eaLnBrk="1" hangingPunct="1">
              <a:buFontTx/>
              <a:buNone/>
              <a:defRPr/>
            </a:pPr>
            <a:r>
              <a:rPr lang="sr-Latn-CS" sz="1800" b="1" dirty="0" smtClean="0"/>
              <a:t>jajna </a:t>
            </a:r>
            <a:r>
              <a:rPr lang="sr-Latn-CS" sz="1800" b="1" dirty="0"/>
              <a:t>ćelija</a:t>
            </a:r>
            <a:endParaRPr lang="sr-Latn-CS" sz="1800" b="1" dirty="0">
              <a:solidFill>
                <a:schemeClr val="bg1"/>
              </a:solidFill>
            </a:endParaRPr>
          </a:p>
          <a:p>
            <a:pPr marL="342900" lvl="1" indent="-342900" eaLnBrk="1" hangingPunct="1">
              <a:buFontTx/>
              <a:buNone/>
              <a:defRPr/>
            </a:pPr>
            <a:endParaRPr lang="sr-Latn-RS" sz="1800" b="1" dirty="0">
              <a:solidFill>
                <a:schemeClr val="bg1"/>
              </a:solidFill>
            </a:endParaRPr>
          </a:p>
          <a:p>
            <a:pPr marL="342900" lvl="1" indent="-342900" eaLnBrk="1" hangingPunct="1">
              <a:buFontTx/>
              <a:buNone/>
              <a:defRPr/>
            </a:pPr>
            <a:r>
              <a:rPr lang="sr-Latn-RS" sz="1800" b="1" dirty="0">
                <a:solidFill>
                  <a:schemeClr val="bg1"/>
                </a:solidFill>
              </a:rPr>
              <a:t>                                                       </a:t>
            </a:r>
          </a:p>
          <a:p>
            <a:pPr marL="342900" lvl="1" indent="-342900" eaLnBrk="1" hangingPunct="1">
              <a:buFontTx/>
              <a:buNone/>
              <a:defRPr/>
            </a:pPr>
            <a:r>
              <a:rPr lang="sr-Latn-RS" sz="1800" b="1" dirty="0">
                <a:solidFill>
                  <a:schemeClr val="bg1"/>
                </a:solidFill>
              </a:rPr>
              <a:t> </a:t>
            </a:r>
            <a:r>
              <a:rPr lang="sr-Latn-CS" sz="1800" b="1" dirty="0">
                <a:solidFill>
                  <a:schemeClr val="bg1"/>
                </a:solidFill>
              </a:rPr>
              <a:t>                                                         </a:t>
            </a:r>
            <a:r>
              <a:rPr lang="sr-Latn-CS" sz="1800" b="1" dirty="0" smtClean="0">
                <a:solidFill>
                  <a:schemeClr val="bg1"/>
                </a:solidFill>
              </a:rPr>
              <a:t>    </a:t>
            </a:r>
          </a:p>
          <a:p>
            <a:pPr marL="342900" lvl="1" indent="-342900" eaLnBrk="1" hangingPunct="1">
              <a:buFontTx/>
              <a:buNone/>
              <a:defRPr/>
            </a:pPr>
            <a:r>
              <a:rPr lang="sr-Latn-CS" b="1" dirty="0">
                <a:solidFill>
                  <a:schemeClr val="bg1"/>
                </a:solidFill>
              </a:rPr>
              <a:t> </a:t>
            </a:r>
            <a:r>
              <a:rPr lang="sr-Latn-CS" b="1" dirty="0" smtClean="0">
                <a:solidFill>
                  <a:schemeClr val="bg1"/>
                </a:solidFill>
              </a:rPr>
              <a:t>                                                                  </a:t>
            </a:r>
            <a:r>
              <a:rPr lang="sr-Latn-CS" sz="1800" b="1" dirty="0" smtClean="0"/>
              <a:t>spermatozoid</a:t>
            </a:r>
            <a:endParaRPr lang="sr-Latn-CS" sz="18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endParaRPr lang="sr-Latn-CS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endParaRPr lang="sr-Latn-CS" sz="2800" dirty="0">
              <a:solidFill>
                <a:srgbClr val="002060"/>
              </a:solidFill>
            </a:endParaRPr>
          </a:p>
          <a:p>
            <a:pPr eaLnBrk="1" hangingPunct="1">
              <a:defRPr/>
            </a:pPr>
            <a:endParaRPr lang="sr-Latn-CS" sz="2000" b="1" dirty="0" smtClean="0"/>
          </a:p>
          <a:p>
            <a:pPr marL="0" indent="0" eaLnBrk="1" hangingPunct="1">
              <a:buNone/>
              <a:defRPr/>
            </a:pPr>
            <a:endParaRPr lang="sr-Latn-CS" sz="2000" b="1" dirty="0" smtClean="0"/>
          </a:p>
          <a:p>
            <a:pPr marL="0" indent="0" eaLnBrk="1" hangingPunct="1">
              <a:buNone/>
              <a:defRPr/>
            </a:pPr>
            <a:endParaRPr lang="sr-Latn-CS" sz="2000" b="1" dirty="0"/>
          </a:p>
          <a:p>
            <a:pPr marL="0" indent="0" eaLnBrk="1" hangingPunct="1">
              <a:buNone/>
              <a:defRPr/>
            </a:pPr>
            <a:endParaRPr lang="sr-Latn-CS" sz="2000" b="1" dirty="0"/>
          </a:p>
          <a:p>
            <a:pPr eaLnBrk="1" hangingPunct="1">
              <a:defRPr/>
            </a:pPr>
            <a:r>
              <a:rPr lang="sr-Latn-CS" sz="2000" b="1" dirty="0" smtClean="0"/>
              <a:t>Heteroplazmija (u </a:t>
            </a:r>
            <a:r>
              <a:rPr lang="sr-Latn-CS" sz="2000" b="1" dirty="0"/>
              <a:t>ćeliji </a:t>
            </a:r>
            <a:r>
              <a:rPr lang="sr-Latn-CS" sz="2000" b="1" dirty="0" smtClean="0"/>
              <a:t>su prisutne mitohondrije </a:t>
            </a:r>
            <a:r>
              <a:rPr lang="sr-Latn-CS" sz="2000" b="1" dirty="0"/>
              <a:t>sa normalnom i izmenjenom DNK</a:t>
            </a:r>
            <a:r>
              <a:rPr lang="sr-Latn-CS" sz="2000" b="1" dirty="0" smtClean="0"/>
              <a:t>).</a:t>
            </a:r>
          </a:p>
          <a:p>
            <a:pPr eaLnBrk="1" hangingPunct="1">
              <a:defRPr/>
            </a:pPr>
            <a:endParaRPr lang="sr-Latn-CS" sz="2000" b="1" dirty="0"/>
          </a:p>
          <a:p>
            <a:pPr eaLnBrk="1" hangingPunct="1">
              <a:defRPr/>
            </a:pPr>
            <a:r>
              <a:rPr lang="sr-Latn-CS" sz="2000" b="1" dirty="0" smtClean="0"/>
              <a:t>Kod mitohondrijalnih bolesti prisutna je zahvaćenost više sistema istovremeno (nervni, mišićni, ...).</a:t>
            </a:r>
            <a:endParaRPr lang="en-US" sz="2000" b="1" dirty="0"/>
          </a:p>
        </p:txBody>
      </p:sp>
      <p:grpSp>
        <p:nvGrpSpPr>
          <p:cNvPr id="46084" name="Group 4"/>
          <p:cNvGrpSpPr>
            <a:grpSpLocks/>
          </p:cNvGrpSpPr>
          <p:nvPr/>
        </p:nvGrpSpPr>
        <p:grpSpPr bwMode="auto">
          <a:xfrm>
            <a:off x="6019800" y="1066800"/>
            <a:ext cx="2762250" cy="2514600"/>
            <a:chOff x="3876" y="624"/>
            <a:chExt cx="1296" cy="1130"/>
          </a:xfrm>
        </p:grpSpPr>
        <p:pic>
          <p:nvPicPr>
            <p:cNvPr id="46095" name="Picture 5" descr="hum-evol-mitochondri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624"/>
              <a:ext cx="1296" cy="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6" name="Picture 6" descr="hum-evol-mtDN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1296"/>
              <a:ext cx="510" cy="4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085" name="Group 8"/>
          <p:cNvGrpSpPr>
            <a:grpSpLocks/>
          </p:cNvGrpSpPr>
          <p:nvPr/>
        </p:nvGrpSpPr>
        <p:grpSpPr bwMode="auto">
          <a:xfrm>
            <a:off x="838200" y="2758281"/>
            <a:ext cx="3870325" cy="2209800"/>
            <a:chOff x="1296" y="1824"/>
            <a:chExt cx="2438" cy="1392"/>
          </a:xfrm>
        </p:grpSpPr>
        <p:sp>
          <p:nvSpPr>
            <p:cNvPr id="46086" name="Oval 9"/>
            <p:cNvSpPr>
              <a:spLocks noChangeArrowheads="1"/>
            </p:cNvSpPr>
            <p:nvPr/>
          </p:nvSpPr>
          <p:spPr bwMode="auto">
            <a:xfrm>
              <a:off x="1296" y="1824"/>
              <a:ext cx="1392" cy="1392"/>
            </a:xfrm>
            <a:prstGeom prst="ellipse">
              <a:avLst/>
            </a:prstGeom>
            <a:solidFill>
              <a:srgbClr val="FFCCCC"/>
            </a:solidFill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6087" name="Oval 10"/>
            <p:cNvSpPr>
              <a:spLocks noChangeArrowheads="1"/>
            </p:cNvSpPr>
            <p:nvPr/>
          </p:nvSpPr>
          <p:spPr bwMode="auto">
            <a:xfrm>
              <a:off x="1488" y="2064"/>
              <a:ext cx="480" cy="144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rgbClr val="0099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  <a:latin typeface="Times New Roman" panose="02020603050405020304" pitchFamily="18" charset="0"/>
                </a:rPr>
                <a:t>mmm</a:t>
              </a:r>
            </a:p>
          </p:txBody>
        </p:sp>
        <p:sp>
          <p:nvSpPr>
            <p:cNvPr id="46088" name="Oval 11"/>
            <p:cNvSpPr>
              <a:spLocks noChangeArrowheads="1"/>
            </p:cNvSpPr>
            <p:nvPr/>
          </p:nvSpPr>
          <p:spPr bwMode="auto">
            <a:xfrm>
              <a:off x="1872" y="2304"/>
              <a:ext cx="480" cy="144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rgbClr val="0099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  <a:latin typeface="Times New Roman" panose="02020603050405020304" pitchFamily="18" charset="0"/>
                </a:rPr>
                <a:t>mmm</a:t>
              </a:r>
            </a:p>
          </p:txBody>
        </p:sp>
        <p:sp>
          <p:nvSpPr>
            <p:cNvPr id="46089" name="Oval 12"/>
            <p:cNvSpPr>
              <a:spLocks noChangeArrowheads="1"/>
            </p:cNvSpPr>
            <p:nvPr/>
          </p:nvSpPr>
          <p:spPr bwMode="auto">
            <a:xfrm>
              <a:off x="1728" y="2880"/>
              <a:ext cx="480" cy="144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rgbClr val="0099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  <a:latin typeface="Times New Roman" panose="02020603050405020304" pitchFamily="18" charset="0"/>
                </a:rPr>
                <a:t>mmm</a:t>
              </a:r>
            </a:p>
          </p:txBody>
        </p:sp>
        <p:sp>
          <p:nvSpPr>
            <p:cNvPr id="46090" name="Oval 13"/>
            <p:cNvSpPr>
              <a:spLocks noChangeArrowheads="1"/>
            </p:cNvSpPr>
            <p:nvPr/>
          </p:nvSpPr>
          <p:spPr bwMode="auto">
            <a:xfrm>
              <a:off x="1344" y="2640"/>
              <a:ext cx="480" cy="144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rgbClr val="0099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  <a:latin typeface="Times New Roman" panose="02020603050405020304" pitchFamily="18" charset="0"/>
                </a:rPr>
                <a:t>mmm</a:t>
              </a:r>
            </a:p>
          </p:txBody>
        </p:sp>
        <p:sp>
          <p:nvSpPr>
            <p:cNvPr id="46091" name="Oval 14"/>
            <p:cNvSpPr>
              <a:spLocks noChangeArrowheads="1"/>
            </p:cNvSpPr>
            <p:nvPr/>
          </p:nvSpPr>
          <p:spPr bwMode="auto">
            <a:xfrm>
              <a:off x="2112" y="2592"/>
              <a:ext cx="288" cy="24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6092" name="Oval 15"/>
            <p:cNvSpPr>
              <a:spLocks noChangeArrowheads="1"/>
            </p:cNvSpPr>
            <p:nvPr/>
          </p:nvSpPr>
          <p:spPr bwMode="auto">
            <a:xfrm>
              <a:off x="2544" y="2304"/>
              <a:ext cx="336" cy="1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6093" name="Freeform 16"/>
            <p:cNvSpPr>
              <a:spLocks/>
            </p:cNvSpPr>
            <p:nvPr/>
          </p:nvSpPr>
          <p:spPr bwMode="auto">
            <a:xfrm>
              <a:off x="2880" y="2299"/>
              <a:ext cx="854" cy="84"/>
            </a:xfrm>
            <a:custGeom>
              <a:avLst/>
              <a:gdLst>
                <a:gd name="T0" fmla="*/ 0 w 854"/>
                <a:gd name="T1" fmla="*/ 84 h 84"/>
                <a:gd name="T2" fmla="*/ 199 w 854"/>
                <a:gd name="T3" fmla="*/ 65 h 84"/>
                <a:gd name="T4" fmla="*/ 278 w 854"/>
                <a:gd name="T5" fmla="*/ 25 h 84"/>
                <a:gd name="T6" fmla="*/ 854 w 854"/>
                <a:gd name="T7" fmla="*/ 5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54"/>
                <a:gd name="T13" fmla="*/ 0 h 84"/>
                <a:gd name="T14" fmla="*/ 854 w 854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54" h="84">
                  <a:moveTo>
                    <a:pt x="0" y="84"/>
                  </a:moveTo>
                  <a:cubicBezTo>
                    <a:pt x="66" y="78"/>
                    <a:pt x="134" y="79"/>
                    <a:pt x="199" y="65"/>
                  </a:cubicBezTo>
                  <a:cubicBezTo>
                    <a:pt x="228" y="59"/>
                    <a:pt x="249" y="29"/>
                    <a:pt x="278" y="25"/>
                  </a:cubicBezTo>
                  <a:cubicBezTo>
                    <a:pt x="446" y="0"/>
                    <a:pt x="681" y="5"/>
                    <a:pt x="854" y="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4" name="Oval 17"/>
            <p:cNvSpPr>
              <a:spLocks noChangeArrowheads="1"/>
            </p:cNvSpPr>
            <p:nvPr/>
          </p:nvSpPr>
          <p:spPr bwMode="auto">
            <a:xfrm>
              <a:off x="2544" y="2304"/>
              <a:ext cx="288" cy="1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793650467"/>
      </p:ext>
    </p:extLst>
  </p:cSld>
  <p:clrMapOvr>
    <a:masterClrMapping/>
  </p:clrMapOvr>
  <p:transition spd="slow" advTm="101913"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47800"/>
            <a:ext cx="7772400" cy="1828801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b="1" dirty="0" smtClean="0">
                <a:solidFill>
                  <a:srgbClr val="00B050"/>
                </a:solidFill>
              </a:rPr>
              <a:t/>
            </a:r>
            <a:br>
              <a:rPr lang="sr-Latn-RS" b="1" dirty="0" smtClean="0">
                <a:solidFill>
                  <a:srgbClr val="00B050"/>
                </a:solidFill>
              </a:rPr>
            </a:br>
            <a:r>
              <a:rPr lang="sr-Latn-RS" b="1" dirty="0" smtClean="0">
                <a:solidFill>
                  <a:srgbClr val="00B050"/>
                </a:solidFill>
              </a:rPr>
              <a:t/>
            </a:r>
            <a:br>
              <a:rPr lang="sr-Latn-RS" b="1" dirty="0" smtClean="0">
                <a:solidFill>
                  <a:srgbClr val="00B050"/>
                </a:solidFill>
              </a:rPr>
            </a:br>
            <a:r>
              <a:rPr lang="en-US" sz="4000" b="1" dirty="0" smtClean="0">
                <a:solidFill>
                  <a:srgbClr val="00B050"/>
                </a:solidFill>
              </a:rPr>
              <a:t>B</a:t>
            </a:r>
            <a:r>
              <a:rPr lang="sr-Latn-RS" sz="4000" b="1" dirty="0" smtClean="0">
                <a:solidFill>
                  <a:srgbClr val="00B050"/>
                </a:solidFill>
              </a:rPr>
              <a:t>olesti nestabilne DNK</a:t>
            </a:r>
            <a:br>
              <a:rPr lang="sr-Latn-RS" sz="4000" b="1" dirty="0" smtClean="0">
                <a:solidFill>
                  <a:srgbClr val="00B050"/>
                </a:solidFill>
              </a:rPr>
            </a:br>
            <a:r>
              <a:rPr lang="sr-Latn-RS" sz="2700" b="1" dirty="0" smtClean="0">
                <a:solidFill>
                  <a:srgbClr val="00B050"/>
                </a:solidFill>
              </a:rPr>
              <a:t>(</a:t>
            </a:r>
            <a:r>
              <a:rPr lang="sr-Latn-RS" sz="2800" b="1" dirty="0" smtClean="0">
                <a:solidFill>
                  <a:srgbClr val="00B050"/>
                </a:solidFill>
              </a:rPr>
              <a:t>Fragilni X sindrom, Hantingtonova bolest, Miotonična distrofija...)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8763000" cy="57912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u="sng" dirty="0" err="1" smtClean="0">
                <a:solidFill>
                  <a:schemeClr val="accent2">
                    <a:lumMod val="75000"/>
                  </a:schemeClr>
                </a:solidFill>
              </a:rPr>
              <a:t>Dinamičke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400" b="1" u="sng" dirty="0" err="1" smtClean="0">
                <a:solidFill>
                  <a:schemeClr val="accent2">
                    <a:lumMod val="75000"/>
                  </a:schemeClr>
                </a:solidFill>
              </a:rPr>
              <a:t>nestabilne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u="sng" dirty="0" err="1" smtClean="0">
                <a:solidFill>
                  <a:schemeClr val="accent2">
                    <a:lumMod val="75000"/>
                  </a:schemeClr>
                </a:solidFill>
              </a:rPr>
              <a:t>mutacije</a:t>
            </a:r>
            <a:endParaRPr lang="sr-Latn-RS" sz="24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sr-Latn-RS" sz="24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sr-Latn-RS" sz="24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sr-Latn-RS" sz="2400" b="1" dirty="0" smtClean="0"/>
              <a:t> </a:t>
            </a:r>
            <a:r>
              <a:rPr lang="sr-Latn-RS" sz="2000" b="1" dirty="0"/>
              <a:t>T</a:t>
            </a:r>
            <a:r>
              <a:rPr lang="sr-Latn-RS" sz="2000" b="1" dirty="0" smtClean="0"/>
              <a:t>o je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pojava</a:t>
            </a:r>
            <a:r>
              <a:rPr lang="en-US" sz="2000" b="1" dirty="0" smtClean="0"/>
              <a:t> </a:t>
            </a:r>
            <a:r>
              <a:rPr lang="sr-Latn-RS" sz="2000" b="1" dirty="0" smtClean="0"/>
              <a:t>uvećanja broja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trinukleotidnih</a:t>
            </a:r>
            <a:r>
              <a:rPr lang="en-US" sz="2000" b="1" dirty="0" smtClean="0"/>
              <a:t> </a:t>
            </a:r>
            <a:r>
              <a:rPr lang="sr-Latn-RS" sz="2000" b="1" dirty="0" smtClean="0"/>
              <a:t>ponovaka iznad kritičnog broja.</a:t>
            </a:r>
            <a:r>
              <a:rPr lang="en-US" sz="2000" b="1" dirty="0" smtClean="0"/>
              <a:t> </a:t>
            </a:r>
            <a:endParaRPr lang="x-none" sz="2000" b="1" dirty="0" smtClean="0"/>
          </a:p>
          <a:p>
            <a:pPr algn="ctr">
              <a:buNone/>
            </a:pPr>
            <a:endParaRPr lang="sr-Latn-CS" sz="2000" b="1" dirty="0" smtClean="0">
              <a:solidFill>
                <a:schemeClr val="accent1"/>
              </a:solidFill>
            </a:endParaRPr>
          </a:p>
          <a:p>
            <a:pPr algn="just"/>
            <a:r>
              <a:rPr lang="en-US" sz="2000" b="1" dirty="0" err="1" smtClean="0"/>
              <a:t>Mehanizam</a:t>
            </a:r>
            <a:r>
              <a:rPr lang="en-US" sz="2000" b="1" dirty="0" smtClean="0"/>
              <a:t> </a:t>
            </a:r>
            <a:r>
              <a:rPr lang="sr-Latn-RS" sz="2000" b="1" dirty="0" smtClean="0"/>
              <a:t>nastanka </a:t>
            </a:r>
            <a:r>
              <a:rPr lang="sr-Latn-RS" sz="2000" b="1" dirty="0"/>
              <a:t>-</a:t>
            </a:r>
            <a:r>
              <a:rPr lang="sr-Latn-RS" sz="2000" b="1" dirty="0" smtClean="0"/>
              <a:t> “proklizavanje” DNK polimeraze tokom replikacije niza nukleotida koji se ponavlja.</a:t>
            </a:r>
            <a:endParaRPr lang="x-none" sz="2000" b="1" dirty="0" smtClean="0"/>
          </a:p>
          <a:p>
            <a:pPr marL="36576" indent="0" algn="just">
              <a:buNone/>
            </a:pPr>
            <a:endParaRPr lang="sr-Latn-CS" sz="2000" b="1" dirty="0" smtClean="0"/>
          </a:p>
          <a:p>
            <a:pPr algn="just"/>
            <a:r>
              <a:rPr lang="en-US" sz="2000" b="1" dirty="0" err="1" smtClean="0"/>
              <a:t>Karakteriše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fenomen</a:t>
            </a:r>
            <a:r>
              <a:rPr lang="en-US" sz="2000" b="1" dirty="0" smtClean="0"/>
              <a:t> </a:t>
            </a:r>
            <a:r>
              <a:rPr lang="en-US" sz="2000" b="1" u="sng" dirty="0" err="1" smtClean="0">
                <a:solidFill>
                  <a:srgbClr val="C00000"/>
                </a:solidFill>
              </a:rPr>
              <a:t>anticipacije</a:t>
            </a:r>
            <a:r>
              <a:rPr lang="sr-Latn-RS" sz="2000" b="1" dirty="0"/>
              <a:t> </a:t>
            </a:r>
            <a:r>
              <a:rPr lang="sr-Latn-RS" sz="2000" b="1" dirty="0" smtClean="0"/>
              <a:t>-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raniji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početak</a:t>
            </a:r>
            <a:r>
              <a:rPr lang="en-US" sz="2000" b="1" dirty="0" smtClean="0"/>
              <a:t> </a:t>
            </a:r>
            <a:r>
              <a:rPr lang="sr-Latn-RS" sz="2000" b="1" dirty="0" smtClean="0"/>
              <a:t>bolesti </a:t>
            </a:r>
            <a:r>
              <a:rPr lang="sr-Latn-CS" sz="2000" b="1" dirty="0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težu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kliničku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sliku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potomaka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npr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Faragilni</a:t>
            </a:r>
            <a:r>
              <a:rPr lang="en-US" sz="2000" b="1" dirty="0" smtClean="0"/>
              <a:t> X </a:t>
            </a:r>
            <a:r>
              <a:rPr lang="en-US" sz="2000" b="1" dirty="0" err="1" smtClean="0"/>
              <a:t>sindrom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Hangtingtonova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bolest</a:t>
            </a:r>
            <a:r>
              <a:rPr lang="sr-Latn-RS" sz="2000" b="1" dirty="0" smtClean="0"/>
              <a:t>,...</a:t>
            </a:r>
            <a:endParaRPr lang="en-US" sz="2000" b="1" dirty="0" smtClean="0"/>
          </a:p>
          <a:p>
            <a:pPr algn="just">
              <a:buNone/>
            </a:pPr>
            <a:r>
              <a:rPr lang="en-US" sz="2400" b="1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3200" b="1" u="sng" dirty="0" smtClean="0"/>
              <a:t>F</a:t>
            </a:r>
            <a:r>
              <a:rPr lang="sr-Latn-RS" sz="3200" b="1" u="sng" dirty="0" smtClean="0"/>
              <a:t>ragilni X sindrom (FRAX)</a:t>
            </a:r>
            <a:br>
              <a:rPr lang="sr-Latn-RS" sz="3200" b="1" u="sng" dirty="0" smtClean="0"/>
            </a:b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486400"/>
          </a:xfrm>
        </p:spPr>
        <p:txBody>
          <a:bodyPr>
            <a:normAutofit/>
          </a:bodyPr>
          <a:lstStyle/>
          <a:p>
            <a:r>
              <a:rPr lang="sr-Latn-RS" sz="2000" b="1" dirty="0" smtClean="0">
                <a:solidFill>
                  <a:srgbClr val="C00000"/>
                </a:solidFill>
              </a:rPr>
              <a:t>X – vezana mentalna zaostalost kod muškarca</a:t>
            </a:r>
            <a:r>
              <a:rPr lang="sr-Latn-RS" sz="2000" b="1" dirty="0" smtClean="0"/>
              <a:t>. Incidenca 1:1 500 dečaka, 1:2 500 devojčica. </a:t>
            </a:r>
          </a:p>
          <a:p>
            <a:pPr algn="just"/>
            <a:endParaRPr lang="sr-Latn-RS" sz="2000" b="1" dirty="0" smtClean="0"/>
          </a:p>
          <a:p>
            <a:pPr algn="just"/>
            <a:r>
              <a:rPr lang="sr-Latn-RS" sz="2000" b="1" dirty="0" smtClean="0">
                <a:solidFill>
                  <a:srgbClr val="C00000"/>
                </a:solidFill>
              </a:rPr>
              <a:t>FMR1 gen </a:t>
            </a:r>
            <a:r>
              <a:rPr lang="sr-Latn-RS" sz="2000" b="1" dirty="0" smtClean="0"/>
              <a:t>(Xq27.3) kodira FMRP, protein neophodan za normalan razvoj mozga. </a:t>
            </a:r>
          </a:p>
          <a:p>
            <a:pPr algn="just"/>
            <a:endParaRPr lang="sr-Latn-RS" sz="2000" b="1" dirty="0" smtClean="0"/>
          </a:p>
          <a:p>
            <a:pPr algn="just"/>
            <a:r>
              <a:rPr lang="en-US" sz="2000" b="1" dirty="0" smtClean="0"/>
              <a:t>M</a:t>
            </a:r>
            <a:r>
              <a:rPr lang="sr-Latn-RS" sz="2000" b="1" dirty="0" smtClean="0"/>
              <a:t>utacija gena - dovodi do nedostatka FMRP.</a:t>
            </a:r>
          </a:p>
          <a:p>
            <a:pPr algn="just"/>
            <a:endParaRPr lang="sr-Latn-RS" sz="2000" b="1" dirty="0" smtClean="0"/>
          </a:p>
          <a:p>
            <a:pPr algn="just"/>
            <a:r>
              <a:rPr lang="en-US" sz="2000" b="1" dirty="0" smtClean="0">
                <a:solidFill>
                  <a:srgbClr val="C00000"/>
                </a:solidFill>
              </a:rPr>
              <a:t>U</a:t>
            </a:r>
            <a:r>
              <a:rPr lang="sr-Latn-RS" sz="2000" b="1" dirty="0" smtClean="0">
                <a:solidFill>
                  <a:srgbClr val="C00000"/>
                </a:solidFill>
              </a:rPr>
              <a:t> osnovi bolesti je povećanje broja trinukleotidnih (CGG) ponovaka.</a:t>
            </a:r>
          </a:p>
          <a:p>
            <a:pPr algn="just"/>
            <a:endParaRPr lang="sr-Latn-RS" sz="2000" b="1" dirty="0" smtClean="0"/>
          </a:p>
          <a:p>
            <a:pPr algn="just"/>
            <a:r>
              <a:rPr lang="sr-Latn-RS" sz="2000" b="1" dirty="0" smtClean="0"/>
              <a:t>Fenotipska ekspresija je različita u zavisnosti od pola (teža kod muškaraca, retka kod žena - blaža kod zahvaćenih žena).</a:t>
            </a:r>
          </a:p>
          <a:p>
            <a:pPr algn="just"/>
            <a:endParaRPr lang="sr-Latn-RS" sz="2000" b="1" dirty="0" smtClean="0"/>
          </a:p>
          <a:p>
            <a:pPr algn="just"/>
            <a:r>
              <a:rPr lang="en-US" sz="2000" b="1" dirty="0" smtClean="0"/>
              <a:t>D</a:t>
            </a:r>
            <a:r>
              <a:rPr lang="sr-Latn-RS" sz="2000" b="1" dirty="0" smtClean="0"/>
              <a:t>etekcija mutacije – PCR metoda.</a:t>
            </a:r>
          </a:p>
          <a:p>
            <a:pPr marL="109728" indent="0" algn="just">
              <a:buNone/>
            </a:pPr>
            <a:endParaRPr lang="sr-Latn-RS" sz="2000" b="1" dirty="0" smtClean="0"/>
          </a:p>
          <a:p>
            <a:pPr algn="just"/>
            <a:r>
              <a:rPr lang="sr-Latn-RS" sz="2000" b="1" dirty="0" smtClean="0"/>
              <a:t>PND</a:t>
            </a:r>
          </a:p>
          <a:p>
            <a:pPr algn="just"/>
            <a:endParaRPr lang="sr-Latn-RS" sz="2000" b="1" dirty="0" smtClean="0"/>
          </a:p>
          <a:p>
            <a:pPr algn="just"/>
            <a:endParaRPr lang="en-US" sz="2000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6121" y="18288"/>
            <a:ext cx="8639175" cy="1462087"/>
          </a:xfrm>
        </p:spPr>
        <p:txBody>
          <a:bodyPr>
            <a:normAutofit/>
          </a:bodyPr>
          <a:lstStyle/>
          <a:p>
            <a:r>
              <a:rPr lang="sr-Latn-CS" sz="2800" b="1" u="sng" dirty="0"/>
              <a:t>FMR1 gen</a:t>
            </a:r>
            <a:endParaRPr lang="en-US" sz="2800" b="1" u="sng" dirty="0"/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219200"/>
            <a:ext cx="5105399" cy="5334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sl-SI" sz="2000" b="1" dirty="0" smtClean="0"/>
              <a:t> Povećanje </a:t>
            </a:r>
            <a:r>
              <a:rPr lang="sl-SI" sz="2000" b="1" dirty="0" smtClean="0"/>
              <a:t>broj trinukleotidnih ponovaka (CGG):</a:t>
            </a:r>
            <a:endParaRPr lang="sl-SI" sz="2000" b="1" dirty="0"/>
          </a:p>
          <a:p>
            <a:pPr>
              <a:lnSpc>
                <a:spcPct val="90000"/>
              </a:lnSpc>
            </a:pPr>
            <a:r>
              <a:rPr lang="sl-SI" sz="2000" b="1" dirty="0" smtClean="0">
                <a:solidFill>
                  <a:srgbClr val="00B050"/>
                </a:solidFill>
              </a:rPr>
              <a:t>normalno: </a:t>
            </a:r>
            <a:r>
              <a:rPr lang="sl-SI" sz="1800" b="1" dirty="0" smtClean="0">
                <a:solidFill>
                  <a:srgbClr val="00B050"/>
                </a:solidFill>
              </a:rPr>
              <a:t>6 – 50</a:t>
            </a:r>
            <a:endParaRPr lang="sl-SI" sz="1800" b="1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</a:pPr>
            <a:r>
              <a:rPr lang="sl-SI" sz="2000" b="1" dirty="0" smtClean="0">
                <a:solidFill>
                  <a:srgbClr val="7030A0"/>
                </a:solidFill>
              </a:rPr>
              <a:t>premutacija: </a:t>
            </a:r>
            <a:r>
              <a:rPr lang="sl-SI" sz="1800" b="1" dirty="0" smtClean="0">
                <a:solidFill>
                  <a:srgbClr val="7030A0"/>
                </a:solidFill>
              </a:rPr>
              <a:t>50 </a:t>
            </a:r>
            <a:r>
              <a:rPr lang="sl-SI" sz="1800" b="1" dirty="0">
                <a:solidFill>
                  <a:srgbClr val="7030A0"/>
                </a:solidFill>
              </a:rPr>
              <a:t>– </a:t>
            </a:r>
            <a:r>
              <a:rPr lang="sl-SI" sz="1800" b="1" dirty="0" smtClean="0">
                <a:solidFill>
                  <a:srgbClr val="7030A0"/>
                </a:solidFill>
              </a:rPr>
              <a:t>230</a:t>
            </a:r>
            <a:endParaRPr lang="sl-SI" sz="1800" b="1" dirty="0"/>
          </a:p>
          <a:p>
            <a:pPr>
              <a:lnSpc>
                <a:spcPct val="90000"/>
              </a:lnSpc>
            </a:pPr>
            <a:r>
              <a:rPr lang="sl-SI" sz="2000" b="1" dirty="0">
                <a:solidFill>
                  <a:srgbClr val="C00000"/>
                </a:solidFill>
              </a:rPr>
              <a:t>puna </a:t>
            </a:r>
            <a:r>
              <a:rPr lang="sl-SI" sz="2000" b="1" dirty="0" smtClean="0">
                <a:solidFill>
                  <a:srgbClr val="C00000"/>
                </a:solidFill>
              </a:rPr>
              <a:t>mutacija </a:t>
            </a:r>
            <a:r>
              <a:rPr lang="sl-SI" sz="1800" b="1" dirty="0" smtClean="0">
                <a:solidFill>
                  <a:srgbClr val="C00000"/>
                </a:solidFill>
              </a:rPr>
              <a:t>(CGG</a:t>
            </a:r>
            <a:r>
              <a:rPr lang="sl-SI" sz="1800" b="1" dirty="0">
                <a:solidFill>
                  <a:srgbClr val="C00000"/>
                </a:solidFill>
              </a:rPr>
              <a:t>)&gt;</a:t>
            </a:r>
            <a:r>
              <a:rPr lang="sl-SI" sz="1800" b="1" dirty="0" smtClean="0">
                <a:solidFill>
                  <a:srgbClr val="C00000"/>
                </a:solidFill>
              </a:rPr>
              <a:t>230</a:t>
            </a:r>
          </a:p>
          <a:p>
            <a:pPr>
              <a:lnSpc>
                <a:spcPct val="90000"/>
              </a:lnSpc>
            </a:pPr>
            <a:endParaRPr lang="sl-SI" sz="1800" b="1" dirty="0" smtClean="0">
              <a:solidFill>
                <a:srgbClr val="C00000"/>
              </a:solidFill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sl-SI" sz="1800" b="1" dirty="0" smtClean="0">
                <a:solidFill>
                  <a:srgbClr val="C00000"/>
                </a:solidFill>
              </a:rPr>
              <a:t> Povećanje </a:t>
            </a:r>
            <a:r>
              <a:rPr lang="sl-SI" sz="1800" b="1" dirty="0" smtClean="0">
                <a:solidFill>
                  <a:srgbClr val="C00000"/>
                </a:solidFill>
              </a:rPr>
              <a:t>broja trinukleotidnih (CGG) ponovaka uočena je kod majke.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endParaRPr lang="sl-SI" sz="1800" b="1" dirty="0" smtClean="0"/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sl-SI" sz="1800" b="1" dirty="0" smtClean="0">
                <a:solidFill>
                  <a:srgbClr val="7030A0"/>
                </a:solidFill>
              </a:rPr>
              <a:t> Anticipacija </a:t>
            </a:r>
            <a:r>
              <a:rPr lang="sl-SI" sz="1800" b="1" dirty="0" smtClean="0"/>
              <a:t>– pojava da se bolest u svakoj sledećoj generaciji javlja ranije i sa težom kliničkom slikom.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endParaRPr lang="sl-SI" sz="1800" b="1" dirty="0" smtClean="0"/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sl-SI" sz="1800" b="1" dirty="0" smtClean="0"/>
              <a:t> U </a:t>
            </a:r>
            <a:r>
              <a:rPr lang="sl-SI" sz="1800" b="1" dirty="0" smtClean="0"/>
              <a:t>kliničkoj slici kod muškaraca osim mantalne zaostalosti viđa se makroorhidizam.</a:t>
            </a:r>
            <a:endParaRPr lang="sl-SI" sz="1800" b="1" dirty="0"/>
          </a:p>
          <a:p>
            <a:pPr lvl="1">
              <a:lnSpc>
                <a:spcPct val="90000"/>
              </a:lnSpc>
            </a:pPr>
            <a:endParaRPr lang="sl-SI" sz="1800" b="1" dirty="0">
              <a:solidFill>
                <a:schemeClr val="hlink"/>
              </a:solidFill>
            </a:endParaRPr>
          </a:p>
          <a:p>
            <a:pPr lvl="1">
              <a:lnSpc>
                <a:spcPct val="90000"/>
              </a:lnSpc>
              <a:buNone/>
            </a:pPr>
            <a:endParaRPr lang="sl-SI" sz="1800" b="1" dirty="0">
              <a:solidFill>
                <a:schemeClr val="hlink"/>
              </a:solidFill>
            </a:endParaRPr>
          </a:p>
        </p:txBody>
      </p:sp>
      <p:pic>
        <p:nvPicPr>
          <p:cNvPr id="6" name="Picture 2" descr="mutacije fra X pacije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752600"/>
            <a:ext cx="3462528" cy="2286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066800"/>
          </a:xfrm>
        </p:spPr>
        <p:txBody>
          <a:bodyPr>
            <a:normAutofit/>
          </a:bodyPr>
          <a:lstStyle/>
          <a:p>
            <a:r>
              <a:rPr lang="en-US" sz="3100" b="1" u="sng" dirty="0" smtClean="0"/>
              <a:t>H</a:t>
            </a:r>
            <a:r>
              <a:rPr lang="sr-Latn-RS" sz="3100" b="1" u="sng" dirty="0" smtClean="0"/>
              <a:t>antingtonova bolest</a:t>
            </a:r>
            <a:r>
              <a:rPr lang="sr-Latn-RS" b="1" dirty="0" smtClean="0"/>
              <a:t/>
            </a:r>
            <a:br>
              <a:rPr lang="sr-Latn-R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55626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000" b="1" dirty="0" smtClean="0"/>
              <a:t>N</a:t>
            </a:r>
            <a:r>
              <a:rPr lang="sr-Latn-RS" sz="2000" b="1" dirty="0" smtClean="0"/>
              <a:t>asleđuje se AD. </a:t>
            </a:r>
          </a:p>
          <a:p>
            <a:pPr algn="just"/>
            <a:endParaRPr lang="sr-Latn-RS" sz="2000" b="1" dirty="0"/>
          </a:p>
          <a:p>
            <a:pPr algn="just"/>
            <a:r>
              <a:rPr lang="en-US" sz="2000" b="1" dirty="0" smtClean="0"/>
              <a:t>O</a:t>
            </a:r>
            <a:r>
              <a:rPr lang="sr-Latn-RS" sz="2000" b="1" dirty="0" smtClean="0"/>
              <a:t>dgovorni </a:t>
            </a:r>
            <a:r>
              <a:rPr lang="sr-Latn-RS" sz="2000" b="1" dirty="0"/>
              <a:t>g</a:t>
            </a:r>
            <a:r>
              <a:rPr lang="sr-Latn-RS" sz="2000" b="1" dirty="0" smtClean="0"/>
              <a:t>en je na 4. hromozomu, a proteinski produkt je</a:t>
            </a:r>
            <a:r>
              <a:rPr lang="sr-Latn-RS" sz="2000" b="1" dirty="0" smtClean="0">
                <a:solidFill>
                  <a:srgbClr val="C00000"/>
                </a:solidFill>
              </a:rPr>
              <a:t> HANTINGTIN.</a:t>
            </a:r>
          </a:p>
          <a:p>
            <a:pPr algn="just"/>
            <a:endParaRPr lang="sr-Latn-RS" sz="2000" b="1" dirty="0" smtClean="0">
              <a:solidFill>
                <a:srgbClr val="C00000"/>
              </a:solidFill>
            </a:endParaRPr>
          </a:p>
          <a:p>
            <a:pPr algn="just"/>
            <a:r>
              <a:rPr lang="en-US" sz="2000" b="1" dirty="0" smtClean="0">
                <a:solidFill>
                  <a:srgbClr val="C00000"/>
                </a:solidFill>
              </a:rPr>
              <a:t>K</a:t>
            </a:r>
            <a:r>
              <a:rPr lang="sr-Latn-RS" sz="2000" b="1" dirty="0" smtClean="0">
                <a:solidFill>
                  <a:srgbClr val="C00000"/>
                </a:solidFill>
              </a:rPr>
              <a:t>od mutacije u ovom regionu, zapaženo je nagomilavanje hantingtin proteina u određenim delovima mozga obolelih.</a:t>
            </a:r>
          </a:p>
          <a:p>
            <a:endParaRPr lang="sr-Latn-RS" sz="2000" b="1" dirty="0" smtClean="0">
              <a:solidFill>
                <a:srgbClr val="C00000"/>
              </a:solidFill>
            </a:endParaRPr>
          </a:p>
          <a:p>
            <a:pPr algn="just"/>
            <a:r>
              <a:rPr lang="en-US" sz="2000" b="1" dirty="0" smtClean="0"/>
              <a:t>U</a:t>
            </a:r>
            <a:r>
              <a:rPr lang="sr-Latn-RS" sz="2000" b="1" dirty="0" smtClean="0"/>
              <a:t> osnovi bolesti je povećanje trinukleotidnih </a:t>
            </a:r>
            <a:r>
              <a:rPr lang="sr-Latn-RS" sz="2000" b="1" dirty="0" smtClean="0">
                <a:solidFill>
                  <a:srgbClr val="C00000"/>
                </a:solidFill>
              </a:rPr>
              <a:t>(CAG) </a:t>
            </a:r>
            <a:r>
              <a:rPr lang="sr-Latn-RS" sz="2000" b="1" dirty="0" smtClean="0"/>
              <a:t>ponovaka </a:t>
            </a:r>
            <a:r>
              <a:rPr lang="sr-Latn-RS" sz="2000" b="1" dirty="0" smtClean="0">
                <a:solidFill>
                  <a:srgbClr val="C00000"/>
                </a:solidFill>
              </a:rPr>
              <a:t>za ak glutamin:</a:t>
            </a:r>
            <a:r>
              <a:rPr lang="sr-Latn-RS" sz="2000" b="1" dirty="0" smtClean="0"/>
              <a:t> </a:t>
            </a:r>
          </a:p>
          <a:p>
            <a:pPr algn="just">
              <a:buNone/>
            </a:pPr>
            <a:r>
              <a:rPr lang="sr-Latn-RS" sz="2000" b="1" dirty="0" smtClean="0"/>
              <a:t>- </a:t>
            </a:r>
            <a:r>
              <a:rPr lang="sr-Latn-RS" sz="2000" b="1" dirty="0" smtClean="0">
                <a:solidFill>
                  <a:srgbClr val="00B050"/>
                </a:solidFill>
              </a:rPr>
              <a:t>normalan broj (CAG) ponovaka je do 35</a:t>
            </a:r>
          </a:p>
          <a:p>
            <a:pPr algn="just">
              <a:buNone/>
            </a:pPr>
            <a:r>
              <a:rPr lang="sr-Latn-RS" sz="2000" b="1" dirty="0" smtClean="0"/>
              <a:t>-</a:t>
            </a:r>
            <a:r>
              <a:rPr lang="sr-Latn-RS" sz="2000" b="1" dirty="0" smtClean="0">
                <a:solidFill>
                  <a:srgbClr val="7030A0"/>
                </a:solidFill>
              </a:rPr>
              <a:t> više od 40 ponovaka je povezano sa bolešću, a najveći broj obolelih ima preko 50 ponovaka.</a:t>
            </a:r>
          </a:p>
          <a:p>
            <a:pPr algn="just">
              <a:buFontTx/>
              <a:buChar char="-"/>
            </a:pPr>
            <a:endParaRPr lang="sr-Latn-RS" sz="2000" b="1" dirty="0" smtClean="0">
              <a:solidFill>
                <a:srgbClr val="7030A0"/>
              </a:solidFill>
            </a:endParaRPr>
          </a:p>
          <a:p>
            <a:pPr algn="just"/>
            <a:r>
              <a:rPr lang="en-US" sz="2000" b="1" dirty="0" smtClean="0">
                <a:solidFill>
                  <a:srgbClr val="C00000"/>
                </a:solidFill>
              </a:rPr>
              <a:t>P</a:t>
            </a:r>
            <a:r>
              <a:rPr lang="sr-Latn-RS" sz="2000" b="1" dirty="0" smtClean="0">
                <a:solidFill>
                  <a:srgbClr val="C00000"/>
                </a:solidFill>
              </a:rPr>
              <a:t>ovećanje broja (CAG) ponovaka ja na alelima poreklom oca.</a:t>
            </a:r>
          </a:p>
          <a:p>
            <a:pPr algn="just"/>
            <a:endParaRPr lang="sr-Latn-RS" sz="2000" b="1" dirty="0" smtClean="0"/>
          </a:p>
          <a:p>
            <a:pPr algn="just"/>
            <a:r>
              <a:rPr lang="en-US" sz="2000" b="1" dirty="0" smtClean="0"/>
              <a:t>S</a:t>
            </a:r>
            <a:r>
              <a:rPr lang="sr-Latn-RS" sz="2000" b="1" dirty="0" smtClean="0"/>
              <a:t>imptomi se javljaju u 4-5 deceniji, progresivna je, a karakterišu je nevoljni pokreti tela (horeozni pokreti).</a:t>
            </a:r>
          </a:p>
          <a:p>
            <a:pPr algn="just">
              <a:buNone/>
            </a:pPr>
            <a:endParaRPr lang="sr-Latn-RS" sz="2000" b="1" dirty="0" smtClean="0"/>
          </a:p>
          <a:p>
            <a:pPr algn="just"/>
            <a:r>
              <a:rPr lang="en-US" sz="2000" b="1" dirty="0" smtClean="0">
                <a:solidFill>
                  <a:srgbClr val="C00000"/>
                </a:solidFill>
              </a:rPr>
              <a:t>A</a:t>
            </a:r>
            <a:r>
              <a:rPr lang="sr-Latn-RS" sz="2000" b="1" dirty="0" smtClean="0">
                <a:solidFill>
                  <a:srgbClr val="C00000"/>
                </a:solidFill>
              </a:rPr>
              <a:t>nticipacija.</a:t>
            </a:r>
          </a:p>
          <a:p>
            <a:pPr algn="just">
              <a:buNone/>
            </a:pPr>
            <a:endParaRPr lang="sr-Latn-RS" sz="2000" b="1" dirty="0" smtClean="0"/>
          </a:p>
          <a:p>
            <a:pPr algn="just"/>
            <a:endParaRPr lang="en-US" sz="2000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9067799" cy="61722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</a:pPr>
            <a:endParaRPr lang="sr-Latn-CS" sz="2800" b="1" u="sng" dirty="0" smtClean="0"/>
          </a:p>
          <a:p>
            <a:pPr eaLnBrk="1" hangingPunct="1">
              <a:buFontTx/>
              <a:buNone/>
            </a:pPr>
            <a:r>
              <a:rPr lang="sr-Latn-CS" sz="2800" b="1" u="sng" dirty="0" smtClean="0"/>
              <a:t>Autozomno dominantno svojstvo</a:t>
            </a:r>
          </a:p>
          <a:p>
            <a:pPr eaLnBrk="1" hangingPunct="1">
              <a:buFontTx/>
              <a:buNone/>
            </a:pPr>
            <a:endParaRPr lang="sr-Latn-CS" sz="2800" b="1" u="sng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sr-Latn-CS" sz="2400" b="1" dirty="0" smtClean="0"/>
              <a:t> </a:t>
            </a:r>
            <a:r>
              <a:rPr lang="sr-Latn-CS" sz="2400" b="1" dirty="0" smtClean="0">
                <a:solidFill>
                  <a:srgbClr val="FF0000"/>
                </a:solidFill>
              </a:rPr>
              <a:t>dominantno svojstvo se ispoljava u: </a:t>
            </a:r>
          </a:p>
          <a:p>
            <a:pPr eaLnBrk="1" hangingPunct="1">
              <a:buFontTx/>
              <a:buNone/>
            </a:pPr>
            <a:r>
              <a:rPr lang="sr-Latn-CS" sz="2400" b="1" dirty="0" smtClean="0"/>
              <a:t>    1.  heterozigotnom stanju (Aa) ili</a:t>
            </a:r>
          </a:p>
          <a:p>
            <a:pPr eaLnBrk="1" hangingPunct="1">
              <a:buFontTx/>
              <a:buNone/>
            </a:pPr>
            <a:r>
              <a:rPr lang="sr-Latn-CS" sz="2400" b="1" dirty="0" smtClean="0"/>
              <a:t>     2. homozigotnom stanju (AA) </a:t>
            </a:r>
          </a:p>
          <a:p>
            <a:pPr lvl="1" eaLnBrk="1" hangingPunct="1">
              <a:buFontTx/>
              <a:buNone/>
            </a:pPr>
            <a:endParaRPr lang="en-US" sz="2400" b="1" dirty="0" smtClean="0"/>
          </a:p>
          <a:p>
            <a:pPr lvl="1" eaLnBrk="1" hangingPunct="1">
              <a:buFontTx/>
              <a:buNone/>
            </a:pPr>
            <a:endParaRPr lang="sr-Latn-CS" sz="2400" b="1" dirty="0" smtClean="0">
              <a:solidFill>
                <a:schemeClr val="bg1"/>
              </a:solidFill>
            </a:endParaRPr>
          </a:p>
          <a:p>
            <a:pPr lvl="1" eaLnBrk="1" hangingPunct="1"/>
            <a:endParaRPr lang="sr-Latn-CS" sz="2400" b="1" u="sng" dirty="0" smtClean="0"/>
          </a:p>
          <a:p>
            <a:pPr lvl="1" eaLnBrk="1" hangingPunct="1"/>
            <a:endParaRPr lang="sr-Latn-CS" sz="2400" b="1" u="sng" dirty="0"/>
          </a:p>
          <a:p>
            <a:pPr lvl="1" eaLnBrk="1" hangingPunct="1"/>
            <a:endParaRPr lang="sr-Latn-CS" b="1" u="sng" dirty="0" smtClean="0">
              <a:solidFill>
                <a:srgbClr val="7030A0"/>
              </a:solidFill>
            </a:endParaRPr>
          </a:p>
          <a:p>
            <a:pPr lvl="1" eaLnBrk="1" hangingPunct="1"/>
            <a:endParaRPr lang="sr-Latn-CS" b="1" u="sng" dirty="0" smtClean="0">
              <a:solidFill>
                <a:srgbClr val="7030A0"/>
              </a:solidFill>
            </a:endParaRPr>
          </a:p>
          <a:p>
            <a:pPr lvl="1" algn="just" eaLnBrk="1" hangingPunct="1"/>
            <a:r>
              <a:rPr lang="sr-Latn-CS" sz="2200" b="1" dirty="0" smtClean="0">
                <a:solidFill>
                  <a:srgbClr val="7030A0"/>
                </a:solidFill>
              </a:rPr>
              <a:t>Penetrantnost (prodornost gena): </a:t>
            </a:r>
            <a:r>
              <a:rPr lang="sr-Latn-CS" sz="2200" b="1" dirty="0" smtClean="0"/>
              <a:t>procenat ispoljenosti gena kod nosilaca </a:t>
            </a:r>
            <a:r>
              <a:rPr lang="sr-Latn-CS" sz="2200" b="1" dirty="0" smtClean="0"/>
              <a:t>(moguća nepotpuna </a:t>
            </a:r>
            <a:r>
              <a:rPr lang="sr-Latn-CS" sz="2200" b="1" dirty="0" smtClean="0"/>
              <a:t>penetrantnost </a:t>
            </a:r>
            <a:r>
              <a:rPr lang="sr-Latn-CS" sz="2200" b="1" dirty="0" smtClean="0"/>
              <a:t>gena).</a:t>
            </a:r>
            <a:endParaRPr lang="sr-Latn-CS" sz="2200" b="1" dirty="0" smtClean="0"/>
          </a:p>
          <a:p>
            <a:pPr lvl="1" eaLnBrk="1" hangingPunct="1">
              <a:buFontTx/>
              <a:buNone/>
            </a:pPr>
            <a:endParaRPr lang="sr-Latn-CS" sz="2200" b="1" dirty="0" smtClean="0">
              <a:solidFill>
                <a:srgbClr val="7030A0"/>
              </a:solidFill>
            </a:endParaRPr>
          </a:p>
          <a:p>
            <a:pPr lvl="1" algn="just" eaLnBrk="1" hangingPunct="1"/>
            <a:r>
              <a:rPr lang="sr-Latn-CS" sz="2200" b="1" dirty="0" smtClean="0">
                <a:solidFill>
                  <a:srgbClr val="0070C0"/>
                </a:solidFill>
              </a:rPr>
              <a:t>Ekspresivnost: </a:t>
            </a:r>
            <a:r>
              <a:rPr lang="sr-Latn-CS" sz="2200" b="1" dirty="0" smtClean="0"/>
              <a:t>stepen ispoljavanja gena u fenotipu </a:t>
            </a:r>
            <a:r>
              <a:rPr lang="sr-Latn-CS" sz="2200" b="1" dirty="0" smtClean="0"/>
              <a:t>(varijabilna ekspresija).</a:t>
            </a:r>
            <a:endParaRPr lang="sr-Latn-CS" sz="2200" b="1" dirty="0" smtClean="0"/>
          </a:p>
          <a:p>
            <a:pPr lvl="1" eaLnBrk="1" hangingPunct="1">
              <a:buFontTx/>
              <a:buNone/>
            </a:pPr>
            <a:endParaRPr lang="sr-Latn-CS" sz="2200" b="1" dirty="0" smtClean="0"/>
          </a:p>
          <a:p>
            <a:pPr lvl="1" algn="just" eaLnBrk="1" hangingPunct="1"/>
            <a:r>
              <a:rPr lang="sr-Latn-CS" sz="2200" b="1" dirty="0" smtClean="0">
                <a:solidFill>
                  <a:srgbClr val="00B050"/>
                </a:solidFill>
              </a:rPr>
              <a:t>Plejotropija: </a:t>
            </a:r>
            <a:r>
              <a:rPr lang="sr-Latn-CS" sz="2200" b="1" dirty="0" smtClean="0"/>
              <a:t>jedan gen utiče na formiranje više fenotipskih osobina </a:t>
            </a:r>
            <a:endParaRPr lang="sr-Latn-CS" sz="2200" b="1" dirty="0" smtClean="0"/>
          </a:p>
          <a:p>
            <a:pPr marL="342900" lvl="1" indent="0" algn="just" eaLnBrk="1" hangingPunct="1">
              <a:buNone/>
            </a:pPr>
            <a:r>
              <a:rPr lang="sr-Latn-CS" sz="2200" b="1" dirty="0"/>
              <a:t> </a:t>
            </a:r>
            <a:r>
              <a:rPr lang="sr-Latn-CS" sz="2200" b="1" dirty="0" smtClean="0"/>
              <a:t>                          </a:t>
            </a:r>
            <a:r>
              <a:rPr lang="sr-Latn-CS" sz="2200" b="1" dirty="0" smtClean="0"/>
              <a:t>(</a:t>
            </a:r>
            <a:r>
              <a:rPr lang="sr-Latn-CS" sz="2200" b="1" dirty="0" smtClean="0"/>
              <a:t>simptoma kod </a:t>
            </a:r>
            <a:r>
              <a:rPr lang="sr-Latn-CS" sz="2200" b="1" dirty="0" smtClean="0"/>
              <a:t>bolesti</a:t>
            </a:r>
            <a:r>
              <a:rPr lang="sr-Latn-CS" sz="2200" b="1" dirty="0" smtClean="0"/>
              <a:t>).</a:t>
            </a:r>
          </a:p>
          <a:p>
            <a:pPr lvl="1" eaLnBrk="1" hangingPunct="1">
              <a:buFontTx/>
              <a:buNone/>
            </a:pPr>
            <a:endParaRPr lang="sr-Latn-CS" sz="2600" b="1" dirty="0" smtClean="0"/>
          </a:p>
          <a:p>
            <a:pPr lvl="1" eaLnBrk="1" hangingPunct="1">
              <a:buFontTx/>
              <a:buNone/>
            </a:pPr>
            <a:endParaRPr lang="sr-Latn-CS" sz="2600" b="1" dirty="0" smtClean="0">
              <a:solidFill>
                <a:schemeClr val="bg1"/>
              </a:solidFill>
            </a:endParaRPr>
          </a:p>
          <a:p>
            <a:pPr lvl="1" eaLnBrk="1" hangingPunct="1">
              <a:buFontTx/>
              <a:buNone/>
            </a:pPr>
            <a:r>
              <a:rPr lang="sr-Latn-CS" sz="2600" b="1" dirty="0" smtClean="0">
                <a:solidFill>
                  <a:schemeClr val="bg1"/>
                </a:solidFill>
              </a:rPr>
              <a:t>  </a:t>
            </a:r>
          </a:p>
          <a:p>
            <a:pPr lvl="1" eaLnBrk="1" hangingPunct="1"/>
            <a:endParaRPr lang="sr-Latn-CS" sz="24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1981200" y="2438400"/>
            <a:ext cx="198120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5400" b="1">
                <a:latin typeface="Tahoma" pitchFamily="34" charset="0"/>
              </a:rPr>
              <a:t> </a:t>
            </a:r>
            <a:endParaRPr lang="en-US" sz="4400" b="1">
              <a:latin typeface="Tahoma" pitchFamily="34" charset="0"/>
            </a:endParaRP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5410200" y="304800"/>
            <a:ext cx="3733800" cy="584775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/>
            <a:r>
              <a:rPr lang="sr-Latn-RS" b="1" dirty="0" smtClean="0">
                <a:solidFill>
                  <a:srgbClr val="FF0000"/>
                </a:solidFill>
                <a:latin typeface="Times New Roman" pitchFamily="18" charset="0"/>
              </a:rPr>
              <a:t>dominantan -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sr-Latn-CS" sz="3200" b="1" dirty="0" smtClean="0">
                <a:solidFill>
                  <a:srgbClr val="FF0000"/>
                </a:solidFill>
                <a:latin typeface="Times New Roman" pitchFamily="18" charset="0"/>
              </a:rPr>
              <a:t>*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,</a:t>
            </a:r>
            <a:r>
              <a:rPr lang="en-US" sz="3200" b="1" dirty="0" smtClean="0">
                <a:latin typeface="Times New Roman" pitchFamily="18" charset="0"/>
              </a:rPr>
              <a:t>  a</a:t>
            </a:r>
            <a:r>
              <a:rPr lang="sr-Latn-RS" sz="3200" b="1" dirty="0" smtClean="0">
                <a:latin typeface="Times New Roman" pitchFamily="18" charset="0"/>
              </a:rPr>
              <a:t> </a:t>
            </a:r>
            <a:r>
              <a:rPr lang="sr-Latn-RS" b="1" dirty="0" smtClean="0">
                <a:latin typeface="Times New Roman" pitchFamily="18" charset="0"/>
              </a:rPr>
              <a:t>- recesivan </a:t>
            </a:r>
            <a:r>
              <a:rPr lang="en-US" b="1" dirty="0" smtClean="0">
                <a:latin typeface="Times New Roman" pitchFamily="18" charset="0"/>
              </a:rPr>
              <a:t> 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5410200" y="990600"/>
            <a:ext cx="3429000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sr-Latn-CS" sz="2800" b="1" u="sng" dirty="0" smtClean="0">
                <a:latin typeface="Times New Roman" pitchFamily="18" charset="0"/>
              </a:rPr>
              <a:t>genotip</a:t>
            </a:r>
            <a:r>
              <a:rPr lang="en-US" sz="2800" b="1" dirty="0" smtClean="0">
                <a:latin typeface="Times New Roman" pitchFamily="18" charset="0"/>
              </a:rPr>
              <a:t>     </a:t>
            </a:r>
            <a:r>
              <a:rPr lang="sr-Latn-CS" sz="2800" b="1" dirty="0" smtClean="0">
                <a:latin typeface="Times New Roman" pitchFamily="18" charset="0"/>
              </a:rPr>
              <a:t> </a:t>
            </a:r>
            <a:r>
              <a:rPr lang="sr-Latn-CS" sz="2800" b="1" u="sng" dirty="0" smtClean="0">
                <a:latin typeface="Times New Roman" pitchFamily="18" charset="0"/>
              </a:rPr>
              <a:t>fenotip</a:t>
            </a:r>
            <a:r>
              <a:rPr lang="en-US" sz="2800" b="1" u="sng" dirty="0" smtClean="0">
                <a:latin typeface="Times New Roman" pitchFamily="18" charset="0"/>
              </a:rPr>
              <a:t> </a:t>
            </a:r>
            <a:endParaRPr lang="en-US" sz="2800" b="1" u="sng" dirty="0">
              <a:latin typeface="Times New Roman" pitchFamily="18" charset="0"/>
            </a:endParaRP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5715000" y="1524000"/>
            <a:ext cx="3171825" cy="157003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sr-Latn-CS" sz="3200" b="1" dirty="0">
                <a:solidFill>
                  <a:srgbClr val="FF0000"/>
                </a:solidFill>
                <a:latin typeface="Times New Roman" pitchFamily="18" charset="0"/>
              </a:rPr>
              <a:t>*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sr-Latn-CS" sz="3200" b="1" dirty="0">
                <a:solidFill>
                  <a:srgbClr val="FF0000"/>
                </a:solidFill>
                <a:latin typeface="Times New Roman" pitchFamily="18" charset="0"/>
              </a:rPr>
              <a:t>*     bolestan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sr-Latn-CS" sz="3200" b="1" dirty="0">
                <a:solidFill>
                  <a:srgbClr val="FF0000"/>
                </a:solidFill>
                <a:latin typeface="Times New Roman" pitchFamily="18" charset="0"/>
              </a:rPr>
              <a:t>*</a:t>
            </a:r>
            <a:r>
              <a:rPr lang="en-US" sz="3200" b="1" dirty="0">
                <a:latin typeface="Times New Roman" pitchFamily="18" charset="0"/>
              </a:rPr>
              <a:t>a</a:t>
            </a:r>
            <a:r>
              <a:rPr lang="sr-Latn-CS" sz="3200" b="1" dirty="0">
                <a:latin typeface="Times New Roman" pitchFamily="18" charset="0"/>
              </a:rPr>
              <a:t>        </a:t>
            </a:r>
            <a:r>
              <a:rPr lang="sr-Latn-CS" sz="3200" b="1" dirty="0">
                <a:solidFill>
                  <a:srgbClr val="FF0000"/>
                </a:solidFill>
                <a:latin typeface="Times New Roman" pitchFamily="18" charset="0"/>
              </a:rPr>
              <a:t>bolestan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0" hangingPunct="0"/>
            <a:r>
              <a:rPr lang="sr-Latn-CS" sz="3200" b="1" dirty="0">
                <a:latin typeface="Times New Roman" pitchFamily="18" charset="0"/>
              </a:rPr>
              <a:t> </a:t>
            </a:r>
            <a:r>
              <a:rPr lang="sr-Latn-CS" sz="3200" b="1" dirty="0" smtClean="0">
                <a:latin typeface="Times New Roman" pitchFamily="18" charset="0"/>
              </a:rPr>
              <a:t> a</a:t>
            </a:r>
            <a:r>
              <a:rPr lang="en-US" sz="3200" b="1" dirty="0">
                <a:latin typeface="Times New Roman" pitchFamily="18" charset="0"/>
              </a:rPr>
              <a:t>a</a:t>
            </a:r>
            <a:r>
              <a:rPr lang="sr-Latn-CS" sz="3200" b="1" dirty="0">
                <a:latin typeface="Times New Roman" pitchFamily="18" charset="0"/>
              </a:rPr>
              <a:t>           zdrav</a:t>
            </a:r>
            <a:endParaRPr lang="en-US" sz="32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52600" y="1600200"/>
            <a:ext cx="6111514" cy="4656667"/>
            <a:chOff x="3253" y="-74"/>
            <a:chExt cx="2600" cy="2100"/>
          </a:xfrm>
        </p:grpSpPr>
        <p:sp>
          <p:nvSpPr>
            <p:cNvPr id="29701" name="Rectangle 63"/>
            <p:cNvSpPr>
              <a:spLocks noChangeArrowheads="1"/>
            </p:cNvSpPr>
            <p:nvPr/>
          </p:nvSpPr>
          <p:spPr bwMode="auto">
            <a:xfrm>
              <a:off x="4323" y="436"/>
              <a:ext cx="421" cy="20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400" b="1" dirty="0"/>
                <a:t>A</a:t>
              </a:r>
              <a:r>
                <a:rPr lang="sr-Latn-CS" sz="2400" b="1" dirty="0"/>
                <a:t>*</a:t>
              </a:r>
              <a:r>
                <a:rPr lang="en-US" sz="2400" b="1" dirty="0"/>
                <a:t>a</a:t>
              </a:r>
            </a:p>
          </p:txBody>
        </p:sp>
        <p:sp>
          <p:nvSpPr>
            <p:cNvPr id="29702" name="Rectangle 64"/>
            <p:cNvSpPr>
              <a:spLocks noChangeArrowheads="1"/>
            </p:cNvSpPr>
            <p:nvPr/>
          </p:nvSpPr>
          <p:spPr bwMode="auto">
            <a:xfrm>
              <a:off x="4080" y="912"/>
              <a:ext cx="480" cy="314"/>
            </a:xfrm>
            <a:prstGeom prst="rect">
              <a:avLst/>
            </a:prstGeom>
            <a:solidFill>
              <a:srgbClr val="F0E1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3" name="Text Box 65"/>
            <p:cNvSpPr txBox="1">
              <a:spLocks noChangeArrowheads="1"/>
            </p:cNvSpPr>
            <p:nvPr/>
          </p:nvSpPr>
          <p:spPr bwMode="auto">
            <a:xfrm>
              <a:off x="4128" y="951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>
                  <a:solidFill>
                    <a:srgbClr val="800080"/>
                  </a:solidFill>
                </a:rPr>
                <a:t>A</a:t>
              </a:r>
              <a:r>
                <a:rPr lang="sr-Latn-CS" sz="2400" b="1">
                  <a:solidFill>
                    <a:srgbClr val="800080"/>
                  </a:solidFill>
                </a:rPr>
                <a:t>*</a:t>
              </a:r>
              <a:r>
                <a:rPr lang="en-US" sz="2400" b="1">
                  <a:solidFill>
                    <a:srgbClr val="800080"/>
                  </a:solidFill>
                </a:rPr>
                <a:t>a</a:t>
              </a:r>
              <a:endParaRPr lang="en-US" sz="2400" b="1">
                <a:solidFill>
                  <a:srgbClr val="800080"/>
                </a:solidFill>
                <a:latin typeface="Times New Roman" pitchFamily="18" charset="0"/>
              </a:endParaRPr>
            </a:p>
          </p:txBody>
        </p:sp>
        <p:sp>
          <p:nvSpPr>
            <p:cNvPr id="29704" name="Rectangle 66"/>
            <p:cNvSpPr>
              <a:spLocks noChangeArrowheads="1"/>
            </p:cNvSpPr>
            <p:nvPr/>
          </p:nvSpPr>
          <p:spPr bwMode="auto">
            <a:xfrm>
              <a:off x="4080" y="1226"/>
              <a:ext cx="480" cy="314"/>
            </a:xfrm>
            <a:prstGeom prst="rect">
              <a:avLst/>
            </a:prstGeom>
            <a:solidFill>
              <a:srgbClr val="F0E1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Rectangle 67"/>
            <p:cNvSpPr>
              <a:spLocks noChangeArrowheads="1"/>
            </p:cNvSpPr>
            <p:nvPr/>
          </p:nvSpPr>
          <p:spPr bwMode="auto">
            <a:xfrm>
              <a:off x="4128" y="1265"/>
              <a:ext cx="4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800080"/>
                  </a:solidFill>
                </a:rPr>
                <a:t>A</a:t>
              </a:r>
              <a:r>
                <a:rPr lang="sr-Latn-CS" sz="2400" b="1">
                  <a:solidFill>
                    <a:srgbClr val="800080"/>
                  </a:solidFill>
                </a:rPr>
                <a:t>*</a:t>
              </a:r>
              <a:r>
                <a:rPr lang="en-US" sz="2400" b="1">
                  <a:solidFill>
                    <a:srgbClr val="800080"/>
                  </a:solidFill>
                </a:rPr>
                <a:t>a</a:t>
              </a:r>
            </a:p>
          </p:txBody>
        </p:sp>
        <p:sp>
          <p:nvSpPr>
            <p:cNvPr id="29706" name="Rectangle 68"/>
            <p:cNvSpPr>
              <a:spLocks noChangeArrowheads="1"/>
            </p:cNvSpPr>
            <p:nvPr/>
          </p:nvSpPr>
          <p:spPr bwMode="auto">
            <a:xfrm>
              <a:off x="4560" y="912"/>
              <a:ext cx="480" cy="31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7" name="Rectangle 69"/>
            <p:cNvSpPr>
              <a:spLocks noChangeArrowheads="1"/>
            </p:cNvSpPr>
            <p:nvPr/>
          </p:nvSpPr>
          <p:spPr bwMode="auto">
            <a:xfrm>
              <a:off x="4560" y="1226"/>
              <a:ext cx="480" cy="31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Rectangle 70"/>
            <p:cNvSpPr>
              <a:spLocks noChangeArrowheads="1"/>
            </p:cNvSpPr>
            <p:nvPr/>
          </p:nvSpPr>
          <p:spPr bwMode="auto">
            <a:xfrm>
              <a:off x="4608" y="951"/>
              <a:ext cx="3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>
                  <a:solidFill>
                    <a:srgbClr val="F0E1FF"/>
                  </a:solidFill>
                </a:rPr>
                <a:t>aa</a:t>
              </a:r>
            </a:p>
          </p:txBody>
        </p:sp>
        <p:sp>
          <p:nvSpPr>
            <p:cNvPr id="29709" name="Rectangle 71"/>
            <p:cNvSpPr>
              <a:spLocks noChangeArrowheads="1"/>
            </p:cNvSpPr>
            <p:nvPr/>
          </p:nvSpPr>
          <p:spPr bwMode="auto">
            <a:xfrm>
              <a:off x="4608" y="1265"/>
              <a:ext cx="3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>
                  <a:solidFill>
                    <a:srgbClr val="F0E1FF"/>
                  </a:solidFill>
                </a:rPr>
                <a:t>aa</a:t>
              </a:r>
            </a:p>
          </p:txBody>
        </p:sp>
        <p:sp>
          <p:nvSpPr>
            <p:cNvPr id="29710" name="Rectangle 72"/>
            <p:cNvSpPr>
              <a:spLocks noChangeArrowheads="1"/>
            </p:cNvSpPr>
            <p:nvPr/>
          </p:nvSpPr>
          <p:spPr bwMode="auto">
            <a:xfrm>
              <a:off x="4656" y="676"/>
              <a:ext cx="214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/>
                <a:t>a</a:t>
              </a:r>
              <a:endParaRPr lang="en-US" sz="2400" b="1"/>
            </a:p>
          </p:txBody>
        </p:sp>
        <p:sp>
          <p:nvSpPr>
            <p:cNvPr id="29711" name="Rectangle 73"/>
            <p:cNvSpPr>
              <a:spLocks noChangeArrowheads="1"/>
            </p:cNvSpPr>
            <p:nvPr/>
          </p:nvSpPr>
          <p:spPr bwMode="auto">
            <a:xfrm>
              <a:off x="3837" y="928"/>
              <a:ext cx="214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/>
                <a:t>a</a:t>
              </a:r>
            </a:p>
          </p:txBody>
        </p:sp>
        <p:sp>
          <p:nvSpPr>
            <p:cNvPr id="29712" name="Rectangle 74"/>
            <p:cNvSpPr>
              <a:spLocks noChangeArrowheads="1"/>
            </p:cNvSpPr>
            <p:nvPr/>
          </p:nvSpPr>
          <p:spPr bwMode="auto">
            <a:xfrm>
              <a:off x="3837" y="1276"/>
              <a:ext cx="214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/>
                <a:t>a</a:t>
              </a:r>
            </a:p>
          </p:txBody>
        </p:sp>
        <p:sp>
          <p:nvSpPr>
            <p:cNvPr id="29713" name="Rectangle 75"/>
            <p:cNvSpPr>
              <a:spLocks noChangeArrowheads="1"/>
            </p:cNvSpPr>
            <p:nvPr/>
          </p:nvSpPr>
          <p:spPr bwMode="auto">
            <a:xfrm>
              <a:off x="4224" y="676"/>
              <a:ext cx="338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/>
                <a:t>A</a:t>
              </a:r>
              <a:r>
                <a:rPr lang="sr-Latn-CS" sz="2400" dirty="0"/>
                <a:t>*</a:t>
              </a:r>
              <a:endParaRPr lang="en-US" sz="2400" dirty="0"/>
            </a:p>
          </p:txBody>
        </p:sp>
        <p:sp>
          <p:nvSpPr>
            <p:cNvPr id="29714" name="Rectangle 76"/>
            <p:cNvSpPr>
              <a:spLocks noChangeArrowheads="1"/>
            </p:cNvSpPr>
            <p:nvPr/>
          </p:nvSpPr>
          <p:spPr bwMode="auto">
            <a:xfrm>
              <a:off x="3545" y="1102"/>
              <a:ext cx="292" cy="20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400" b="1" dirty="0" err="1"/>
                <a:t>aa</a:t>
              </a:r>
              <a:endParaRPr lang="en-US" sz="2400" b="1" dirty="0"/>
            </a:p>
          </p:txBody>
        </p:sp>
        <p:sp>
          <p:nvSpPr>
            <p:cNvPr id="29716" name="Text Box 78"/>
            <p:cNvSpPr txBox="1">
              <a:spLocks noChangeArrowheads="1"/>
            </p:cNvSpPr>
            <p:nvPr/>
          </p:nvSpPr>
          <p:spPr bwMode="auto">
            <a:xfrm>
              <a:off x="3999" y="1581"/>
              <a:ext cx="1584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dirty="0"/>
                <a:t>50</a:t>
              </a:r>
              <a:r>
                <a:rPr lang="en-US" sz="2400" dirty="0" smtClean="0"/>
                <a:t>%</a:t>
              </a:r>
              <a:r>
                <a:rPr lang="sr-Latn-RS" sz="2400" dirty="0" smtClean="0"/>
                <a:t> </a:t>
              </a:r>
              <a:r>
                <a:rPr lang="en-US" sz="2400" dirty="0" err="1" smtClean="0"/>
                <a:t>Aa</a:t>
              </a:r>
              <a:r>
                <a:rPr lang="en-US" sz="2400" dirty="0" smtClean="0"/>
                <a:t> </a:t>
              </a:r>
              <a:r>
                <a:rPr lang="en-US" sz="2400" b="1" dirty="0"/>
                <a:t>:</a:t>
              </a:r>
              <a:r>
                <a:rPr lang="en-US" sz="2400" dirty="0"/>
                <a:t> 50% </a:t>
              </a:r>
              <a:r>
                <a:rPr lang="en-US" sz="2400" dirty="0" err="1"/>
                <a:t>aa</a:t>
              </a:r>
              <a:endParaRPr lang="en-US" sz="2400" dirty="0">
                <a:latin typeface="Times New Roman" pitchFamily="18" charset="0"/>
              </a:endParaRPr>
            </a:p>
          </p:txBody>
        </p:sp>
        <p:grpSp>
          <p:nvGrpSpPr>
            <p:cNvPr id="16" name="Group 79"/>
            <p:cNvGrpSpPr>
              <a:grpSpLocks/>
            </p:cNvGrpSpPr>
            <p:nvPr/>
          </p:nvGrpSpPr>
          <p:grpSpPr bwMode="auto">
            <a:xfrm>
              <a:off x="3966" y="1783"/>
              <a:ext cx="1117" cy="243"/>
              <a:chOff x="1086" y="3615"/>
              <a:chExt cx="1117" cy="291"/>
            </a:xfrm>
          </p:grpSpPr>
          <p:sp>
            <p:nvSpPr>
              <p:cNvPr id="29719" name="Rectangle 80"/>
              <p:cNvSpPr>
                <a:spLocks noChangeArrowheads="1"/>
              </p:cNvSpPr>
              <p:nvPr/>
            </p:nvSpPr>
            <p:spPr bwMode="auto">
              <a:xfrm>
                <a:off x="1410" y="3698"/>
                <a:ext cx="144" cy="144"/>
              </a:xfrm>
              <a:prstGeom prst="rect">
                <a:avLst/>
              </a:prstGeom>
              <a:solidFill>
                <a:srgbClr val="F0E1FF"/>
              </a:solidFill>
              <a:ln w="9525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0" name="Rectangle 81"/>
              <p:cNvSpPr>
                <a:spLocks noChangeArrowheads="1"/>
              </p:cNvSpPr>
              <p:nvPr/>
            </p:nvSpPr>
            <p:spPr bwMode="auto">
              <a:xfrm>
                <a:off x="2059" y="3702"/>
                <a:ext cx="144" cy="14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9525">
                <a:solidFill>
                  <a:srgbClr val="F0E1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1" name="Text Box 82"/>
              <p:cNvSpPr txBox="1">
                <a:spLocks noChangeArrowheads="1"/>
              </p:cNvSpPr>
              <p:nvPr/>
            </p:nvSpPr>
            <p:spPr bwMode="auto">
              <a:xfrm>
                <a:off x="1086" y="3615"/>
                <a:ext cx="430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400" dirty="0"/>
                  <a:t>50%</a:t>
                </a: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29722" name="Rectangle 83"/>
              <p:cNvSpPr>
                <a:spLocks noChangeArrowheads="1"/>
              </p:cNvSpPr>
              <p:nvPr/>
            </p:nvSpPr>
            <p:spPr bwMode="auto">
              <a:xfrm>
                <a:off x="1735" y="3657"/>
                <a:ext cx="441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sz="2400" dirty="0"/>
                  <a:t>50%</a:t>
                </a:r>
              </a:p>
            </p:txBody>
          </p:sp>
          <p:sp>
            <p:nvSpPr>
              <p:cNvPr id="29723" name="Text Box 84"/>
              <p:cNvSpPr txBox="1">
                <a:spLocks noChangeArrowheads="1"/>
              </p:cNvSpPr>
              <p:nvPr/>
            </p:nvSpPr>
            <p:spPr bwMode="auto">
              <a:xfrm>
                <a:off x="1605" y="3657"/>
                <a:ext cx="101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400" b="1" dirty="0"/>
                  <a:t>:</a:t>
                </a:r>
              </a:p>
            </p:txBody>
          </p:sp>
        </p:grpSp>
        <p:sp>
          <p:nvSpPr>
            <p:cNvPr id="29718" name="Rectangle 85"/>
            <p:cNvSpPr>
              <a:spLocks noChangeArrowheads="1"/>
            </p:cNvSpPr>
            <p:nvPr/>
          </p:nvSpPr>
          <p:spPr bwMode="auto">
            <a:xfrm>
              <a:off x="3253" y="-74"/>
              <a:ext cx="2600" cy="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/>
                <a:t>A</a:t>
              </a:r>
              <a:r>
                <a:rPr lang="sr-Latn-CS" sz="2400" b="1" dirty="0"/>
                <a:t>*</a:t>
              </a:r>
              <a:r>
                <a:rPr lang="en-US" sz="2400" b="1" dirty="0"/>
                <a:t>- </a:t>
              </a:r>
              <a:r>
                <a:rPr lang="en-US" sz="2400" dirty="0" err="1"/>
                <a:t>mutiran</a:t>
              </a:r>
              <a:r>
                <a:rPr lang="en-US" sz="2400" dirty="0"/>
                <a:t> </a:t>
              </a:r>
              <a:r>
                <a:rPr lang="en-US" sz="2400" dirty="0" err="1" smtClean="0"/>
                <a:t>alel</a:t>
              </a:r>
              <a:r>
                <a:rPr lang="sr-Latn-RS" sz="2400" dirty="0" smtClean="0"/>
                <a:t>; </a:t>
              </a:r>
              <a:r>
                <a:rPr lang="en-US" sz="2400" b="1" dirty="0" smtClean="0"/>
                <a:t>a</a:t>
              </a:r>
              <a:r>
                <a:rPr lang="sr-Latn-RS" sz="2400" b="1" dirty="0" smtClean="0"/>
                <a:t> </a:t>
              </a:r>
              <a:r>
                <a:rPr lang="en-US" sz="2400" b="1" dirty="0" smtClean="0"/>
                <a:t>- </a:t>
              </a:r>
              <a:r>
                <a:rPr lang="en-US" sz="2400" dirty="0" err="1"/>
                <a:t>divlji</a:t>
              </a:r>
              <a:r>
                <a:rPr lang="en-US" sz="2400" dirty="0"/>
                <a:t> </a:t>
              </a:r>
              <a:r>
                <a:rPr lang="en-US" sz="2400" dirty="0" err="1"/>
                <a:t>alel</a:t>
              </a:r>
              <a:endParaRPr lang="sr-Latn-RS" sz="2400" dirty="0" smtClean="0"/>
            </a:p>
            <a:p>
              <a:pPr algn="ctr" eaLnBrk="0" hangingPunct="0"/>
              <a:endParaRPr lang="sr-Latn-RS" sz="2400" dirty="0" smtClean="0"/>
            </a:p>
            <a:p>
              <a:pPr algn="ctr" eaLnBrk="0" hangingPunct="0"/>
              <a:r>
                <a:rPr lang="sr-Latn-RS" sz="2000" dirty="0" smtClean="0"/>
                <a:t>   </a:t>
              </a:r>
              <a:r>
                <a:rPr lang="sr-Latn-RS" sz="2000" b="1" dirty="0" smtClean="0"/>
                <a:t>jedan roditelj je hetrozigot za mutirani alel:</a:t>
              </a:r>
              <a:endParaRPr lang="en-US" sz="2000" b="1" dirty="0"/>
            </a:p>
          </p:txBody>
        </p:sp>
      </p:grpSp>
      <p:sp>
        <p:nvSpPr>
          <p:cNvPr id="29699" name="Text Box 86"/>
          <p:cNvSpPr txBox="1">
            <a:spLocks noChangeArrowheads="1"/>
          </p:cNvSpPr>
          <p:nvPr/>
        </p:nvSpPr>
        <p:spPr bwMode="auto">
          <a:xfrm>
            <a:off x="1066800" y="304800"/>
            <a:ext cx="7010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sr-Latn-CS" sz="2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sr-Latn-CS" sz="2000" b="1" u="sng" dirty="0" smtClean="0">
                <a:solidFill>
                  <a:schemeClr val="accent2">
                    <a:lumMod val="75000"/>
                  </a:schemeClr>
                </a:solidFill>
              </a:rPr>
              <a:t>AUTOZOMNO-DOMINANTNO </a:t>
            </a:r>
            <a:r>
              <a:rPr lang="sr-Latn-CS" sz="2000" b="1" u="sng" dirty="0">
                <a:solidFill>
                  <a:schemeClr val="accent2">
                    <a:lumMod val="75000"/>
                  </a:schemeClr>
                </a:solidFill>
              </a:rPr>
              <a:t>NASLEĐIVANJE</a:t>
            </a:r>
            <a:endParaRPr lang="en-US" sz="20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0" name="Rectangle 75"/>
          <p:cNvSpPr>
            <a:spLocks noChangeArrowheads="1"/>
          </p:cNvSpPr>
          <p:nvPr/>
        </p:nvSpPr>
        <p:spPr bwMode="auto">
          <a:xfrm>
            <a:off x="2945918" y="6303434"/>
            <a:ext cx="3781292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sr-Latn-RS" sz="2000" b="1" dirty="0" smtClean="0"/>
              <a:t>potomci: 50% bolesni, 50% zdravi </a:t>
            </a:r>
            <a:endParaRPr lang="en-US" sz="2000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78"/>
          <p:cNvGrpSpPr>
            <a:grpSpLocks/>
          </p:cNvGrpSpPr>
          <p:nvPr/>
        </p:nvGrpSpPr>
        <p:grpSpPr bwMode="auto">
          <a:xfrm>
            <a:off x="3124200" y="5638800"/>
            <a:ext cx="2286000" cy="457200"/>
            <a:chOff x="864" y="3792"/>
            <a:chExt cx="1440" cy="346"/>
          </a:xfrm>
        </p:grpSpPr>
        <p:sp>
          <p:nvSpPr>
            <p:cNvPr id="30778" name="Rectangle 79"/>
            <p:cNvSpPr>
              <a:spLocks noChangeArrowheads="1"/>
            </p:cNvSpPr>
            <p:nvPr/>
          </p:nvSpPr>
          <p:spPr bwMode="auto">
            <a:xfrm>
              <a:off x="1344" y="3888"/>
              <a:ext cx="144" cy="144"/>
            </a:xfrm>
            <a:prstGeom prst="rect">
              <a:avLst/>
            </a:prstGeom>
            <a:solidFill>
              <a:srgbClr val="F0E1FF"/>
            </a:solidFill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9" name="Rectangle 80"/>
            <p:cNvSpPr>
              <a:spLocks noChangeArrowheads="1"/>
            </p:cNvSpPr>
            <p:nvPr/>
          </p:nvSpPr>
          <p:spPr bwMode="auto">
            <a:xfrm>
              <a:off x="2160" y="3888"/>
              <a:ext cx="144" cy="14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rgbClr val="F0E1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0" name="Text Box 81"/>
            <p:cNvSpPr txBox="1">
              <a:spLocks noChangeArrowheads="1"/>
            </p:cNvSpPr>
            <p:nvPr/>
          </p:nvSpPr>
          <p:spPr bwMode="auto">
            <a:xfrm>
              <a:off x="864" y="3792"/>
              <a:ext cx="52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sr-Latn-CS" sz="2400" dirty="0"/>
                <a:t>75</a:t>
              </a:r>
              <a:r>
                <a:rPr lang="en-US" sz="2400" dirty="0"/>
                <a:t>%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30781" name="Rectangle 82"/>
            <p:cNvSpPr>
              <a:spLocks noChangeArrowheads="1"/>
            </p:cNvSpPr>
            <p:nvPr/>
          </p:nvSpPr>
          <p:spPr bwMode="auto">
            <a:xfrm>
              <a:off x="1680" y="3792"/>
              <a:ext cx="501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sr-Latn-CS" sz="2400"/>
                <a:t>25</a:t>
              </a:r>
              <a:r>
                <a:rPr lang="en-US" sz="2400"/>
                <a:t>%</a:t>
              </a:r>
            </a:p>
          </p:txBody>
        </p:sp>
        <p:sp>
          <p:nvSpPr>
            <p:cNvPr id="30782" name="Text Box 83"/>
            <p:cNvSpPr txBox="1">
              <a:spLocks noChangeArrowheads="1"/>
            </p:cNvSpPr>
            <p:nvPr/>
          </p:nvSpPr>
          <p:spPr bwMode="auto">
            <a:xfrm>
              <a:off x="1536" y="3792"/>
              <a:ext cx="20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/>
                <a:t>:</a:t>
              </a:r>
            </a:p>
          </p:txBody>
        </p:sp>
      </p:grpSp>
      <p:grpSp>
        <p:nvGrpSpPr>
          <p:cNvPr id="105" name="Group 2"/>
          <p:cNvGrpSpPr>
            <a:grpSpLocks/>
          </p:cNvGrpSpPr>
          <p:nvPr/>
        </p:nvGrpSpPr>
        <p:grpSpPr bwMode="auto">
          <a:xfrm>
            <a:off x="1371600" y="1295400"/>
            <a:ext cx="6174980" cy="4131129"/>
            <a:chOff x="3253" y="-74"/>
            <a:chExt cx="2627" cy="1863"/>
          </a:xfrm>
        </p:grpSpPr>
        <p:sp>
          <p:nvSpPr>
            <p:cNvPr id="106" name="Rectangle 63"/>
            <p:cNvSpPr>
              <a:spLocks noChangeArrowheads="1"/>
            </p:cNvSpPr>
            <p:nvPr/>
          </p:nvSpPr>
          <p:spPr bwMode="auto">
            <a:xfrm>
              <a:off x="4355" y="510"/>
              <a:ext cx="389" cy="20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400" b="1" dirty="0"/>
                <a:t>A</a:t>
              </a:r>
              <a:r>
                <a:rPr lang="sr-Latn-CS" sz="2400" b="1" dirty="0"/>
                <a:t>*</a:t>
              </a:r>
              <a:r>
                <a:rPr lang="en-US" sz="2400" b="1" dirty="0"/>
                <a:t>a</a:t>
              </a:r>
            </a:p>
          </p:txBody>
        </p:sp>
        <p:sp>
          <p:nvSpPr>
            <p:cNvPr id="107" name="Rectangle 64"/>
            <p:cNvSpPr>
              <a:spLocks noChangeArrowheads="1"/>
            </p:cNvSpPr>
            <p:nvPr/>
          </p:nvSpPr>
          <p:spPr bwMode="auto">
            <a:xfrm>
              <a:off x="4080" y="923"/>
              <a:ext cx="480" cy="303"/>
            </a:xfrm>
            <a:prstGeom prst="rect">
              <a:avLst/>
            </a:prstGeom>
            <a:solidFill>
              <a:srgbClr val="F0E1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Text Box 65"/>
            <p:cNvSpPr txBox="1">
              <a:spLocks noChangeArrowheads="1"/>
            </p:cNvSpPr>
            <p:nvPr/>
          </p:nvSpPr>
          <p:spPr bwMode="auto">
            <a:xfrm>
              <a:off x="4128" y="951"/>
              <a:ext cx="480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 dirty="0">
                  <a:solidFill>
                    <a:srgbClr val="800080"/>
                  </a:solidFill>
                </a:rPr>
                <a:t>A</a:t>
              </a:r>
              <a:r>
                <a:rPr lang="sr-Latn-CS" sz="2400" b="1" dirty="0" smtClean="0">
                  <a:solidFill>
                    <a:srgbClr val="800080"/>
                  </a:solidFill>
                </a:rPr>
                <a:t>*</a:t>
              </a:r>
              <a:r>
                <a:rPr lang="en-US" sz="2400" b="1" dirty="0" smtClean="0">
                  <a:solidFill>
                    <a:srgbClr val="800080"/>
                  </a:solidFill>
                </a:rPr>
                <a:t>A</a:t>
              </a:r>
              <a:r>
                <a:rPr lang="sr-Latn-CS" sz="2400" b="1" dirty="0" smtClean="0">
                  <a:solidFill>
                    <a:srgbClr val="800080"/>
                  </a:solidFill>
                </a:rPr>
                <a:t>*</a:t>
              </a:r>
              <a:endParaRPr lang="en-US" sz="2400" b="1" dirty="0" smtClean="0">
                <a:solidFill>
                  <a:srgbClr val="800080"/>
                </a:solidFill>
                <a:latin typeface="Times New Roman" pitchFamily="18" charset="0"/>
              </a:endParaRPr>
            </a:p>
            <a:p>
              <a:pPr eaLnBrk="0" hangingPunct="0">
                <a:spcBef>
                  <a:spcPct val="50000"/>
                </a:spcBef>
              </a:pPr>
              <a:endParaRPr lang="en-US" sz="2400" b="1" dirty="0">
                <a:solidFill>
                  <a:srgbClr val="800080"/>
                </a:solidFill>
                <a:latin typeface="Times New Roman" pitchFamily="18" charset="0"/>
              </a:endParaRPr>
            </a:p>
          </p:txBody>
        </p:sp>
        <p:sp>
          <p:nvSpPr>
            <p:cNvPr id="109" name="Rectangle 66"/>
            <p:cNvSpPr>
              <a:spLocks noChangeArrowheads="1"/>
            </p:cNvSpPr>
            <p:nvPr/>
          </p:nvSpPr>
          <p:spPr bwMode="auto">
            <a:xfrm>
              <a:off x="4080" y="1226"/>
              <a:ext cx="480" cy="314"/>
            </a:xfrm>
            <a:prstGeom prst="rect">
              <a:avLst/>
            </a:prstGeom>
            <a:solidFill>
              <a:srgbClr val="F0E1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Rectangle 67"/>
            <p:cNvSpPr>
              <a:spLocks noChangeArrowheads="1"/>
            </p:cNvSpPr>
            <p:nvPr/>
          </p:nvSpPr>
          <p:spPr bwMode="auto">
            <a:xfrm>
              <a:off x="4128" y="1265"/>
              <a:ext cx="4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800080"/>
                  </a:solidFill>
                </a:rPr>
                <a:t>A</a:t>
              </a:r>
              <a:r>
                <a:rPr lang="sr-Latn-CS" sz="2400" b="1">
                  <a:solidFill>
                    <a:srgbClr val="800080"/>
                  </a:solidFill>
                </a:rPr>
                <a:t>*</a:t>
              </a:r>
              <a:r>
                <a:rPr lang="en-US" sz="2400" b="1">
                  <a:solidFill>
                    <a:srgbClr val="800080"/>
                  </a:solidFill>
                </a:rPr>
                <a:t>a</a:t>
              </a:r>
            </a:p>
          </p:txBody>
        </p:sp>
        <p:sp>
          <p:nvSpPr>
            <p:cNvPr id="112" name="Rectangle 69"/>
            <p:cNvSpPr>
              <a:spLocks noChangeArrowheads="1"/>
            </p:cNvSpPr>
            <p:nvPr/>
          </p:nvSpPr>
          <p:spPr bwMode="auto">
            <a:xfrm>
              <a:off x="4560" y="1224"/>
              <a:ext cx="480" cy="31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Rectangle 71"/>
            <p:cNvSpPr>
              <a:spLocks noChangeArrowheads="1"/>
            </p:cNvSpPr>
            <p:nvPr/>
          </p:nvSpPr>
          <p:spPr bwMode="auto">
            <a:xfrm>
              <a:off x="4608" y="1265"/>
              <a:ext cx="363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 dirty="0" err="1">
                  <a:solidFill>
                    <a:srgbClr val="F0E1FF"/>
                  </a:solidFill>
                </a:rPr>
                <a:t>aa</a:t>
              </a:r>
              <a:endParaRPr lang="en-US" sz="2400" b="1" dirty="0">
                <a:solidFill>
                  <a:srgbClr val="F0E1FF"/>
                </a:solidFill>
              </a:endParaRPr>
            </a:p>
          </p:txBody>
        </p:sp>
        <p:sp>
          <p:nvSpPr>
            <p:cNvPr id="115" name="Rectangle 72"/>
            <p:cNvSpPr>
              <a:spLocks noChangeArrowheads="1"/>
            </p:cNvSpPr>
            <p:nvPr/>
          </p:nvSpPr>
          <p:spPr bwMode="auto">
            <a:xfrm>
              <a:off x="4615" y="751"/>
              <a:ext cx="214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dirty="0"/>
                <a:t>a</a:t>
              </a:r>
              <a:endParaRPr lang="en-US" sz="2400" b="1" dirty="0"/>
            </a:p>
          </p:txBody>
        </p:sp>
        <p:sp>
          <p:nvSpPr>
            <p:cNvPr id="117" name="Rectangle 74"/>
            <p:cNvSpPr>
              <a:spLocks noChangeArrowheads="1"/>
            </p:cNvSpPr>
            <p:nvPr/>
          </p:nvSpPr>
          <p:spPr bwMode="auto">
            <a:xfrm>
              <a:off x="3869" y="1266"/>
              <a:ext cx="176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sr-Latn-RS" sz="2400" dirty="0" smtClean="0"/>
                <a:t> </a:t>
              </a:r>
              <a:r>
                <a:rPr lang="en-US" sz="2400" dirty="0" smtClean="0"/>
                <a:t>a</a:t>
              </a:r>
              <a:endParaRPr lang="en-US" sz="2400" dirty="0"/>
            </a:p>
          </p:txBody>
        </p:sp>
        <p:sp>
          <p:nvSpPr>
            <p:cNvPr id="118" name="Rectangle 75"/>
            <p:cNvSpPr>
              <a:spLocks noChangeArrowheads="1"/>
            </p:cNvSpPr>
            <p:nvPr/>
          </p:nvSpPr>
          <p:spPr bwMode="auto">
            <a:xfrm>
              <a:off x="4161" y="751"/>
              <a:ext cx="338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/>
                <a:t>A</a:t>
              </a:r>
              <a:r>
                <a:rPr lang="sr-Latn-CS" sz="2400" dirty="0"/>
                <a:t>*</a:t>
              </a:r>
              <a:endParaRPr lang="en-US" sz="2400" dirty="0"/>
            </a:p>
          </p:txBody>
        </p:sp>
        <p:sp>
          <p:nvSpPr>
            <p:cNvPr id="119" name="Rectangle 76"/>
            <p:cNvSpPr>
              <a:spLocks noChangeArrowheads="1"/>
            </p:cNvSpPr>
            <p:nvPr/>
          </p:nvSpPr>
          <p:spPr bwMode="auto">
            <a:xfrm>
              <a:off x="3545" y="1094"/>
              <a:ext cx="353" cy="20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dirty="0" smtClean="0"/>
                <a:t>A</a:t>
              </a:r>
              <a:r>
                <a:rPr lang="sr-Latn-CS" sz="2400" b="1" dirty="0" smtClean="0"/>
                <a:t>* </a:t>
              </a:r>
              <a:r>
                <a:rPr lang="en-US" sz="2400" b="1" dirty="0" smtClean="0"/>
                <a:t>a</a:t>
              </a:r>
              <a:endParaRPr lang="en-US" sz="2400" b="1" dirty="0"/>
            </a:p>
          </p:txBody>
        </p:sp>
        <p:sp>
          <p:nvSpPr>
            <p:cNvPr id="120" name="Text Box 78"/>
            <p:cNvSpPr txBox="1">
              <a:spLocks noChangeArrowheads="1"/>
            </p:cNvSpPr>
            <p:nvPr/>
          </p:nvSpPr>
          <p:spPr bwMode="auto">
            <a:xfrm>
              <a:off x="3804" y="1581"/>
              <a:ext cx="1779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sr-Latn-CS" sz="2400" dirty="0" smtClean="0"/>
                <a:t>25% AA : </a:t>
              </a:r>
              <a:r>
                <a:rPr lang="en-US" sz="2400" dirty="0" smtClean="0"/>
                <a:t>50%</a:t>
              </a:r>
              <a:r>
                <a:rPr lang="sr-Latn-RS" sz="2400" dirty="0" smtClean="0"/>
                <a:t> </a:t>
              </a:r>
              <a:r>
                <a:rPr lang="en-US" sz="2400" dirty="0" err="1" smtClean="0"/>
                <a:t>Aa</a:t>
              </a:r>
              <a:r>
                <a:rPr lang="en-US" sz="2400" dirty="0" smtClean="0"/>
                <a:t> : </a:t>
              </a:r>
              <a:r>
                <a:rPr lang="sr-Latn-CS" sz="2400" dirty="0" smtClean="0"/>
                <a:t>25</a:t>
              </a:r>
              <a:r>
                <a:rPr lang="en-US" sz="2400" dirty="0" smtClean="0"/>
                <a:t>% </a:t>
              </a:r>
              <a:r>
                <a:rPr lang="en-US" sz="2400" dirty="0" err="1" smtClean="0"/>
                <a:t>aa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22" name="Rectangle 85"/>
            <p:cNvSpPr>
              <a:spLocks noChangeArrowheads="1"/>
            </p:cNvSpPr>
            <p:nvPr/>
          </p:nvSpPr>
          <p:spPr bwMode="auto">
            <a:xfrm>
              <a:off x="3253" y="-74"/>
              <a:ext cx="2627" cy="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/>
                <a:t>A</a:t>
              </a:r>
              <a:r>
                <a:rPr lang="sr-Latn-CS" sz="2400" b="1" dirty="0"/>
                <a:t>*</a:t>
              </a:r>
              <a:r>
                <a:rPr lang="en-US" sz="2400" b="1" dirty="0"/>
                <a:t>- </a:t>
              </a:r>
              <a:r>
                <a:rPr lang="en-US" sz="2400" dirty="0" err="1"/>
                <a:t>mutiran</a:t>
              </a:r>
              <a:r>
                <a:rPr lang="en-US" sz="2400" dirty="0"/>
                <a:t> </a:t>
              </a:r>
              <a:r>
                <a:rPr lang="en-US" sz="2400" dirty="0" err="1" smtClean="0"/>
                <a:t>alel</a:t>
              </a:r>
              <a:r>
                <a:rPr lang="sr-Latn-RS" sz="2400" dirty="0" smtClean="0"/>
                <a:t>; </a:t>
              </a:r>
              <a:r>
                <a:rPr lang="en-US" sz="2400" b="1" dirty="0" smtClean="0"/>
                <a:t>a</a:t>
              </a:r>
              <a:r>
                <a:rPr lang="sr-Latn-RS" sz="2400" b="1" dirty="0" smtClean="0"/>
                <a:t> </a:t>
              </a:r>
              <a:r>
                <a:rPr lang="en-US" sz="2400" b="1" dirty="0" smtClean="0"/>
                <a:t>- </a:t>
              </a:r>
              <a:r>
                <a:rPr lang="en-US" sz="2400" dirty="0" err="1"/>
                <a:t>divlji</a:t>
              </a:r>
              <a:r>
                <a:rPr lang="en-US" sz="2400" dirty="0"/>
                <a:t> </a:t>
              </a:r>
              <a:r>
                <a:rPr lang="en-US" sz="2400" dirty="0" err="1"/>
                <a:t>alel</a:t>
              </a:r>
              <a:r>
                <a:rPr lang="en-US" sz="2400" b="1" dirty="0"/>
                <a:t> </a:t>
              </a:r>
              <a:r>
                <a:rPr lang="sr-Latn-RS" sz="2400" dirty="0" smtClean="0"/>
                <a:t> </a:t>
              </a:r>
            </a:p>
            <a:p>
              <a:pPr algn="ctr" eaLnBrk="0" hangingPunct="0"/>
              <a:endParaRPr lang="sr-Latn-RS" sz="2400" dirty="0" smtClean="0"/>
            </a:p>
            <a:p>
              <a:pPr algn="ctr" eaLnBrk="0" hangingPunct="0"/>
              <a:r>
                <a:rPr lang="sr-Latn-RS" sz="2000" dirty="0" smtClean="0"/>
                <a:t>   </a:t>
              </a:r>
              <a:r>
                <a:rPr lang="sr-Latn-RS" sz="2000" b="1" dirty="0" smtClean="0"/>
                <a:t>oba roditelja su hetrozigoti za mutirani alel:</a:t>
              </a:r>
              <a:endParaRPr lang="en-US" sz="2000" b="1" dirty="0"/>
            </a:p>
          </p:txBody>
        </p:sp>
      </p:grpSp>
      <p:sp>
        <p:nvSpPr>
          <p:cNvPr id="131" name="Rectangle 64"/>
          <p:cNvSpPr>
            <a:spLocks noChangeArrowheads="1"/>
          </p:cNvSpPr>
          <p:nvPr/>
        </p:nvSpPr>
        <p:spPr bwMode="auto">
          <a:xfrm>
            <a:off x="4451210" y="3505202"/>
            <a:ext cx="1111390" cy="668462"/>
          </a:xfrm>
          <a:prstGeom prst="rect">
            <a:avLst/>
          </a:prstGeom>
          <a:solidFill>
            <a:srgbClr val="F0E1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800080"/>
                </a:solidFill>
              </a:rPr>
              <a:t>A</a:t>
            </a:r>
            <a:r>
              <a:rPr lang="sr-Latn-CS" sz="2400" b="1" dirty="0" smtClean="0">
                <a:solidFill>
                  <a:srgbClr val="800080"/>
                </a:solidFill>
              </a:rPr>
              <a:t>*</a:t>
            </a:r>
            <a:r>
              <a:rPr lang="en-US" sz="2400" b="1" dirty="0" smtClean="0">
                <a:solidFill>
                  <a:srgbClr val="800080"/>
                </a:solidFill>
              </a:rPr>
              <a:t>a</a:t>
            </a:r>
            <a:endParaRPr lang="en-US" sz="2400" b="1" dirty="0">
              <a:solidFill>
                <a:srgbClr val="800080"/>
              </a:solidFill>
              <a:latin typeface="Times New Roman" pitchFamily="18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2819400" y="3505200"/>
            <a:ext cx="601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dirty="0" smtClean="0"/>
              <a:t>A</a:t>
            </a:r>
            <a:r>
              <a:rPr lang="sr-Latn-CS" sz="2400" dirty="0" smtClean="0"/>
              <a:t>*</a:t>
            </a:r>
            <a:endParaRPr lang="en-US" sz="2400" dirty="0"/>
          </a:p>
        </p:txBody>
      </p:sp>
      <p:sp>
        <p:nvSpPr>
          <p:cNvPr id="134" name="Rectangle 75"/>
          <p:cNvSpPr>
            <a:spLocks noChangeArrowheads="1"/>
          </p:cNvSpPr>
          <p:nvPr/>
        </p:nvSpPr>
        <p:spPr bwMode="auto">
          <a:xfrm>
            <a:off x="2253852" y="6172200"/>
            <a:ext cx="3781292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sr-Latn-RS" sz="2000" b="1" dirty="0" smtClean="0"/>
              <a:t>potomci: 75% bolesni, 25% zdravi </a:t>
            </a:r>
            <a:endParaRPr lang="en-US" sz="2000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229600" cy="838200"/>
          </a:xfrm>
        </p:spPr>
        <p:txBody>
          <a:bodyPr/>
          <a:lstStyle/>
          <a:p>
            <a:pPr algn="l"/>
            <a:r>
              <a:rPr lang="en-US" sz="2400" b="1" u="sng" dirty="0" err="1" smtClean="0">
                <a:solidFill>
                  <a:srgbClr val="00B050"/>
                </a:solidFill>
              </a:rPr>
              <a:t>Karakteristike</a:t>
            </a:r>
            <a:r>
              <a:rPr lang="en-US" sz="2400" b="1" u="sng" dirty="0" smtClean="0">
                <a:solidFill>
                  <a:srgbClr val="00B050"/>
                </a:solidFill>
              </a:rPr>
              <a:t> AD </a:t>
            </a:r>
            <a:r>
              <a:rPr lang="en-US" sz="2400" b="1" u="sng" dirty="0" err="1" smtClean="0">
                <a:solidFill>
                  <a:srgbClr val="00B050"/>
                </a:solidFill>
              </a:rPr>
              <a:t>nasleđivanja</a:t>
            </a:r>
            <a:endParaRPr lang="en-US" sz="2400" b="1" u="sng" dirty="0" smtClean="0">
              <a:solidFill>
                <a:srgbClr val="00B050"/>
              </a:solidFill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4525963"/>
          </a:xfrm>
        </p:spPr>
        <p:txBody>
          <a:bodyPr>
            <a:normAutofit/>
          </a:bodyPr>
          <a:lstStyle/>
          <a:p>
            <a:endParaRPr lang="sr-Latn-RS" sz="2000" b="1" dirty="0" smtClean="0"/>
          </a:p>
          <a:p>
            <a:r>
              <a:rPr lang="en-US" sz="2000" b="1" dirty="0" err="1" smtClean="0"/>
              <a:t>Manifestuje</a:t>
            </a:r>
            <a:r>
              <a:rPr lang="en-US" sz="2000" b="1" dirty="0" smtClean="0"/>
              <a:t> se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heterozigota</a:t>
            </a:r>
            <a:r>
              <a:rPr lang="en-US" sz="2000" b="1" dirty="0" smtClean="0"/>
              <a:t>  (</a:t>
            </a:r>
            <a:r>
              <a:rPr lang="en-US" sz="2000" b="1" dirty="0" err="1" smtClean="0"/>
              <a:t>Aa</a:t>
            </a:r>
            <a:r>
              <a:rPr lang="en-US" sz="2000" b="1" dirty="0" smtClean="0"/>
              <a:t>)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homozigota</a:t>
            </a:r>
            <a:r>
              <a:rPr lang="en-US" sz="2000" b="1" dirty="0" smtClean="0"/>
              <a:t> (AA</a:t>
            </a:r>
            <a:r>
              <a:rPr lang="sr-Latn-RS" sz="2000" b="1" dirty="0" smtClean="0"/>
              <a:t> – teža klinička slika</a:t>
            </a:r>
            <a:r>
              <a:rPr lang="en-US" sz="2000" b="1" dirty="0" smtClean="0"/>
              <a:t>).</a:t>
            </a:r>
          </a:p>
          <a:p>
            <a:pPr>
              <a:buFontTx/>
              <a:buNone/>
            </a:pPr>
            <a:endParaRPr lang="en-US" sz="2000" b="1" dirty="0" smtClean="0"/>
          </a:p>
          <a:p>
            <a:r>
              <a:rPr lang="en-US" sz="2000" b="1" dirty="0" smtClean="0"/>
              <a:t>Bar </a:t>
            </a:r>
            <a:r>
              <a:rPr lang="en-US" sz="2000" b="1" dirty="0" err="1" smtClean="0"/>
              <a:t>jedan</a:t>
            </a:r>
            <a:r>
              <a:rPr lang="en-US" sz="2000" b="1" dirty="0" smtClean="0"/>
              <a:t> od </a:t>
            </a:r>
            <a:r>
              <a:rPr lang="en-US" sz="2000" b="1" dirty="0" err="1" smtClean="0"/>
              <a:t>roditelja</a:t>
            </a:r>
            <a:r>
              <a:rPr lang="en-US" sz="2000" b="1" dirty="0" smtClean="0"/>
              <a:t> je </a:t>
            </a:r>
            <a:r>
              <a:rPr lang="en-US" sz="2000" b="1" dirty="0" err="1" smtClean="0"/>
              <a:t>bolestan</a:t>
            </a:r>
            <a:r>
              <a:rPr lang="en-US" sz="2000" b="1" dirty="0" smtClean="0"/>
              <a:t> </a:t>
            </a:r>
            <a:r>
              <a:rPr lang="sr-Latn-RS" sz="2000" b="1" dirty="0" smtClean="0"/>
              <a:t>ili je </a:t>
            </a:r>
            <a:r>
              <a:rPr lang="en-US" sz="2000" b="1" dirty="0" smtClean="0"/>
              <a:t>u </a:t>
            </a:r>
            <a:r>
              <a:rPr lang="en-US" sz="2000" b="1" dirty="0" err="1" smtClean="0"/>
              <a:t>pitanju</a:t>
            </a:r>
            <a:r>
              <a:rPr lang="en-US" sz="2000" b="1" dirty="0" smtClean="0"/>
              <a:t> nova </a:t>
            </a:r>
            <a:r>
              <a:rPr lang="en-US" sz="2000" b="1" dirty="0" err="1" smtClean="0"/>
              <a:t>mutacija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potomka</a:t>
            </a:r>
            <a:r>
              <a:rPr lang="en-US" sz="2000" b="1" dirty="0" smtClean="0"/>
              <a:t>.</a:t>
            </a:r>
          </a:p>
          <a:p>
            <a:pPr>
              <a:buFontTx/>
              <a:buNone/>
            </a:pPr>
            <a:endParaRPr lang="en-US" sz="2000" b="1" dirty="0" smtClean="0"/>
          </a:p>
          <a:p>
            <a:r>
              <a:rPr lang="en-US" sz="2000" b="1" dirty="0" err="1" smtClean="0"/>
              <a:t>Oboljevaju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oba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podjednako</a:t>
            </a:r>
            <a:r>
              <a:rPr lang="en-US" sz="2000" b="1" dirty="0" smtClean="0"/>
              <a:t>.</a:t>
            </a:r>
          </a:p>
          <a:p>
            <a:pPr>
              <a:buFontTx/>
              <a:buNone/>
            </a:pPr>
            <a:endParaRPr lang="en-US" sz="2000" b="1" dirty="0" smtClean="0"/>
          </a:p>
          <a:p>
            <a:r>
              <a:rPr lang="en-US" sz="2000" b="1" dirty="0" err="1" smtClean="0"/>
              <a:t>Ekspresivnost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gena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može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biti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različita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unutar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porodice</a:t>
            </a:r>
            <a:r>
              <a:rPr lang="en-US" sz="2000" b="1" dirty="0" smtClean="0"/>
              <a:t>.</a:t>
            </a:r>
          </a:p>
          <a:p>
            <a:endParaRPr lang="en-US" sz="2000" b="1" dirty="0" smtClean="0"/>
          </a:p>
          <a:p>
            <a:r>
              <a:rPr lang="en-US" sz="2000" b="1" dirty="0" err="1" smtClean="0"/>
              <a:t>Prenošenje</a:t>
            </a:r>
            <a:r>
              <a:rPr lang="en-US" sz="2000" b="1" dirty="0" smtClean="0"/>
              <a:t> u </a:t>
            </a:r>
            <a:r>
              <a:rPr lang="en-US" sz="2000" b="1" dirty="0" err="1" smtClean="0"/>
              <a:t>porodici</a:t>
            </a:r>
            <a:r>
              <a:rPr lang="en-US" sz="2000" b="1" dirty="0" smtClean="0"/>
              <a:t> je </a:t>
            </a:r>
            <a:r>
              <a:rPr lang="en-US" sz="2000" b="1" dirty="0" err="1" smtClean="0"/>
              <a:t>vertikalno</a:t>
            </a:r>
            <a:r>
              <a:rPr lang="sr-Latn-RS" sz="2000" b="1" dirty="0" smtClean="0"/>
              <a:t> – prisutno u svakoj generaciji</a:t>
            </a:r>
            <a:r>
              <a:rPr lang="en-US" sz="2000" b="1" dirty="0" smtClean="0"/>
              <a:t>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1994</TotalTime>
  <Words>3346</Words>
  <Application>Microsoft Office PowerPoint</Application>
  <PresentationFormat>On-screen Show (4:3)</PresentationFormat>
  <Paragraphs>647</Paragraphs>
  <Slides>55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Arial</vt:lpstr>
      <vt:lpstr>Arial Black</vt:lpstr>
      <vt:lpstr>Calibri</vt:lpstr>
      <vt:lpstr>Calibri Light</vt:lpstr>
      <vt:lpstr>Comic Sans MS</vt:lpstr>
      <vt:lpstr>Symbol</vt:lpstr>
      <vt:lpstr>Tahoma</vt:lpstr>
      <vt:lpstr>Times New Roman</vt:lpstr>
      <vt:lpstr>Wingdings</vt:lpstr>
      <vt:lpstr>Office Theme</vt:lpstr>
      <vt:lpstr>Monogenske bolesti</vt:lpstr>
      <vt:lpstr> Monogenske bolesti – bolesti jednog gena</vt:lpstr>
      <vt:lpstr>PowerPoint Presentation</vt:lpstr>
      <vt:lpstr>Karakteristike monogenskih bolesti</vt:lpstr>
      <vt:lpstr>Autozomno dominantno nasleđivanje (AD)</vt:lpstr>
      <vt:lpstr>PowerPoint Presentation</vt:lpstr>
      <vt:lpstr>PowerPoint Presentation</vt:lpstr>
      <vt:lpstr>PowerPoint Presentation</vt:lpstr>
      <vt:lpstr>Karakteristike AD nasleđivanja</vt:lpstr>
      <vt:lpstr>PowerPoint Presentation</vt:lpstr>
      <vt:lpstr>Autozomno dominantne bolesti</vt:lpstr>
      <vt:lpstr>Ahondroplazija (AD)  </vt:lpstr>
      <vt:lpstr>Marfanov sindrom (AD) </vt:lpstr>
      <vt:lpstr>Osteogenesis imperfecta (AD) </vt:lpstr>
      <vt:lpstr>PowerPoint Presentation</vt:lpstr>
      <vt:lpstr>Neurofibromatoza (AD) </vt:lpstr>
      <vt:lpstr>PowerPoint Presentation</vt:lpstr>
      <vt:lpstr>Autozomno recesivno nasleđivanje (AR)</vt:lpstr>
      <vt:lpstr>PowerPoint Presentation</vt:lpstr>
      <vt:lpstr>PowerPoint Presentation</vt:lpstr>
      <vt:lpstr>PowerPoint Presentation</vt:lpstr>
      <vt:lpstr>PowerPoint Presentation</vt:lpstr>
      <vt:lpstr>Karakteristike AR nasleđivanja</vt:lpstr>
      <vt:lpstr>AR  nasleđivanje – na rodoslovnom stablu pokazuje horizintalni  tip prenošenja </vt:lpstr>
      <vt:lpstr>Autozomno recesivne bolesti  </vt:lpstr>
      <vt:lpstr> Fenilketonurija(AR) </vt:lpstr>
      <vt:lpstr>Cistična fibroza (AR) </vt:lpstr>
      <vt:lpstr>PowerPoint Presentation</vt:lpstr>
      <vt:lpstr>PowerPoint Presentation</vt:lpstr>
      <vt:lpstr>PowerPoint Presentation</vt:lpstr>
      <vt:lpstr>Albinizam (AR, XR) </vt:lpstr>
      <vt:lpstr>PowerPoint Presentation</vt:lpstr>
      <vt:lpstr>Nasleđivanje vezano za X hromozom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Karakteristike X-vezano recesivnog nasleđivanja</vt:lpstr>
      <vt:lpstr>Primer rodoslova kraljevske porodice u  kojoj  je kraljica Viktorija bila prenosilac mutiranog gena za Hemofiliju  (X – vezana recesivna bolest)</vt:lpstr>
      <vt:lpstr>X vezane recesivne bolesti</vt:lpstr>
      <vt:lpstr>Hemofilija A (XR) </vt:lpstr>
      <vt:lpstr>Dišenova i Bekerova mišićna distrofija (XR) </vt:lpstr>
      <vt:lpstr> Odnos genotipa i fenotipa</vt:lpstr>
      <vt:lpstr>PowerPoint Presentation</vt:lpstr>
      <vt:lpstr>Netipične monogenske bolesti </vt:lpstr>
      <vt:lpstr>Nasleđivanje vezano za Y hromozom (holandrično)</vt:lpstr>
      <vt:lpstr>Nasleđivanje vezano za mitohondrijalnu DNK </vt:lpstr>
      <vt:lpstr>  Bolesti nestabilne DNK (Fragilni X sindrom, Hantingtonova bolest, Miotonična distrofija...)</vt:lpstr>
      <vt:lpstr>PowerPoint Presentation</vt:lpstr>
      <vt:lpstr>Fragilni X sindrom (FRAX) </vt:lpstr>
      <vt:lpstr>FMR1 gen</vt:lpstr>
      <vt:lpstr>Hantingtonova bolest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Genetičke bolesti</dc:title>
  <dc:creator>Korisnik</dc:creator>
  <cp:lastModifiedBy>Windows User</cp:lastModifiedBy>
  <cp:revision>210</cp:revision>
  <dcterms:created xsi:type="dcterms:W3CDTF">2019-12-13T11:17:53Z</dcterms:created>
  <dcterms:modified xsi:type="dcterms:W3CDTF">2023-05-18T10:46:13Z</dcterms:modified>
</cp:coreProperties>
</file>