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72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AF605DA-1AA9-4501-B973-39B28393B7D7}" type="datetimeFigureOut">
              <a:rPr lang="en-US" smtClean="0"/>
              <a:pPr/>
              <a:t>5/23/2019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DBDB60A-737D-4653-9BC2-AC8E902077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F605DA-1AA9-4501-B973-39B28393B7D7}" type="datetimeFigureOut">
              <a:rPr lang="en-US" smtClean="0"/>
              <a:pPr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DB60A-737D-4653-9BC2-AC8E902077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F605DA-1AA9-4501-B973-39B28393B7D7}" type="datetimeFigureOut">
              <a:rPr lang="en-US" smtClean="0"/>
              <a:pPr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DB60A-737D-4653-9BC2-AC8E902077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F605DA-1AA9-4501-B973-39B28393B7D7}" type="datetimeFigureOut">
              <a:rPr lang="en-US" smtClean="0"/>
              <a:pPr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DB60A-737D-4653-9BC2-AC8E902077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AF605DA-1AA9-4501-B973-39B28393B7D7}" type="datetimeFigureOut">
              <a:rPr lang="en-US" smtClean="0"/>
              <a:pPr/>
              <a:t>5/23/2019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DBDB60A-737D-4653-9BC2-AC8E902077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F605DA-1AA9-4501-B973-39B28393B7D7}" type="datetimeFigureOut">
              <a:rPr lang="en-US" smtClean="0"/>
              <a:pPr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DBDB60A-737D-4653-9BC2-AC8E902077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F605DA-1AA9-4501-B973-39B28393B7D7}" type="datetimeFigureOut">
              <a:rPr lang="en-US" smtClean="0"/>
              <a:pPr/>
              <a:t>5/23/2019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DBDB60A-737D-4653-9BC2-AC8E902077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F605DA-1AA9-4501-B973-39B28393B7D7}" type="datetimeFigureOut">
              <a:rPr lang="en-US" smtClean="0"/>
              <a:pPr/>
              <a:t>5/23/2019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DB60A-737D-4653-9BC2-AC8E902077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F605DA-1AA9-4501-B973-39B28393B7D7}" type="datetimeFigureOut">
              <a:rPr lang="en-US" smtClean="0"/>
              <a:pPr/>
              <a:t>5/23/2019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DB60A-737D-4653-9BC2-AC8E902077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AF605DA-1AA9-4501-B973-39B28393B7D7}" type="datetimeFigureOut">
              <a:rPr lang="en-US" smtClean="0"/>
              <a:pPr/>
              <a:t>5/23/2019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DBDB60A-737D-4653-9BC2-AC8E902077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AF605DA-1AA9-4501-B973-39B28393B7D7}" type="datetimeFigureOut">
              <a:rPr lang="en-US" smtClean="0"/>
              <a:pPr/>
              <a:t>5/23/2019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DBDB60A-737D-4653-9BC2-AC8E902077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3AF605DA-1AA9-4501-B973-39B28393B7D7}" type="datetimeFigureOut">
              <a:rPr lang="en-US" smtClean="0"/>
              <a:pPr/>
              <a:t>5/23/2019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DBDB60A-737D-4653-9BC2-AC8E902077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Kapaciteti</a:t>
            </a:r>
            <a:r>
              <a:rPr lang="en-US" dirty="0"/>
              <a:t> </a:t>
            </a:r>
            <a:r>
              <a:rPr lang="en-US" dirty="0" err="1"/>
              <a:t>samoregulacije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seksualnost</a:t>
            </a:r>
            <a:r>
              <a:rPr lang="en-US" dirty="0"/>
              <a:t> </a:t>
            </a:r>
            <a:r>
              <a:rPr lang="en-US" dirty="0" err="1"/>
              <a:t>osoba</a:t>
            </a:r>
            <a:r>
              <a:rPr lang="en-US" dirty="0"/>
              <a:t> </a:t>
            </a:r>
            <a:r>
              <a:rPr lang="sr-Latn-RS" dirty="0" smtClean="0"/>
              <a:t/>
            </a:r>
            <a:br>
              <a:rPr lang="sr-Latn-RS" dirty="0" smtClean="0"/>
            </a:b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sr-Latn-RS" dirty="0" smtClean="0"/>
              <a:t>intelektualnom ometenošću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r-Latn-RS" sz="2800" b="1" dirty="0" smtClean="0">
                <a:latin typeface="Arial Black" pitchFamily="34" charset="0"/>
              </a:rPr>
              <a:t>Četvrta </a:t>
            </a:r>
            <a:r>
              <a:rPr lang="en-US" sz="2800" b="1" dirty="0" err="1" smtClean="0">
                <a:latin typeface="Arial Black" pitchFamily="34" charset="0"/>
              </a:rPr>
              <a:t>kategorija</a:t>
            </a:r>
            <a:r>
              <a:rPr lang="en-US" sz="2800" b="1" dirty="0" smtClean="0">
                <a:latin typeface="Arial Black" pitchFamily="34" charset="0"/>
              </a:rPr>
              <a:t> </a:t>
            </a:r>
            <a:r>
              <a:rPr lang="sr-Latn-RS" sz="2800" b="1" dirty="0" smtClean="0">
                <a:latin typeface="Arial Black" pitchFamily="34" charset="0"/>
              </a:rPr>
              <a:t>– postoji izbor cilja</a:t>
            </a:r>
            <a:r>
              <a:rPr lang="en-US" sz="2800" b="1" dirty="0" smtClean="0">
                <a:latin typeface="Arial Black" pitchFamily="34" charset="0"/>
              </a:rPr>
              <a:t> </a:t>
            </a:r>
            <a:endParaRPr lang="sr-Latn-RS" sz="2800" b="1" dirty="0" smtClean="0">
              <a:latin typeface="Arial Black" pitchFamily="34" charset="0"/>
            </a:endParaRPr>
          </a:p>
          <a:p>
            <a:endParaRPr lang="sr-Latn-RS" sz="2800" b="1" dirty="0" smtClean="0">
              <a:latin typeface="Arial Black" pitchFamily="34" charset="0"/>
            </a:endParaRPr>
          </a:p>
          <a:p>
            <a:pPr algn="just"/>
            <a:r>
              <a:rPr lang="sr-Latn-RS" sz="2800" b="1" dirty="0" smtClean="0">
                <a:latin typeface="Arial Black" pitchFamily="34" charset="0"/>
              </a:rPr>
              <a:t>Razvijen kapacitet </a:t>
            </a:r>
            <a:r>
              <a:rPr lang="sr-Latn-RS" sz="2800" b="1" dirty="0" smtClean="0">
                <a:latin typeface="Arial Black" pitchFamily="34" charset="0"/>
              </a:rPr>
              <a:t>samoregulacije </a:t>
            </a:r>
            <a:r>
              <a:rPr lang="en-US" sz="2800" b="1" dirty="0" err="1" smtClean="0">
                <a:latin typeface="Arial Black" pitchFamily="34" charset="0"/>
              </a:rPr>
              <a:t>i</a:t>
            </a:r>
            <a:r>
              <a:rPr lang="en-US" sz="2800" b="1" dirty="0" smtClean="0">
                <a:latin typeface="Arial Black" pitchFamily="34" charset="0"/>
              </a:rPr>
              <a:t> </a:t>
            </a:r>
            <a:r>
              <a:rPr lang="sr-Latn-RS" sz="2800" b="1" dirty="0" smtClean="0">
                <a:latin typeface="Arial Black" pitchFamily="34" charset="0"/>
              </a:rPr>
              <a:t>dobro </a:t>
            </a:r>
            <a:r>
              <a:rPr lang="sr-Latn-RS" sz="2800" b="1" dirty="0" smtClean="0">
                <a:latin typeface="Arial Black" pitchFamily="34" charset="0"/>
              </a:rPr>
              <a:t>osmišljene strategije za izvršenje krivičnog dela. </a:t>
            </a:r>
          </a:p>
          <a:p>
            <a:pPr algn="just"/>
            <a:endParaRPr lang="sr-Latn-RS" sz="2800" b="1" dirty="0" smtClean="0">
              <a:latin typeface="Arial Black" pitchFamily="34" charset="0"/>
            </a:endParaRPr>
          </a:p>
          <a:p>
            <a:pPr algn="just"/>
            <a:r>
              <a:rPr lang="sr-Latn-RS" sz="2800" b="1" dirty="0" smtClean="0">
                <a:latin typeface="Arial Black" pitchFamily="34" charset="0"/>
              </a:rPr>
              <a:t>Pozitivne emocije vezuju se za izvršenje krivičnog dela, bez osećanja kajanja ili stida. </a:t>
            </a:r>
            <a:endParaRPr lang="en-US" sz="2800" b="1" dirty="0" smtClean="0">
              <a:latin typeface="Arial Black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r-Latn-RS" sz="2800" dirty="0" err="1" smtClean="0">
                <a:latin typeface="Arial Black" pitchFamily="34" charset="0"/>
              </a:rPr>
              <a:t>O</a:t>
            </a:r>
            <a:r>
              <a:rPr lang="en-US" sz="2800" dirty="0" err="1" smtClean="0">
                <a:latin typeface="Arial Black" pitchFamily="34" charset="0"/>
              </a:rPr>
              <a:t>sobe</a:t>
            </a:r>
            <a:r>
              <a:rPr lang="en-US" sz="2800" dirty="0" smtClean="0">
                <a:latin typeface="Arial Black" pitchFamily="34" charset="0"/>
              </a:rPr>
              <a:t> </a:t>
            </a:r>
            <a:r>
              <a:rPr lang="en-US" sz="2800" dirty="0" err="1" smtClean="0">
                <a:latin typeface="Arial Black" pitchFamily="34" charset="0"/>
              </a:rPr>
              <a:t>sa</a:t>
            </a:r>
            <a:r>
              <a:rPr lang="sr-Latn-RS" sz="2800" dirty="0" smtClean="0">
                <a:latin typeface="Arial Black" pitchFamily="34" charset="0"/>
              </a:rPr>
              <a:t> graničnom i lakom IO koje su izvršile određeni oblik seksualnog zlostavljanja </a:t>
            </a:r>
            <a:r>
              <a:rPr lang="en-US" sz="2800" dirty="0" err="1" smtClean="0">
                <a:latin typeface="Arial Black" pitchFamily="34" charset="0"/>
              </a:rPr>
              <a:t>najčešć</a:t>
            </a:r>
            <a:r>
              <a:rPr lang="sr-Latn-RS" sz="2800" dirty="0" smtClean="0">
                <a:latin typeface="Arial Black" pitchFamily="34" charset="0"/>
              </a:rPr>
              <a:t>e</a:t>
            </a:r>
            <a:r>
              <a:rPr lang="en-US" sz="2800" dirty="0" smtClean="0">
                <a:latin typeface="Arial Black" pitchFamily="34" charset="0"/>
              </a:rPr>
              <a:t> s</a:t>
            </a:r>
            <a:r>
              <a:rPr lang="sr-Latn-RS" sz="2800" dirty="0" smtClean="0">
                <a:latin typeface="Arial Black" pitchFamily="34" charset="0"/>
              </a:rPr>
              <a:t>padaju</a:t>
            </a:r>
            <a:r>
              <a:rPr lang="en-US" sz="2800" dirty="0" smtClean="0">
                <a:latin typeface="Arial Black" pitchFamily="34" charset="0"/>
              </a:rPr>
              <a:t> u </a:t>
            </a:r>
            <a:r>
              <a:rPr lang="en-US" sz="2800" dirty="0" err="1" smtClean="0">
                <a:latin typeface="Arial Black" pitchFamily="34" charset="0"/>
              </a:rPr>
              <a:t>treću</a:t>
            </a:r>
            <a:r>
              <a:rPr lang="en-US" sz="2800" dirty="0" smtClean="0">
                <a:latin typeface="Arial Black" pitchFamily="34" charset="0"/>
              </a:rPr>
              <a:t> </a:t>
            </a:r>
            <a:r>
              <a:rPr lang="en-US" sz="2800" dirty="0" err="1" smtClean="0">
                <a:latin typeface="Arial Black" pitchFamily="34" charset="0"/>
              </a:rPr>
              <a:t>i</a:t>
            </a:r>
            <a:r>
              <a:rPr lang="en-US" sz="2800" dirty="0" smtClean="0">
                <a:latin typeface="Arial Black" pitchFamily="34" charset="0"/>
              </a:rPr>
              <a:t> </a:t>
            </a:r>
            <a:r>
              <a:rPr lang="en-US" sz="2800" dirty="0" err="1" smtClean="0">
                <a:latin typeface="Arial Black" pitchFamily="34" charset="0"/>
              </a:rPr>
              <a:t>četvrtu</a:t>
            </a:r>
            <a:r>
              <a:rPr lang="en-US" sz="2800" dirty="0" smtClean="0">
                <a:latin typeface="Arial Black" pitchFamily="34" charset="0"/>
              </a:rPr>
              <a:t> </a:t>
            </a:r>
            <a:r>
              <a:rPr lang="en-US" sz="2800" dirty="0" err="1" smtClean="0">
                <a:latin typeface="Arial Black" pitchFamily="34" charset="0"/>
              </a:rPr>
              <a:t>kategoriju</a:t>
            </a:r>
            <a:r>
              <a:rPr lang="en-US" sz="2800" dirty="0" smtClean="0">
                <a:latin typeface="Arial Black" pitchFamily="34" charset="0"/>
              </a:rPr>
              <a:t>.</a:t>
            </a:r>
            <a:endParaRPr lang="en-US" sz="28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r-Latn-RS" sz="3600" b="1" dirty="0" smtClean="0">
                <a:latin typeface="Arial Black" pitchFamily="34" charset="0"/>
              </a:rPr>
              <a:t>Intervencija</a:t>
            </a:r>
            <a:endParaRPr lang="en-US" sz="3600" b="1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 Black" pitchFamily="34" charset="0"/>
              </a:rPr>
              <a:t>D</a:t>
            </a:r>
            <a:r>
              <a:rPr lang="sr-Latn-RS" sz="2800" dirty="0" smtClean="0">
                <a:latin typeface="Arial Black" pitchFamily="34" charset="0"/>
              </a:rPr>
              <a:t>efinisanje učinjenog dela</a:t>
            </a:r>
          </a:p>
          <a:p>
            <a:endParaRPr lang="pt-BR" sz="2800" dirty="0" smtClean="0">
              <a:latin typeface="Arial Black" pitchFamily="34" charset="0"/>
            </a:endParaRPr>
          </a:p>
          <a:p>
            <a:r>
              <a:rPr lang="sr-Latn-RS" sz="2800" dirty="0" smtClean="0">
                <a:latin typeface="Arial Black" pitchFamily="34" charset="0"/>
              </a:rPr>
              <a:t>Prihvatanje </a:t>
            </a:r>
            <a:r>
              <a:rPr lang="pt-BR" sz="2800" dirty="0" smtClean="0">
                <a:latin typeface="Arial Black" pitchFamily="34" charset="0"/>
              </a:rPr>
              <a:t>odgovornosti</a:t>
            </a:r>
            <a:endParaRPr lang="sr-Latn-RS" sz="2800" dirty="0" smtClean="0">
              <a:latin typeface="Arial Black" pitchFamily="34" charset="0"/>
            </a:endParaRPr>
          </a:p>
          <a:p>
            <a:endParaRPr lang="pt-BR" sz="2800" dirty="0" smtClean="0">
              <a:latin typeface="Arial Black" pitchFamily="34" charset="0"/>
            </a:endParaRPr>
          </a:p>
          <a:p>
            <a:r>
              <a:rPr lang="sr-Latn-RS" sz="2800" dirty="0" smtClean="0">
                <a:latin typeface="Arial Black" pitchFamily="34" charset="0"/>
              </a:rPr>
              <a:t>Empatija za žrtvu</a:t>
            </a:r>
            <a:endParaRPr lang="en-US" sz="28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r-Latn-RS" sz="3600" b="1" dirty="0" smtClean="0">
                <a:latin typeface="Arial Black" pitchFamily="34" charset="0"/>
              </a:rPr>
              <a:t>Intervencija</a:t>
            </a:r>
            <a:endParaRPr lang="en-US" sz="36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sz="2800" dirty="0" smtClean="0">
                <a:latin typeface="Arial Black" pitchFamily="34" charset="0"/>
              </a:rPr>
              <a:t>Upoznavanje sa </a:t>
            </a:r>
            <a:r>
              <a:rPr lang="pl-PL" sz="2800" dirty="0" smtClean="0">
                <a:latin typeface="Arial Black" pitchFamily="34" charset="0"/>
              </a:rPr>
              <a:t>zakonskim i društvenim normama. </a:t>
            </a:r>
          </a:p>
          <a:p>
            <a:endParaRPr lang="pl-PL" sz="2800" dirty="0" smtClean="0">
              <a:latin typeface="Arial Black" pitchFamily="34" charset="0"/>
            </a:endParaRPr>
          </a:p>
          <a:p>
            <a:r>
              <a:rPr lang="pl-PL" sz="2800" dirty="0" smtClean="0">
                <a:latin typeface="Arial Black" pitchFamily="34" charset="0"/>
              </a:rPr>
              <a:t>Jačanje kapaciteta samoregulacije </a:t>
            </a:r>
          </a:p>
          <a:p>
            <a:endParaRPr lang="pl-PL" sz="2800" dirty="0" smtClean="0">
              <a:latin typeface="Arial Black" pitchFamily="34" charset="0"/>
            </a:endParaRPr>
          </a:p>
          <a:p>
            <a:r>
              <a:rPr lang="pl-PL" sz="2800" dirty="0" smtClean="0">
                <a:latin typeface="Arial Black" pitchFamily="34" charset="0"/>
              </a:rPr>
              <a:t>Osmišljavanje strategija „odvraćanja”</a:t>
            </a:r>
          </a:p>
          <a:p>
            <a:endParaRPr lang="pl-PL" sz="2800" dirty="0" smtClean="0">
              <a:latin typeface="Arial Black" pitchFamily="34" charset="0"/>
            </a:endParaRPr>
          </a:p>
          <a:p>
            <a:r>
              <a:rPr lang="pl-PL" sz="2800" dirty="0" smtClean="0">
                <a:latin typeface="Arial Black" pitchFamily="34" charset="0"/>
              </a:rPr>
              <a:t>Uvežbavanje primene strategija</a:t>
            </a:r>
            <a:endParaRPr lang="en-US" sz="28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r-Latn-RS" sz="3600" dirty="0" smtClean="0">
                <a:latin typeface="Arial Black" pitchFamily="34" charset="0"/>
              </a:rPr>
              <a:t>Srtrategije</a:t>
            </a:r>
            <a:endParaRPr lang="en-US" sz="36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sz="2800" dirty="0" smtClean="0">
                <a:latin typeface="Arial Black" pitchFamily="34" charset="0"/>
              </a:rPr>
              <a:t>Dnevnik rizičnih situacija</a:t>
            </a:r>
          </a:p>
          <a:p>
            <a:endParaRPr lang="sr-Latn-RS" sz="2800" dirty="0" smtClean="0">
              <a:latin typeface="Arial Black" pitchFamily="34" charset="0"/>
            </a:endParaRPr>
          </a:p>
          <a:p>
            <a:r>
              <a:rPr lang="sr-Latn-RS" sz="2800" dirty="0" smtClean="0">
                <a:latin typeface="Arial Black" pitchFamily="34" charset="0"/>
              </a:rPr>
              <a:t>I</a:t>
            </a:r>
            <a:r>
              <a:rPr lang="en-US" sz="2800" dirty="0" err="1" smtClean="0">
                <a:latin typeface="Arial Black" pitchFamily="34" charset="0"/>
              </a:rPr>
              <a:t>gr</a:t>
            </a:r>
            <a:r>
              <a:rPr lang="sr-Latn-RS" sz="2800" dirty="0" smtClean="0">
                <a:latin typeface="Arial Black" pitchFamily="34" charset="0"/>
              </a:rPr>
              <a:t>a </a:t>
            </a:r>
            <a:r>
              <a:rPr lang="en-US" sz="2800" dirty="0" err="1" smtClean="0">
                <a:latin typeface="Arial Black" pitchFamily="34" charset="0"/>
              </a:rPr>
              <a:t>uloga</a:t>
            </a:r>
            <a:r>
              <a:rPr lang="en-US" sz="2800" dirty="0" smtClean="0">
                <a:latin typeface="Arial Black" pitchFamily="34" charset="0"/>
              </a:rPr>
              <a:t> (role-play)</a:t>
            </a:r>
            <a:r>
              <a:rPr lang="sr-Latn-RS" sz="2800" dirty="0" smtClean="0">
                <a:latin typeface="Arial Black" pitchFamily="34" charset="0"/>
              </a:rPr>
              <a:t> </a:t>
            </a:r>
          </a:p>
          <a:p>
            <a:endParaRPr lang="sr-Latn-RS" sz="2800" dirty="0" smtClean="0">
              <a:latin typeface="Arial Black" pitchFamily="34" charset="0"/>
            </a:endParaRPr>
          </a:p>
          <a:p>
            <a:r>
              <a:rPr lang="sr-Latn-RS" sz="2800" dirty="0" smtClean="0">
                <a:latin typeface="Arial Black" pitchFamily="34" charset="0"/>
              </a:rPr>
              <a:t>Video instrukcije</a:t>
            </a:r>
          </a:p>
          <a:p>
            <a:endParaRPr lang="sr-Latn-RS" sz="2800" dirty="0" smtClean="0">
              <a:latin typeface="Arial Black" pitchFamily="34" charset="0"/>
            </a:endParaRPr>
          </a:p>
          <a:p>
            <a:r>
              <a:rPr lang="en-US" sz="2800" dirty="0" smtClean="0">
                <a:latin typeface="Arial Black" pitchFamily="34" charset="0"/>
              </a:rPr>
              <a:t>T</a:t>
            </a:r>
            <a:r>
              <a:rPr lang="sr-Latn-RS" sz="2800" dirty="0" smtClean="0">
                <a:latin typeface="Arial Black" pitchFamily="34" charset="0"/>
              </a:rPr>
              <a:t>ehnike relaksacije</a:t>
            </a:r>
          </a:p>
          <a:p>
            <a:endParaRPr lang="sr-Latn-RS" sz="2800" dirty="0" smtClean="0">
              <a:latin typeface="Arial Black" pitchFamily="34" charset="0"/>
            </a:endParaRPr>
          </a:p>
          <a:p>
            <a:r>
              <a:rPr lang="sr-Latn-RS" sz="2800" dirty="0" smtClean="0">
                <a:latin typeface="Arial Black" pitchFamily="34" charset="0"/>
              </a:rPr>
              <a:t>Razvijanje empatije</a:t>
            </a:r>
            <a:endParaRPr lang="en-US" sz="28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r-Latn-RS" sz="3600" dirty="0" smtClean="0">
                <a:latin typeface="Arial Black" pitchFamily="34" charset="0"/>
              </a:rPr>
              <a:t>Efekti intervencije</a:t>
            </a:r>
            <a:endParaRPr lang="en-US" sz="36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sz="2800" dirty="0" smtClean="0">
                <a:latin typeface="Arial Black" pitchFamily="34" charset="0"/>
              </a:rPr>
              <a:t>Realizacijom programa intervencije  najznačajniji efekti ostvaruju se kod </a:t>
            </a:r>
            <a:r>
              <a:rPr lang="en-US" sz="2800" dirty="0" err="1" smtClean="0">
                <a:latin typeface="Arial Black" pitchFamily="34" charset="0"/>
              </a:rPr>
              <a:t>osobe</a:t>
            </a:r>
            <a:r>
              <a:rPr lang="en-US" sz="2800" dirty="0" smtClean="0">
                <a:latin typeface="Arial Black" pitchFamily="34" charset="0"/>
              </a:rPr>
              <a:t> </a:t>
            </a:r>
            <a:r>
              <a:rPr lang="en-US" sz="2800" dirty="0" err="1" smtClean="0">
                <a:latin typeface="Arial Black" pitchFamily="34" charset="0"/>
              </a:rPr>
              <a:t>sa</a:t>
            </a:r>
            <a:r>
              <a:rPr lang="en-US" sz="2800" dirty="0" smtClean="0">
                <a:latin typeface="Arial Black" pitchFamily="34" charset="0"/>
              </a:rPr>
              <a:t> IO </a:t>
            </a:r>
            <a:r>
              <a:rPr lang="sr-Latn-RS" sz="2800" dirty="0" smtClean="0">
                <a:latin typeface="Arial Black" pitchFamily="34" charset="0"/>
              </a:rPr>
              <a:t>koje </a:t>
            </a:r>
            <a:r>
              <a:rPr lang="sr-Latn-RS" sz="2800" dirty="0" smtClean="0">
                <a:latin typeface="Arial Black" pitchFamily="34" charset="0"/>
              </a:rPr>
              <a:t>pripa</a:t>
            </a:r>
            <a:r>
              <a:rPr lang="en-US" sz="2800" dirty="0" err="1" smtClean="0">
                <a:latin typeface="Arial Black" pitchFamily="34" charset="0"/>
              </a:rPr>
              <a:t>da</a:t>
            </a:r>
            <a:r>
              <a:rPr lang="sr-Latn-RS" sz="2800" dirty="0" smtClean="0">
                <a:latin typeface="Arial Black" pitchFamily="34" charset="0"/>
              </a:rPr>
              <a:t>ju </a:t>
            </a:r>
            <a:r>
              <a:rPr lang="sr-Latn-RS" sz="2800" dirty="0" smtClean="0">
                <a:latin typeface="Arial Black" pitchFamily="34" charset="0"/>
              </a:rPr>
              <a:t>3 i 4 </a:t>
            </a:r>
            <a:r>
              <a:rPr lang="en-US" sz="2800" dirty="0" err="1" smtClean="0">
                <a:latin typeface="Arial Black" pitchFamily="34" charset="0"/>
              </a:rPr>
              <a:t>kategoriji</a:t>
            </a:r>
            <a:r>
              <a:rPr lang="sr-Latn-RS" sz="2800" dirty="0" smtClean="0">
                <a:latin typeface="Arial Black" pitchFamily="34" charset="0"/>
              </a:rPr>
              <a:t>. </a:t>
            </a:r>
          </a:p>
          <a:p>
            <a:endParaRPr lang="sr-Latn-RS" sz="2800" dirty="0" smtClean="0">
              <a:latin typeface="Arial Black" pitchFamily="34" charset="0"/>
            </a:endParaRPr>
          </a:p>
          <a:p>
            <a:r>
              <a:rPr lang="en-US" sz="2800" dirty="0" smtClean="0">
                <a:latin typeface="Arial Black" pitchFamily="34" charset="0"/>
              </a:rPr>
              <a:t> </a:t>
            </a:r>
            <a:r>
              <a:rPr lang="sr-Latn-RS" sz="2800" dirty="0" smtClean="0">
                <a:latin typeface="Arial Black" pitchFamily="34" charset="0"/>
              </a:rPr>
              <a:t>Ove osobe su</a:t>
            </a:r>
            <a:r>
              <a:rPr lang="en-US" sz="2800" dirty="0" smtClean="0">
                <a:latin typeface="Arial Black" pitchFamily="34" charset="0"/>
              </a:rPr>
              <a:t> </a:t>
            </a:r>
            <a:r>
              <a:rPr lang="en-US" sz="2800" dirty="0" err="1" smtClean="0">
                <a:latin typeface="Arial Black" pitchFamily="34" charset="0"/>
              </a:rPr>
              <a:t>počinile</a:t>
            </a:r>
            <a:r>
              <a:rPr lang="en-US" sz="2800" dirty="0" smtClean="0">
                <a:latin typeface="Arial Black" pitchFamily="34" charset="0"/>
              </a:rPr>
              <a:t> </a:t>
            </a:r>
            <a:r>
              <a:rPr lang="en-US" sz="2800" dirty="0" err="1" smtClean="0">
                <a:latin typeface="Arial Black" pitchFamily="34" charset="0"/>
              </a:rPr>
              <a:t>značajno</a:t>
            </a:r>
            <a:r>
              <a:rPr lang="en-US" sz="2800" dirty="0" smtClean="0">
                <a:latin typeface="Arial Black" pitchFamily="34" charset="0"/>
              </a:rPr>
              <a:t> </a:t>
            </a:r>
            <a:r>
              <a:rPr lang="en-US" sz="2800" dirty="0" err="1" smtClean="0">
                <a:latin typeface="Arial Black" pitchFamily="34" charset="0"/>
              </a:rPr>
              <a:t>manji</a:t>
            </a:r>
            <a:r>
              <a:rPr lang="en-US" sz="2800" dirty="0" smtClean="0">
                <a:latin typeface="Arial Black" pitchFamily="34" charset="0"/>
              </a:rPr>
              <a:t> </a:t>
            </a:r>
            <a:r>
              <a:rPr lang="en-US" sz="2800" dirty="0" err="1" smtClean="0">
                <a:latin typeface="Arial Black" pitchFamily="34" charset="0"/>
              </a:rPr>
              <a:t>broj</a:t>
            </a:r>
            <a:r>
              <a:rPr lang="sr-Latn-RS" sz="2800" dirty="0" smtClean="0">
                <a:latin typeface="Arial Black" pitchFamily="34" charset="0"/>
              </a:rPr>
              <a:t> </a:t>
            </a:r>
            <a:r>
              <a:rPr lang="sv-SE" sz="2800" dirty="0" smtClean="0">
                <a:latin typeface="Arial Black" pitchFamily="34" charset="0"/>
              </a:rPr>
              <a:t>krivičnih dela, u poređenju sa osobama iz prve dve grupe.</a:t>
            </a:r>
            <a:endParaRPr lang="en-US" sz="28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dirty="0" err="1" smtClean="0"/>
              <a:t>Okida</a:t>
            </a:r>
            <a:r>
              <a:rPr lang="sr-Latn-RS" sz="3600" dirty="0" smtClean="0"/>
              <a:t>č </a:t>
            </a:r>
            <a:r>
              <a:rPr lang="en-US" sz="3600" dirty="0" smtClean="0"/>
              <a:t>/</a:t>
            </a:r>
            <a:r>
              <a:rPr lang="en-US" sz="3600" dirty="0" err="1" smtClean="0"/>
              <a:t>triger</a:t>
            </a:r>
            <a:r>
              <a:rPr lang="en-US" sz="3600" dirty="0" smtClean="0"/>
              <a:t>/ </a:t>
            </a:r>
            <a:r>
              <a:rPr lang="en-US" sz="3600" dirty="0" err="1" smtClean="0"/>
              <a:t>seksualno</a:t>
            </a:r>
            <a:r>
              <a:rPr lang="en-US" sz="3600" dirty="0" smtClean="0"/>
              <a:t> </a:t>
            </a:r>
            <a:r>
              <a:rPr lang="en-US" sz="3600" dirty="0" err="1" smtClean="0"/>
              <a:t>agresivnog</a:t>
            </a:r>
            <a:r>
              <a:rPr lang="en-US" sz="3600" dirty="0" smtClean="0"/>
              <a:t> </a:t>
            </a:r>
            <a:r>
              <a:rPr lang="en-US" sz="3600" dirty="0" err="1" smtClean="0"/>
              <a:t>pon</a:t>
            </a:r>
            <a:r>
              <a:rPr lang="sr-Latn-RS" sz="3600" dirty="0" smtClean="0"/>
              <a:t>ašanja kod osoba sa IO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sr-Latn-RS" dirty="0" smtClean="0"/>
          </a:p>
          <a:p>
            <a:pPr>
              <a:buNone/>
            </a:pPr>
            <a:r>
              <a:rPr lang="en-US" sz="2800" dirty="0" smtClean="0">
                <a:latin typeface="Arial Black" pitchFamily="34" charset="0"/>
              </a:rPr>
              <a:t>P</a:t>
            </a:r>
            <a:r>
              <a:rPr lang="sr-Latn-RS" sz="2800" dirty="0" smtClean="0">
                <a:latin typeface="Arial Black" pitchFamily="34" charset="0"/>
              </a:rPr>
              <a:t>otreba za bliskošću se zadovoljava na socijalno neprihvatljive načine zbog: </a:t>
            </a:r>
          </a:p>
          <a:p>
            <a:pPr>
              <a:buNone/>
            </a:pPr>
            <a:endParaRPr lang="sr-Latn-RS" sz="2800" dirty="0" smtClean="0">
              <a:latin typeface="Arial Black" pitchFamily="34" charset="0"/>
            </a:endParaRPr>
          </a:p>
          <a:p>
            <a:pPr>
              <a:buFontTx/>
              <a:buChar char="-"/>
            </a:pPr>
            <a:r>
              <a:rPr lang="sr-Latn-RS" sz="2800" dirty="0" smtClean="0">
                <a:latin typeface="Arial Black" pitchFamily="34" charset="0"/>
              </a:rPr>
              <a:t>socijalne izolacije (nedostatak iskustva), </a:t>
            </a:r>
          </a:p>
          <a:p>
            <a:pPr>
              <a:buFontTx/>
              <a:buChar char="-"/>
            </a:pPr>
            <a:endParaRPr lang="sr-Latn-RS" sz="2800" dirty="0" smtClean="0">
              <a:latin typeface="Arial Black" pitchFamily="34" charset="0"/>
            </a:endParaRPr>
          </a:p>
          <a:p>
            <a:pPr>
              <a:buFontTx/>
              <a:buChar char="-"/>
            </a:pPr>
            <a:r>
              <a:rPr lang="sr-Latn-RS" sz="2800" dirty="0" smtClean="0">
                <a:latin typeface="Arial Black" pitchFamily="34" charset="0"/>
              </a:rPr>
              <a:t>teškoća u razumevanju socijalnih pravila i zakonskih propisa,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sr-Latn-RS" sz="2800" dirty="0" smtClean="0">
                <a:latin typeface="Arial Black" pitchFamily="34" charset="0"/>
              </a:rPr>
              <a:t>ograničenih kapaciteta kojima se obezbeđuje primena socijalnih pravila i</a:t>
            </a:r>
          </a:p>
          <a:p>
            <a:pPr>
              <a:buNone/>
            </a:pPr>
            <a:r>
              <a:rPr lang="sr-Latn-RS" sz="2800" dirty="0" smtClean="0">
                <a:latin typeface="Arial Black" pitchFamily="34" charset="0"/>
              </a:rPr>
              <a:t> </a:t>
            </a:r>
          </a:p>
          <a:p>
            <a:pPr>
              <a:buFontTx/>
              <a:buChar char="-"/>
            </a:pPr>
            <a:r>
              <a:rPr lang="sr-Latn-RS" sz="2800" dirty="0" smtClean="0">
                <a:latin typeface="Arial Black" pitchFamily="34" charset="0"/>
              </a:rPr>
              <a:t>teškoća u domenu greneralizacije usvojenih znanja i veština. </a:t>
            </a:r>
            <a:endParaRPr lang="en-US" sz="2800" dirty="0" smtClean="0">
              <a:latin typeface="Arial Black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r-Latn-RS" sz="3600" dirty="0" smtClean="0">
                <a:latin typeface="Arial Black" pitchFamily="34" charset="0"/>
              </a:rPr>
              <a:t>Prevencija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sz="2800" dirty="0" smtClean="0">
                <a:latin typeface="Arial Black" pitchFamily="34" charset="0"/>
              </a:rPr>
              <a:t>Prevencija – individualizovani programi seksualnog obrazovanja za osobe sa IO. </a:t>
            </a:r>
          </a:p>
          <a:p>
            <a:endParaRPr lang="sr-Latn-RS" sz="2800" dirty="0" smtClean="0">
              <a:latin typeface="Arial Black" pitchFamily="34" charset="0"/>
            </a:endParaRPr>
          </a:p>
          <a:p>
            <a:r>
              <a:rPr lang="sr-Latn-RS" sz="2800" dirty="0" smtClean="0">
                <a:latin typeface="Arial Black" pitchFamily="34" charset="0"/>
              </a:rPr>
              <a:t>Ne realizuju osobe koje neposredno rade sa korisnicima. </a:t>
            </a:r>
          </a:p>
          <a:p>
            <a:endParaRPr lang="sr-Latn-RS" sz="2800" dirty="0" smtClean="0">
              <a:latin typeface="Arial Black" pitchFamily="34" charset="0"/>
            </a:endParaRPr>
          </a:p>
          <a:p>
            <a:r>
              <a:rPr lang="sr-Latn-RS" sz="2800" dirty="0" smtClean="0">
                <a:latin typeface="Arial Black" pitchFamily="34" charset="0"/>
              </a:rPr>
              <a:t>Neophodna je saglasnost roditelja</a:t>
            </a:r>
            <a:r>
              <a:rPr lang="en-US" sz="2800" dirty="0" smtClean="0">
                <a:latin typeface="Arial Black" pitchFamily="34" charset="0"/>
              </a:rPr>
              <a:t>/</a:t>
            </a:r>
            <a:r>
              <a:rPr lang="sr-Latn-RS" sz="2800" dirty="0" smtClean="0">
                <a:latin typeface="Arial Black" pitchFamily="34" charset="0"/>
              </a:rPr>
              <a:t>staratelja. </a:t>
            </a:r>
            <a:endParaRPr lang="en-US" sz="28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r-Latn-RS" sz="3200" dirty="0" smtClean="0">
                <a:latin typeface="Arial Black" pitchFamily="34" charset="0"/>
              </a:rPr>
              <a:t>Jačanje kapaciteta samoregulacije 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043890" cy="4526280"/>
          </a:xfrm>
        </p:spPr>
        <p:txBody>
          <a:bodyPr/>
          <a:lstStyle/>
          <a:p>
            <a:endParaRPr lang="sr-Latn-RS" dirty="0" smtClean="0"/>
          </a:p>
          <a:p>
            <a:pPr algn="just"/>
            <a:r>
              <a:rPr lang="sr-Latn-RS" sz="2800" dirty="0" smtClean="0">
                <a:latin typeface="Arial Black" pitchFamily="34" charset="0"/>
              </a:rPr>
              <a:t>Usvajanje strategija za uspešniju kontrolu impulsivnog reagovanja. </a:t>
            </a:r>
          </a:p>
          <a:p>
            <a:pPr algn="just"/>
            <a:endParaRPr lang="sr-Latn-RS" sz="2800" dirty="0" smtClean="0">
              <a:latin typeface="Arial Black" pitchFamily="34" charset="0"/>
            </a:endParaRPr>
          </a:p>
          <a:p>
            <a:pPr algn="just"/>
            <a:r>
              <a:rPr lang="sr-Latn-RS" sz="2800" dirty="0" smtClean="0">
                <a:latin typeface="Arial Black" pitchFamily="34" charset="0"/>
              </a:rPr>
              <a:t>Usvajanje strategija kojima se ponašanje usklađuje sa očekivanjima društvene zajednice (socijalno prihvatljivi oblici </a:t>
            </a:r>
            <a:r>
              <a:rPr lang="sr-Latn-RS" sz="2800" dirty="0" smtClean="0">
                <a:latin typeface="Arial Black" pitchFamily="34" charset="0"/>
              </a:rPr>
              <a:t>ispoljavanja</a:t>
            </a:r>
            <a:r>
              <a:rPr lang="en-US" sz="2800" dirty="0" smtClean="0">
                <a:latin typeface="Arial Black" pitchFamily="34" charset="0"/>
              </a:rPr>
              <a:t> </a:t>
            </a:r>
            <a:r>
              <a:rPr lang="sr-Latn-RS" sz="2800" dirty="0" smtClean="0">
                <a:latin typeface="Arial Black" pitchFamily="34" charset="0"/>
              </a:rPr>
              <a:t>seksualnosti</a:t>
            </a:r>
            <a:r>
              <a:rPr lang="sr-Latn-RS" sz="2800" dirty="0" smtClean="0">
                <a:latin typeface="Arial Black" pitchFamily="34" charset="0"/>
              </a:rPr>
              <a:t>).</a:t>
            </a:r>
            <a:endParaRPr lang="en-US" sz="28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sr-Latn-RS" sz="3600" i="1" dirty="0" smtClean="0"/>
              <a:t>S</a:t>
            </a:r>
            <a:r>
              <a:rPr lang="en-US" sz="3600" i="1" dirty="0" err="1" smtClean="0"/>
              <a:t>amoregulacion</a:t>
            </a:r>
            <a:r>
              <a:rPr lang="sr-Latn-RS" sz="3600" i="1" dirty="0" smtClean="0"/>
              <a:t>i</a:t>
            </a:r>
            <a:r>
              <a:rPr lang="en-US" sz="3600" i="1" dirty="0" smtClean="0"/>
              <a:t> model </a:t>
            </a:r>
            <a:r>
              <a:rPr lang="sr-Latn-RS" sz="3600" i="1" dirty="0" smtClean="0"/>
              <a:t/>
            </a:r>
            <a:br>
              <a:rPr lang="sr-Latn-RS" sz="3600" i="1" dirty="0" smtClean="0"/>
            </a:br>
            <a:r>
              <a:rPr lang="en-US" sz="3600" i="1" dirty="0" err="1" smtClean="0"/>
              <a:t>seksualnog</a:t>
            </a:r>
            <a:r>
              <a:rPr lang="en-US" sz="3600" i="1" dirty="0" smtClean="0"/>
              <a:t> </a:t>
            </a:r>
            <a:r>
              <a:rPr lang="en-US" sz="3600" i="1" dirty="0" err="1" smtClean="0"/>
              <a:t>prestupništva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28596" y="1643050"/>
            <a:ext cx="2643206" cy="1428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sr-Latn-RS" sz="2800" b="0" dirty="0" smtClean="0">
                <a:latin typeface="Arial Black" pitchFamily="34" charset="0"/>
                <a:cs typeface="Aharoni" pitchFamily="2" charset="-79"/>
              </a:rPr>
              <a:t>SREDINSKI ČINIOCI</a:t>
            </a:r>
            <a:endParaRPr lang="en-US" sz="2800" dirty="0"/>
          </a:p>
        </p:txBody>
      </p:sp>
      <p:sp>
        <p:nvSpPr>
          <p:cNvPr id="5" name="Rounded Rectangle 4"/>
          <p:cNvSpPr/>
          <p:nvPr/>
        </p:nvSpPr>
        <p:spPr>
          <a:xfrm>
            <a:off x="2857488" y="3143248"/>
            <a:ext cx="3286148" cy="1428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sr-Latn-RS" sz="2800" dirty="0" smtClean="0">
                <a:latin typeface="Arial Black" pitchFamily="34" charset="0"/>
              </a:rPr>
              <a:t>ZNATIŽELJA</a:t>
            </a:r>
          </a:p>
          <a:p>
            <a:pPr lvl="0" algn="ctr"/>
            <a:r>
              <a:rPr lang="sr-Latn-RS" sz="2800" dirty="0" smtClean="0">
                <a:latin typeface="Arial Black" pitchFamily="34" charset="0"/>
              </a:rPr>
              <a:t>ANKISOZNOST</a:t>
            </a:r>
          </a:p>
          <a:p>
            <a:pPr lvl="0" algn="ctr"/>
            <a:r>
              <a:rPr lang="sr-Latn-RS" sz="2800" dirty="0" smtClean="0">
                <a:latin typeface="Arial Black" pitchFamily="34" charset="0"/>
              </a:rPr>
              <a:t>BES</a:t>
            </a:r>
            <a:endParaRPr lang="en-US" sz="2800" dirty="0"/>
          </a:p>
        </p:txBody>
      </p:sp>
      <p:sp>
        <p:nvSpPr>
          <p:cNvPr id="6" name="Rounded Rectangle 5"/>
          <p:cNvSpPr/>
          <p:nvPr/>
        </p:nvSpPr>
        <p:spPr>
          <a:xfrm>
            <a:off x="5500694" y="4786322"/>
            <a:ext cx="3214710" cy="1428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/>
            <a:r>
              <a:rPr lang="sr-Latn-RS" sz="2800" b="1" dirty="0" smtClean="0">
                <a:latin typeface="Arial Black" pitchFamily="34" charset="0"/>
              </a:rPr>
              <a:t>IMPULSIVNO </a:t>
            </a:r>
          </a:p>
          <a:p>
            <a:pPr lvl="0" algn="r"/>
            <a:r>
              <a:rPr lang="sr-Latn-RS" sz="2800" b="1" dirty="0" smtClean="0">
                <a:latin typeface="Arial Black" pitchFamily="34" charset="0"/>
              </a:rPr>
              <a:t>REAGOVANJE</a:t>
            </a:r>
            <a:endParaRPr lang="en-US" sz="2800" b="1" dirty="0">
              <a:latin typeface="Arial Black" pitchFamily="34" charset="0"/>
            </a:endParaRPr>
          </a:p>
        </p:txBody>
      </p:sp>
      <p:sp>
        <p:nvSpPr>
          <p:cNvPr id="7" name="Bent Arrow 6"/>
          <p:cNvSpPr/>
          <p:nvPr/>
        </p:nvSpPr>
        <p:spPr>
          <a:xfrm rot="10800000" flipH="1">
            <a:off x="1714480" y="3214686"/>
            <a:ext cx="1000132" cy="1000132"/>
          </a:xfrm>
          <a:prstGeom prst="bentArrow">
            <a:avLst>
              <a:gd name="adj1" fmla="val 34143"/>
              <a:gd name="adj2" fmla="val 37952"/>
              <a:gd name="adj3" fmla="val 25000"/>
              <a:gd name="adj4" fmla="val 239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Bent Arrow 7"/>
          <p:cNvSpPr/>
          <p:nvPr/>
        </p:nvSpPr>
        <p:spPr>
          <a:xfrm rot="10800000" flipH="1">
            <a:off x="4357686" y="4786322"/>
            <a:ext cx="1000132" cy="1000132"/>
          </a:xfrm>
          <a:prstGeom prst="bentArrow">
            <a:avLst>
              <a:gd name="adj1" fmla="val 34143"/>
              <a:gd name="adj2" fmla="val 37952"/>
              <a:gd name="adj3" fmla="val 25000"/>
              <a:gd name="adj4" fmla="val 239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r-Latn-RS" sz="3600" dirty="0" smtClean="0">
                <a:latin typeface="Arial Black" pitchFamily="34" charset="0"/>
              </a:rPr>
              <a:t>Četiri kategorije prestupnika</a:t>
            </a:r>
            <a:endParaRPr lang="en-US" sz="36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r-Latn-RS" dirty="0" smtClean="0"/>
          </a:p>
          <a:p>
            <a:pPr>
              <a:buNone/>
            </a:pPr>
            <a:r>
              <a:rPr lang="en-US" sz="2800" dirty="0" err="1" smtClean="0">
                <a:latin typeface="Arial Black" pitchFamily="34" charset="0"/>
              </a:rPr>
              <a:t>Prva</a:t>
            </a:r>
            <a:r>
              <a:rPr lang="sr-Latn-RS" sz="2800" dirty="0" smtClean="0">
                <a:latin typeface="Arial Black" pitchFamily="34" charset="0"/>
              </a:rPr>
              <a:t> kategorija</a:t>
            </a:r>
          </a:p>
          <a:p>
            <a:endParaRPr lang="sr-Latn-RS" sz="2800" dirty="0" smtClean="0">
              <a:latin typeface="Arial Black" pitchFamily="34" charset="0"/>
            </a:endParaRPr>
          </a:p>
          <a:p>
            <a:r>
              <a:rPr lang="sr-Latn-RS" sz="2800" dirty="0" smtClean="0">
                <a:latin typeface="Arial Black" pitchFamily="34" charset="0"/>
              </a:rPr>
              <a:t>N</a:t>
            </a:r>
            <a:r>
              <a:rPr lang="en-US" sz="2800" dirty="0" smtClean="0">
                <a:latin typeface="Arial Black" pitchFamily="34" charset="0"/>
              </a:rPr>
              <a:t>e </a:t>
            </a:r>
            <a:r>
              <a:rPr lang="en-US" sz="2800" dirty="0" err="1" smtClean="0">
                <a:latin typeface="Arial Black" pitchFamily="34" charset="0"/>
              </a:rPr>
              <a:t>postoji</a:t>
            </a:r>
            <a:r>
              <a:rPr lang="en-US" sz="2800" dirty="0" smtClean="0">
                <a:latin typeface="Arial Black" pitchFamily="34" charset="0"/>
              </a:rPr>
              <a:t> </a:t>
            </a:r>
            <a:r>
              <a:rPr lang="en-US" sz="2800" dirty="0" err="1" smtClean="0">
                <a:latin typeface="Arial Black" pitchFamily="34" charset="0"/>
              </a:rPr>
              <a:t>izbor</a:t>
            </a:r>
            <a:r>
              <a:rPr lang="en-US" sz="2800" dirty="0" smtClean="0">
                <a:latin typeface="Arial Black" pitchFamily="34" charset="0"/>
              </a:rPr>
              <a:t> </a:t>
            </a:r>
            <a:r>
              <a:rPr lang="en-US" sz="2800" dirty="0" err="1" smtClean="0">
                <a:latin typeface="Arial Black" pitchFamily="34" charset="0"/>
              </a:rPr>
              <a:t>cilja</a:t>
            </a:r>
            <a:r>
              <a:rPr lang="en-US" sz="2800" dirty="0" smtClean="0">
                <a:latin typeface="Arial Black" pitchFamily="34" charset="0"/>
              </a:rPr>
              <a:t> </a:t>
            </a:r>
            <a:r>
              <a:rPr lang="en-US" sz="2800" dirty="0" err="1" smtClean="0">
                <a:latin typeface="Arial Black" pitchFamily="34" charset="0"/>
              </a:rPr>
              <a:t>i</a:t>
            </a:r>
            <a:r>
              <a:rPr lang="en-US" sz="2800" dirty="0" smtClean="0">
                <a:latin typeface="Arial Black" pitchFamily="34" charset="0"/>
              </a:rPr>
              <a:t> </a:t>
            </a:r>
            <a:r>
              <a:rPr lang="en-US" sz="2800" dirty="0" err="1" smtClean="0">
                <a:latin typeface="Arial Black" pitchFamily="34" charset="0"/>
              </a:rPr>
              <a:t>planiranje</a:t>
            </a:r>
            <a:r>
              <a:rPr lang="en-US" sz="2800" dirty="0" smtClean="0">
                <a:latin typeface="Arial Black" pitchFamily="34" charset="0"/>
              </a:rPr>
              <a:t> </a:t>
            </a:r>
            <a:r>
              <a:rPr lang="en-US" sz="2800" dirty="0" err="1" smtClean="0">
                <a:latin typeface="Arial Black" pitchFamily="34" charset="0"/>
              </a:rPr>
              <a:t>njegove</a:t>
            </a:r>
            <a:r>
              <a:rPr lang="en-US" sz="2800" dirty="0" smtClean="0">
                <a:latin typeface="Arial Black" pitchFamily="34" charset="0"/>
              </a:rPr>
              <a:t> </a:t>
            </a:r>
            <a:r>
              <a:rPr lang="en-US" sz="2800" dirty="0" err="1" smtClean="0">
                <a:latin typeface="Arial Black" pitchFamily="34" charset="0"/>
              </a:rPr>
              <a:t>realizacije</a:t>
            </a:r>
            <a:r>
              <a:rPr lang="en-US" sz="2800" dirty="0" smtClean="0">
                <a:latin typeface="Arial Black" pitchFamily="34" charset="0"/>
              </a:rPr>
              <a:t>. </a:t>
            </a:r>
            <a:endParaRPr lang="sr-Latn-RS" sz="2800" dirty="0" smtClean="0">
              <a:latin typeface="Arial Black" pitchFamily="34" charset="0"/>
            </a:endParaRPr>
          </a:p>
          <a:p>
            <a:endParaRPr lang="en-US" sz="2800" dirty="0" smtClean="0">
              <a:latin typeface="Arial Black" pitchFamily="34" charset="0"/>
            </a:endParaRPr>
          </a:p>
          <a:p>
            <a:r>
              <a:rPr lang="sr-Latn-RS" sz="2800" dirty="0" smtClean="0">
                <a:latin typeface="Arial Black" pitchFamily="34" charset="0"/>
              </a:rPr>
              <a:t>Nemaju </a:t>
            </a:r>
            <a:r>
              <a:rPr lang="en-US" sz="2800" dirty="0" err="1" smtClean="0">
                <a:latin typeface="Arial Black" pitchFamily="34" charset="0"/>
              </a:rPr>
              <a:t>dovoljno</a:t>
            </a:r>
            <a:r>
              <a:rPr lang="en-US" sz="2800" dirty="0" smtClean="0">
                <a:latin typeface="Arial Black" pitchFamily="34" charset="0"/>
              </a:rPr>
              <a:t> </a:t>
            </a:r>
            <a:r>
              <a:rPr lang="en-US" sz="2800" dirty="0" err="1" smtClean="0">
                <a:latin typeface="Arial Black" pitchFamily="34" charset="0"/>
              </a:rPr>
              <a:t>razvijen</a:t>
            </a:r>
            <a:r>
              <a:rPr lang="sr-Latn-RS" sz="2800" dirty="0" smtClean="0">
                <a:latin typeface="Arial Black" pitchFamily="34" charset="0"/>
              </a:rPr>
              <a:t>e</a:t>
            </a:r>
            <a:r>
              <a:rPr lang="en-US" sz="2800" dirty="0" smtClean="0">
                <a:latin typeface="Arial Black" pitchFamily="34" charset="0"/>
              </a:rPr>
              <a:t> </a:t>
            </a:r>
            <a:r>
              <a:rPr lang="en-US" sz="2800" dirty="0" err="1" smtClean="0">
                <a:latin typeface="Arial Black" pitchFamily="34" charset="0"/>
              </a:rPr>
              <a:t>mehanizm</a:t>
            </a:r>
            <a:r>
              <a:rPr lang="sr-Latn-RS" sz="2800" dirty="0" smtClean="0">
                <a:latin typeface="Arial Black" pitchFamily="34" charset="0"/>
              </a:rPr>
              <a:t>e</a:t>
            </a:r>
            <a:r>
              <a:rPr lang="en-US" sz="2800" dirty="0" smtClean="0">
                <a:latin typeface="Arial Black" pitchFamily="34" charset="0"/>
              </a:rPr>
              <a:t> </a:t>
            </a:r>
            <a:r>
              <a:rPr lang="en-US" sz="2800" dirty="0" err="1" smtClean="0">
                <a:latin typeface="Arial Black" pitchFamily="34" charset="0"/>
              </a:rPr>
              <a:t>samoregulacije</a:t>
            </a:r>
            <a:r>
              <a:rPr lang="sr-Latn-RS" sz="2800" dirty="0" smtClean="0">
                <a:latin typeface="Arial Black" pitchFamily="34" charset="0"/>
              </a:rPr>
              <a:t>.</a:t>
            </a:r>
          </a:p>
          <a:p>
            <a:endParaRPr lang="sr-Latn-R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r-Latn-RS" sz="2800" dirty="0" smtClean="0">
                <a:latin typeface="Arial Black" pitchFamily="34" charset="0"/>
              </a:rPr>
              <a:t>Druga kategorija</a:t>
            </a:r>
          </a:p>
          <a:p>
            <a:endParaRPr lang="sr-Latn-RS" sz="2800" dirty="0" smtClean="0"/>
          </a:p>
          <a:p>
            <a:endParaRPr lang="sr-Latn-RS" sz="2800" dirty="0" smtClean="0"/>
          </a:p>
          <a:p>
            <a:r>
              <a:rPr lang="sr-Latn-RS" sz="2800" dirty="0" smtClean="0">
                <a:latin typeface="Arial Black" pitchFamily="34" charset="0"/>
              </a:rPr>
              <a:t>N</a:t>
            </a:r>
            <a:r>
              <a:rPr lang="en-US" sz="2800" dirty="0" err="1" smtClean="0">
                <a:latin typeface="Arial Black" pitchFamily="34" charset="0"/>
              </a:rPr>
              <a:t>eadekvatne</a:t>
            </a:r>
            <a:r>
              <a:rPr lang="en-US" sz="2800" dirty="0" smtClean="0">
                <a:latin typeface="Arial Black" pitchFamily="34" charset="0"/>
              </a:rPr>
              <a:t> </a:t>
            </a:r>
            <a:r>
              <a:rPr lang="en-US" sz="2800" dirty="0" err="1" smtClean="0">
                <a:latin typeface="Arial Black" pitchFamily="34" charset="0"/>
              </a:rPr>
              <a:t>strategije</a:t>
            </a:r>
            <a:r>
              <a:rPr lang="en-US" sz="2800" dirty="0" smtClean="0">
                <a:latin typeface="Arial Black" pitchFamily="34" charset="0"/>
              </a:rPr>
              <a:t> </a:t>
            </a:r>
            <a:r>
              <a:rPr lang="en-US" sz="2800" dirty="0" err="1" smtClean="0">
                <a:latin typeface="Arial Black" pitchFamily="34" charset="0"/>
              </a:rPr>
              <a:t>uspostavljanja</a:t>
            </a:r>
            <a:r>
              <a:rPr lang="en-US" sz="2800" dirty="0" smtClean="0">
                <a:latin typeface="Arial Black" pitchFamily="34" charset="0"/>
              </a:rPr>
              <a:t> </a:t>
            </a:r>
            <a:r>
              <a:rPr lang="en-US" sz="2800" dirty="0" err="1" smtClean="0">
                <a:latin typeface="Arial Black" pitchFamily="34" charset="0"/>
              </a:rPr>
              <a:t>kontrole</a:t>
            </a:r>
            <a:r>
              <a:rPr lang="en-US" sz="2800" dirty="0" smtClean="0">
                <a:latin typeface="Arial Black" pitchFamily="34" charset="0"/>
              </a:rPr>
              <a:t> </a:t>
            </a:r>
            <a:r>
              <a:rPr lang="en-US" sz="2800" dirty="0" err="1" smtClean="0">
                <a:latin typeface="Arial Black" pitchFamily="34" charset="0"/>
              </a:rPr>
              <a:t>nad</a:t>
            </a:r>
            <a:r>
              <a:rPr lang="en-US" sz="2800" dirty="0" smtClean="0">
                <a:latin typeface="Arial Black" pitchFamily="34" charset="0"/>
              </a:rPr>
              <a:t> </a:t>
            </a:r>
            <a:r>
              <a:rPr lang="en-US" sz="2800" dirty="0" err="1" smtClean="0">
                <a:latin typeface="Arial Black" pitchFamily="34" charset="0"/>
              </a:rPr>
              <a:t>sopstvenim</a:t>
            </a:r>
            <a:r>
              <a:rPr lang="sr-Latn-RS" sz="2800" dirty="0" smtClean="0">
                <a:latin typeface="Arial Black" pitchFamily="34" charset="0"/>
              </a:rPr>
              <a:t> </a:t>
            </a:r>
            <a:r>
              <a:rPr lang="en-US" sz="2800" dirty="0" err="1" smtClean="0">
                <a:latin typeface="Arial Black" pitchFamily="34" charset="0"/>
              </a:rPr>
              <a:t>ponašanjem</a:t>
            </a:r>
            <a:r>
              <a:rPr lang="en-US" sz="2800" dirty="0" smtClean="0">
                <a:latin typeface="Arial Black" pitchFamily="34" charset="0"/>
              </a:rPr>
              <a:t>. </a:t>
            </a:r>
            <a:endParaRPr lang="en-US" sz="2800" dirty="0">
              <a:latin typeface="Arial Black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dirty="0" err="1" smtClean="0">
                <a:latin typeface="Arial Black" pitchFamily="34" charset="0"/>
              </a:rPr>
              <a:t>Treća</a:t>
            </a:r>
            <a:r>
              <a:rPr lang="sr-Latn-RS" sz="2800" b="1" dirty="0" smtClean="0">
                <a:latin typeface="Arial Black" pitchFamily="34" charset="0"/>
              </a:rPr>
              <a:t> </a:t>
            </a:r>
            <a:r>
              <a:rPr lang="en-US" sz="2800" b="1" dirty="0" err="1" smtClean="0">
                <a:latin typeface="Arial Black" pitchFamily="34" charset="0"/>
              </a:rPr>
              <a:t>kategorija</a:t>
            </a:r>
            <a:r>
              <a:rPr lang="sr-Latn-RS" sz="2800" b="1" dirty="0" smtClean="0">
                <a:latin typeface="Arial Black" pitchFamily="34" charset="0"/>
              </a:rPr>
              <a:t> – postoji izbor cilja</a:t>
            </a:r>
            <a:r>
              <a:rPr lang="en-US" sz="2800" b="1" dirty="0" smtClean="0">
                <a:latin typeface="Arial Black" pitchFamily="34" charset="0"/>
              </a:rPr>
              <a:t> </a:t>
            </a:r>
            <a:endParaRPr lang="sr-Latn-RS" sz="2800" b="1" dirty="0" smtClean="0">
              <a:latin typeface="Arial Black" pitchFamily="34" charset="0"/>
            </a:endParaRPr>
          </a:p>
          <a:p>
            <a:endParaRPr lang="sr-Latn-RS" sz="2800" b="1" dirty="0" smtClean="0">
              <a:latin typeface="Arial Black" pitchFamily="34" charset="0"/>
            </a:endParaRPr>
          </a:p>
          <a:p>
            <a:pPr algn="just"/>
            <a:r>
              <a:rPr lang="en-US" sz="2800" b="1" dirty="0" smtClean="0">
                <a:latin typeface="Arial Black" pitchFamily="34" charset="0"/>
              </a:rPr>
              <a:t>S</a:t>
            </a:r>
            <a:r>
              <a:rPr lang="sr-Latn-RS" sz="2800" b="1" dirty="0" smtClean="0">
                <a:latin typeface="Arial Black" pitchFamily="34" charset="0"/>
              </a:rPr>
              <a:t>trategije usmerene ka izvršenju krivičnog dela nisu potpuno osmišljene i vrlo su jednostavne. </a:t>
            </a:r>
          </a:p>
          <a:p>
            <a:pPr algn="just"/>
            <a:endParaRPr lang="sr-Latn-RS" sz="2800" b="1" dirty="0" smtClean="0">
              <a:latin typeface="Arial Black" pitchFamily="34" charset="0"/>
            </a:endParaRPr>
          </a:p>
          <a:p>
            <a:pPr algn="just"/>
            <a:r>
              <a:rPr lang="sr-Latn-RS" sz="2800" b="1" dirty="0" smtClean="0">
                <a:latin typeface="Arial Black" pitchFamily="34" charset="0"/>
              </a:rPr>
              <a:t>Dominira impulsivno reagovanje. </a:t>
            </a:r>
            <a:endParaRPr lang="en-US" sz="2800" b="1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Custom 3">
      <a:dk1>
        <a:srgbClr val="1F497D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B8CCE4"/>
      </a:accent2>
      <a:accent3>
        <a:srgbClr val="548DD4"/>
      </a:accent3>
      <a:accent4>
        <a:srgbClr val="366092"/>
      </a:accent4>
      <a:accent5>
        <a:srgbClr val="C6D9F0"/>
      </a:accent5>
      <a:accent6>
        <a:srgbClr val="548DD4"/>
      </a:accent6>
      <a:hlink>
        <a:srgbClr val="548DD4"/>
      </a:hlink>
      <a:folHlink>
        <a:srgbClr val="548DD4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97</TotalTime>
  <Words>336</Words>
  <Application>Microsoft Office PowerPoint</Application>
  <PresentationFormat>On-screen Show (4:3)</PresentationFormat>
  <Paragraphs>79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Foundry</vt:lpstr>
      <vt:lpstr>Kapaciteti samoregulacije i seksualnost osoba  sa intelektualnom ometenošću</vt:lpstr>
      <vt:lpstr>Okidač /triger/ seksualno agresivnog ponašanja kod osoba sa IO</vt:lpstr>
      <vt:lpstr>Slide 3</vt:lpstr>
      <vt:lpstr>Prevencija</vt:lpstr>
      <vt:lpstr>Jačanje kapaciteta samoregulacije </vt:lpstr>
      <vt:lpstr>Samoregulacioni model  seksualnog prestupništva</vt:lpstr>
      <vt:lpstr>Četiri kategorije prestupnika</vt:lpstr>
      <vt:lpstr>Slide 8</vt:lpstr>
      <vt:lpstr>Slide 9</vt:lpstr>
      <vt:lpstr>Slide 10</vt:lpstr>
      <vt:lpstr>Slide 11</vt:lpstr>
      <vt:lpstr>Intervencija</vt:lpstr>
      <vt:lpstr>Intervencija</vt:lpstr>
      <vt:lpstr>Srtrategije</vt:lpstr>
      <vt:lpstr>Efekti intervencije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Kapaciteti samoregulacije i seksualnost osoba sa IO</dc:title>
  <dc:creator>unknown</dc:creator>
  <cp:lastModifiedBy>unknown</cp:lastModifiedBy>
  <cp:revision>12</cp:revision>
  <dcterms:created xsi:type="dcterms:W3CDTF">2019-04-24T09:15:07Z</dcterms:created>
  <dcterms:modified xsi:type="dcterms:W3CDTF">2019-05-23T08:48:48Z</dcterms:modified>
</cp:coreProperties>
</file>