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22DC-ECB8-4C00-875D-CB0BCFFAE10F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B520-4342-4FED-8952-7F73639A5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22DC-ECB8-4C00-875D-CB0BCFFAE10F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B520-4342-4FED-8952-7F73639A5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22DC-ECB8-4C00-875D-CB0BCFFAE10F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B520-4342-4FED-8952-7F73639A5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22DC-ECB8-4C00-875D-CB0BCFFAE10F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B520-4342-4FED-8952-7F73639A5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22DC-ECB8-4C00-875D-CB0BCFFAE10F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B520-4342-4FED-8952-7F73639A5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22DC-ECB8-4C00-875D-CB0BCFFAE10F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B520-4342-4FED-8952-7F73639A5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22DC-ECB8-4C00-875D-CB0BCFFAE10F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B520-4342-4FED-8952-7F73639A5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22DC-ECB8-4C00-875D-CB0BCFFAE10F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B520-4342-4FED-8952-7F73639A5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22DC-ECB8-4C00-875D-CB0BCFFAE10F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B520-4342-4FED-8952-7F73639A5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22DC-ECB8-4C00-875D-CB0BCFFAE10F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B520-4342-4FED-8952-7F73639A5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22DC-ECB8-4C00-875D-CB0BCFFAE10F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B520-4342-4FED-8952-7F73639A5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C22DC-ECB8-4C00-875D-CB0BCFFAE10F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2B520-4342-4FED-8952-7F73639A5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571868" y="3429000"/>
            <a:ext cx="5572132" cy="250033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43372" y="3643314"/>
            <a:ext cx="5000628" cy="1928826"/>
          </a:xfrm>
        </p:spPr>
        <p:txBody>
          <a:bodyPr>
            <a:noAutofit/>
          </a:bodyPr>
          <a:lstStyle/>
          <a:p>
            <a:pPr algn="l"/>
            <a:r>
              <a:rPr lang="en-US" b="1" i="1" dirty="0" err="1" smtClean="0">
                <a:solidFill>
                  <a:schemeClr val="accent2"/>
                </a:solidFill>
              </a:rPr>
              <a:t>Primena</a:t>
            </a:r>
            <a:r>
              <a:rPr lang="en-US" b="1" i="1" dirty="0" smtClean="0">
                <a:solidFill>
                  <a:schemeClr val="accent2"/>
                </a:solidFill>
              </a:rPr>
              <a:t> </a:t>
            </a:r>
            <a:r>
              <a:rPr lang="en-US" b="1" i="1" dirty="0" err="1" smtClean="0">
                <a:solidFill>
                  <a:schemeClr val="accent2"/>
                </a:solidFill>
              </a:rPr>
              <a:t>softvera</a:t>
            </a:r>
            <a:r>
              <a:rPr lang="en-US" b="1" i="1" dirty="0" smtClean="0">
                <a:solidFill>
                  <a:schemeClr val="accent2"/>
                </a:solidFill>
              </a:rPr>
              <a:t> u</a:t>
            </a:r>
            <a:br>
              <a:rPr lang="en-US" b="1" i="1" dirty="0" smtClean="0">
                <a:solidFill>
                  <a:schemeClr val="accent2"/>
                </a:solidFill>
              </a:rPr>
            </a:br>
            <a:r>
              <a:rPr lang="en-US" b="1" i="1" dirty="0" err="1" smtClean="0">
                <a:solidFill>
                  <a:schemeClr val="accent2"/>
                </a:solidFill>
              </a:rPr>
              <a:t>usvajanju</a:t>
            </a:r>
            <a:r>
              <a:rPr lang="en-US" b="1" i="1" dirty="0" smtClean="0">
                <a:solidFill>
                  <a:schemeClr val="accent2"/>
                </a:solidFill>
              </a:rPr>
              <a:t> </a:t>
            </a:r>
            <a:r>
              <a:rPr lang="en-US" b="1" i="1" dirty="0" err="1" smtClean="0">
                <a:solidFill>
                  <a:schemeClr val="accent2"/>
                </a:solidFill>
              </a:rPr>
              <a:t>strategija</a:t>
            </a:r>
            <a:r>
              <a:rPr lang="en-US" b="1" i="1" dirty="0" smtClean="0">
                <a:solidFill>
                  <a:schemeClr val="accent2"/>
                </a:solidFill>
              </a:rPr>
              <a:t> </a:t>
            </a:r>
            <a:r>
              <a:rPr lang="en-US" b="1" i="1" dirty="0" err="1" smtClean="0">
                <a:solidFill>
                  <a:schemeClr val="accent2"/>
                </a:solidFill>
              </a:rPr>
              <a:t>samoregulacije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 rot="21185278">
            <a:off x="5299124" y="5037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package </a:t>
            </a:r>
            <a:r>
              <a:rPr lang="en-US" dirty="0" err="1" smtClean="0">
                <a:solidFill>
                  <a:schemeClr val="accent5">
                    <a:lumMod val="25000"/>
                  </a:schemeClr>
                </a:solidFill>
              </a:rPr>
              <a:t>javafxapplication7</a:t>
            </a:r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;</a:t>
            </a:r>
          </a:p>
          <a:p>
            <a:endParaRPr lang="en-US" dirty="0" smtClean="0">
              <a:solidFill>
                <a:schemeClr val="accent5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import </a:t>
            </a:r>
            <a:r>
              <a:rPr lang="en-US" dirty="0" err="1" smtClean="0">
                <a:solidFill>
                  <a:schemeClr val="accent5">
                    <a:lumMod val="25000"/>
                  </a:schemeClr>
                </a:solidFill>
              </a:rPr>
              <a:t>java.net.URL</a:t>
            </a:r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;</a:t>
            </a:r>
          </a:p>
          <a:p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import </a:t>
            </a:r>
            <a:r>
              <a:rPr lang="en-US" dirty="0" err="1" smtClean="0">
                <a:solidFill>
                  <a:schemeClr val="accent5">
                    <a:lumMod val="25000"/>
                  </a:schemeClr>
                </a:solidFill>
              </a:rPr>
              <a:t>java.util.ResourceBundle</a:t>
            </a:r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;</a:t>
            </a:r>
          </a:p>
          <a:p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import </a:t>
            </a:r>
            <a:r>
              <a:rPr lang="en-US" dirty="0" err="1" smtClean="0">
                <a:solidFill>
                  <a:schemeClr val="accent5">
                    <a:lumMod val="25000"/>
                  </a:schemeClr>
                </a:solidFill>
              </a:rPr>
              <a:t>javafx.event.ActionEvent</a:t>
            </a:r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;</a:t>
            </a:r>
          </a:p>
          <a:p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import </a:t>
            </a:r>
            <a:r>
              <a:rPr lang="en-US" dirty="0" err="1" smtClean="0">
                <a:solidFill>
                  <a:schemeClr val="accent5">
                    <a:lumMod val="25000"/>
                  </a:schemeClr>
                </a:solidFill>
              </a:rPr>
              <a:t>javafx.fxml.FXML</a:t>
            </a:r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;</a:t>
            </a:r>
          </a:p>
          <a:p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import </a:t>
            </a:r>
            <a:r>
              <a:rPr lang="en-US" dirty="0" err="1" smtClean="0">
                <a:solidFill>
                  <a:schemeClr val="accent5">
                    <a:lumMod val="25000"/>
                  </a:schemeClr>
                </a:solidFill>
              </a:rPr>
              <a:t>javafx.fxml.Initializable</a:t>
            </a:r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;</a:t>
            </a:r>
          </a:p>
          <a:p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import </a:t>
            </a:r>
            <a:r>
              <a:rPr lang="en-US" dirty="0" err="1" smtClean="0">
                <a:solidFill>
                  <a:schemeClr val="accent5">
                    <a:lumMod val="25000"/>
                  </a:schemeClr>
                </a:solidFill>
              </a:rPr>
              <a:t>javafx.scene.control.Button</a:t>
            </a:r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;</a:t>
            </a:r>
          </a:p>
          <a:p>
            <a:endParaRPr lang="en-US" dirty="0" smtClean="0">
              <a:solidFill>
                <a:schemeClr val="accent5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import </a:t>
            </a:r>
            <a:r>
              <a:rPr lang="en-US" dirty="0" err="1" smtClean="0">
                <a:solidFill>
                  <a:schemeClr val="accent5">
                    <a:lumMod val="25000"/>
                  </a:schemeClr>
                </a:solidFill>
              </a:rPr>
              <a:t>javafx.scene.control.TextField</a:t>
            </a:r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;</a:t>
            </a:r>
            <a:endParaRPr lang="en-US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 rot="1043518">
            <a:off x="278769" y="4162485"/>
            <a:ext cx="2870860" cy="2308324"/>
          </a:xfrm>
          <a:prstGeom prst="rect">
            <a:avLst/>
          </a:prstGeom>
          <a:blipFill dpi="0" rotWithShape="1">
            <a:blip r:embed="rId2">
              <a:alphaModFix amt="0"/>
            </a:blip>
            <a:srcRect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US" dirty="0" smtClean="0"/>
              <a:t>@</a:t>
            </a:r>
            <a:r>
              <a:rPr lang="en-US" dirty="0" err="1" smtClean="0">
                <a:solidFill>
                  <a:schemeClr val="accent5">
                    <a:lumMod val="10000"/>
                  </a:schemeClr>
                </a:solidFill>
              </a:rPr>
              <a:t>FXML</a:t>
            </a:r>
            <a:endParaRPr lang="en-US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10000"/>
                  </a:schemeClr>
                </a:solidFill>
              </a:rPr>
              <a:t>    private Button one;</a:t>
            </a:r>
          </a:p>
          <a:p>
            <a:r>
              <a:rPr lang="en-US" dirty="0" smtClean="0">
                <a:solidFill>
                  <a:schemeClr val="accent5">
                    <a:lumMod val="10000"/>
                  </a:schemeClr>
                </a:solidFill>
              </a:rPr>
              <a:t>@</a:t>
            </a:r>
            <a:r>
              <a:rPr lang="en-US" dirty="0" err="1" smtClean="0">
                <a:solidFill>
                  <a:schemeClr val="accent5">
                    <a:lumMod val="10000"/>
                  </a:schemeClr>
                </a:solidFill>
              </a:rPr>
              <a:t>FXML</a:t>
            </a:r>
            <a:endParaRPr lang="en-US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10000"/>
                  </a:schemeClr>
                </a:solidFill>
              </a:rPr>
              <a:t>    private </a:t>
            </a:r>
            <a:r>
              <a:rPr lang="en-US" dirty="0" err="1" smtClean="0">
                <a:solidFill>
                  <a:schemeClr val="accent5">
                    <a:lumMod val="10000"/>
                  </a:schemeClr>
                </a:solidFill>
              </a:rPr>
              <a:t>TextField</a:t>
            </a:r>
            <a:r>
              <a:rPr lang="en-US" dirty="0" smtClean="0">
                <a:solidFill>
                  <a:schemeClr val="accent5">
                    <a:lumMod val="10000"/>
                  </a:schemeClr>
                </a:solidFill>
              </a:rPr>
              <a:t> display;</a:t>
            </a:r>
          </a:p>
          <a:p>
            <a:r>
              <a:rPr lang="en-US" dirty="0" smtClean="0">
                <a:solidFill>
                  <a:schemeClr val="accent5">
                    <a:lumMod val="10000"/>
                  </a:schemeClr>
                </a:solidFill>
              </a:rPr>
              <a:t>@</a:t>
            </a:r>
            <a:r>
              <a:rPr lang="en-US" dirty="0" err="1" smtClean="0">
                <a:solidFill>
                  <a:schemeClr val="accent5">
                    <a:lumMod val="10000"/>
                  </a:schemeClr>
                </a:solidFill>
              </a:rPr>
              <a:t>FXML</a:t>
            </a:r>
            <a:endParaRPr lang="en-US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10000"/>
                  </a:schemeClr>
                </a:solidFill>
              </a:rPr>
              <a:t>    private Button four;</a:t>
            </a:r>
          </a:p>
          <a:p>
            <a:r>
              <a:rPr lang="en-US" dirty="0" smtClean="0">
                <a:solidFill>
                  <a:schemeClr val="accent5">
                    <a:lumMod val="10000"/>
                  </a:schemeClr>
                </a:solidFill>
              </a:rPr>
              <a:t>@</a:t>
            </a:r>
            <a:r>
              <a:rPr lang="en-US" dirty="0" err="1" smtClean="0">
                <a:solidFill>
                  <a:schemeClr val="accent5">
                    <a:lumMod val="10000"/>
                  </a:schemeClr>
                </a:solidFill>
              </a:rPr>
              <a:t>FXML</a:t>
            </a:r>
            <a:endParaRPr lang="en-US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10000"/>
                  </a:schemeClr>
                </a:solidFill>
              </a:rPr>
              <a:t>    private Button two;</a:t>
            </a:r>
            <a:endParaRPr lang="en-US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7158" y="114298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if (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event.getSource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()==one){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          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display.setText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display.getText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() + "1");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       } else if (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event.getSource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() == two){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          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display.setText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display.getText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() + "2");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       } else if (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event.getSource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() ==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thre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){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          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display.setText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display.getText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() + "3");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solidFill>
                  <a:schemeClr val="accent5">
                    <a:lumMod val="10000"/>
                  </a:schemeClr>
                </a:solidFill>
              </a:rPr>
              <a:t>Grafičko predstavljanje</a:t>
            </a:r>
            <a:r>
              <a:rPr lang="en-US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10000"/>
                  </a:schemeClr>
                </a:solidFill>
              </a:rPr>
              <a:t>cilj</a:t>
            </a:r>
            <a:r>
              <a:rPr lang="sr-Latn-RS" dirty="0" smtClean="0">
                <a:solidFill>
                  <a:schemeClr val="accent5">
                    <a:lumMod val="10000"/>
                  </a:schemeClr>
                </a:solidFill>
              </a:rPr>
              <a:t>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sz="3000" dirty="0" smtClean="0">
                <a:solidFill>
                  <a:schemeClr val="accent5">
                    <a:lumMod val="10000"/>
                  </a:schemeClr>
                </a:solidFill>
              </a:rPr>
              <a:t>Visok nivo prilagođavanja individualnim potrebama korisnika (koriste se i fotografije iz lične arhive).  </a:t>
            </a:r>
          </a:p>
          <a:p>
            <a:pPr>
              <a:buNone/>
            </a:pPr>
            <a:endParaRPr lang="sr-Latn-RS" sz="3000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sr-Latn-RS" sz="3000" dirty="0" smtClean="0">
                <a:solidFill>
                  <a:schemeClr val="accent5">
                    <a:lumMod val="10000"/>
                  </a:schemeClr>
                </a:solidFill>
              </a:rPr>
              <a:t>Pruža mogućnost korisniku deljenja fotografija sa osobama koje mu pružaju podršku.</a:t>
            </a:r>
          </a:p>
          <a:p>
            <a:pPr>
              <a:buNone/>
            </a:pPr>
            <a:r>
              <a:rPr lang="sr-Latn-RS" sz="3000" dirty="0" smtClean="0">
                <a:solidFill>
                  <a:schemeClr val="accent5">
                    <a:lumMod val="10000"/>
                  </a:schemeClr>
                </a:solidFill>
              </a:rPr>
              <a:t>  </a:t>
            </a:r>
          </a:p>
          <a:p>
            <a:r>
              <a:rPr lang="sr-Latn-RS" sz="3000" dirty="0" smtClean="0">
                <a:solidFill>
                  <a:schemeClr val="accent5">
                    <a:lumMod val="10000"/>
                  </a:schemeClr>
                </a:solidFill>
              </a:rPr>
              <a:t>Olakšava procese praćenja i samopraćenja.</a:t>
            </a:r>
          </a:p>
          <a:p>
            <a:endParaRPr lang="sr-Latn-RS" sz="3000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sr-Latn-RS" sz="3000" dirty="0" smtClean="0">
                <a:solidFill>
                  <a:schemeClr val="accent5">
                    <a:lumMod val="10000"/>
                  </a:schemeClr>
                </a:solidFill>
              </a:rPr>
              <a:t>Unapređuje motivaciju korisnika da istraje na realizaciji izabranog cilja. </a:t>
            </a:r>
          </a:p>
          <a:p>
            <a:endParaRPr lang="sr-Latn-RS" dirty="0" smtClean="0">
              <a:solidFill>
                <a:schemeClr val="accent5">
                  <a:lumMod val="10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accent5">
                    <a:lumMod val="10000"/>
                  </a:schemeClr>
                </a:solidFill>
              </a:rPr>
              <a:t>Prednosti primene softvera </a:t>
            </a:r>
            <a:endParaRPr lang="en-US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r-Latn-RS" sz="2800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sr-Latn-RS" sz="2800" dirty="0" smtClean="0">
                <a:solidFill>
                  <a:schemeClr val="accent5">
                    <a:lumMod val="10000"/>
                  </a:schemeClr>
                </a:solidFill>
              </a:rPr>
              <a:t>Veliki broj </a:t>
            </a:r>
            <a:r>
              <a:rPr lang="sr-Latn-RS" sz="2800" dirty="0" smtClean="0">
                <a:solidFill>
                  <a:schemeClr val="accent5">
                    <a:lumMod val="10000"/>
                  </a:schemeClr>
                </a:solidFill>
              </a:rPr>
              <a:t>ponavljanja</a:t>
            </a:r>
            <a:endParaRPr lang="en-US" sz="2800" smtClean="0">
              <a:solidFill>
                <a:schemeClr val="accent5">
                  <a:lumMod val="10000"/>
                </a:schemeClr>
              </a:solidFill>
            </a:endParaRPr>
          </a:p>
          <a:p>
            <a:endParaRPr lang="sr-Latn-RS" sz="2800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sr-Latn-RS" sz="2800" dirty="0" smtClean="0">
                <a:solidFill>
                  <a:schemeClr val="accent5">
                    <a:lumMod val="10000"/>
                  </a:schemeClr>
                </a:solidFill>
              </a:rPr>
              <a:t>Povratne informacije (praćenja, samopraćenje i evaluacija)</a:t>
            </a:r>
          </a:p>
          <a:p>
            <a:endParaRPr lang="sr-Latn-RS" sz="2800" dirty="0" smtClean="0">
              <a:solidFill>
                <a:schemeClr val="accent5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accent5">
                    <a:lumMod val="10000"/>
                  </a:schemeClr>
                </a:solidFill>
              </a:rPr>
              <a:t>Prednosti primene softvera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>
                <a:solidFill>
                  <a:schemeClr val="accent5">
                    <a:lumMod val="10000"/>
                  </a:schemeClr>
                </a:solidFill>
              </a:rPr>
              <a:t>Niži torškovi</a:t>
            </a:r>
            <a:endParaRPr lang="sr-Latn-RS" dirty="0">
              <a:solidFill>
                <a:schemeClr val="accent5">
                  <a:lumMod val="10000"/>
                </a:schemeClr>
              </a:solidFill>
            </a:endParaRPr>
          </a:p>
          <a:p>
            <a:endParaRPr lang="sr-Latn-RS" dirty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sr-Latn-RS" dirty="0" smtClean="0">
                <a:solidFill>
                  <a:schemeClr val="accent5">
                    <a:lumMod val="10000"/>
                  </a:schemeClr>
                </a:solidFill>
              </a:rPr>
              <a:t>Visoka individualizacija</a:t>
            </a:r>
            <a:endParaRPr lang="sr-Latn-RS" dirty="0">
              <a:solidFill>
                <a:schemeClr val="accent5">
                  <a:lumMod val="10000"/>
                </a:schemeClr>
              </a:solidFill>
            </a:endParaRPr>
          </a:p>
          <a:p>
            <a:pPr>
              <a:buNone/>
            </a:pPr>
            <a:endParaRPr lang="sr-Latn-RS" dirty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B</a:t>
            </a:r>
            <a:r>
              <a:rPr lang="sr-Latn-RS" dirty="0">
                <a:solidFill>
                  <a:schemeClr val="accent5">
                    <a:lumMod val="10000"/>
                  </a:schemeClr>
                </a:solidFill>
              </a:rPr>
              <a:t>ezbednost</a:t>
            </a:r>
          </a:p>
          <a:p>
            <a:endParaRPr lang="sr-Latn-RS" dirty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sr-Latn-RS" dirty="0" smtClean="0">
                <a:solidFill>
                  <a:schemeClr val="accent5">
                    <a:lumMod val="10000"/>
                  </a:schemeClr>
                </a:solidFill>
              </a:rPr>
              <a:t>Veća samostalnost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>
                <a:solidFill>
                  <a:schemeClr val="accent5">
                    <a:lumMod val="10000"/>
                  </a:schemeClr>
                </a:solidFill>
              </a:rPr>
              <a:t>Veliki broj </a:t>
            </a:r>
            <a:r>
              <a:rPr lang="sr-Latn-RS" dirty="0" smtClean="0">
                <a:solidFill>
                  <a:schemeClr val="accent5">
                    <a:lumMod val="10000"/>
                  </a:schemeClr>
                </a:solidFill>
              </a:rPr>
              <a:t>ponavljanja</a:t>
            </a:r>
          </a:p>
          <a:p>
            <a:pPr>
              <a:buNone/>
            </a:pPr>
            <a:endParaRPr lang="sr-Latn-RS" dirty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sr-Latn-RS" dirty="0">
                <a:solidFill>
                  <a:schemeClr val="accent5">
                    <a:lumMod val="10000"/>
                  </a:schemeClr>
                </a:solidFill>
              </a:rPr>
              <a:t>Povratne </a:t>
            </a:r>
            <a:r>
              <a:rPr lang="sr-Latn-RS" dirty="0" smtClean="0">
                <a:solidFill>
                  <a:schemeClr val="accent5">
                    <a:lumMod val="10000"/>
                  </a:schemeClr>
                </a:solidFill>
              </a:rPr>
              <a:t>informacije</a:t>
            </a:r>
          </a:p>
          <a:p>
            <a:pPr>
              <a:buNone/>
            </a:pPr>
            <a:r>
              <a:rPr lang="sr-Latn-RS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</a:p>
          <a:p>
            <a:pPr>
              <a:buFont typeface="Courier New" pitchFamily="49" charset="0"/>
              <a:buChar char="o"/>
            </a:pPr>
            <a:r>
              <a:rPr lang="sr-Latn-RS" dirty="0">
                <a:solidFill>
                  <a:schemeClr val="accent5">
                    <a:lumMod val="10000"/>
                  </a:schemeClr>
                </a:solidFill>
              </a:rPr>
              <a:t>p</a:t>
            </a:r>
            <a:r>
              <a:rPr lang="sr-Latn-RS" dirty="0" smtClean="0">
                <a:solidFill>
                  <a:schemeClr val="accent5">
                    <a:lumMod val="10000"/>
                  </a:schemeClr>
                </a:solidFill>
              </a:rPr>
              <a:t>raćenje</a:t>
            </a:r>
          </a:p>
          <a:p>
            <a:pPr>
              <a:buNone/>
            </a:pPr>
            <a:r>
              <a:rPr lang="sr-Latn-RS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</a:p>
          <a:p>
            <a:pPr>
              <a:buFont typeface="Courier New" pitchFamily="49" charset="0"/>
              <a:buChar char="o"/>
            </a:pPr>
            <a:r>
              <a:rPr lang="sr-Latn-RS" dirty="0">
                <a:solidFill>
                  <a:schemeClr val="accent5">
                    <a:lumMod val="10000"/>
                  </a:schemeClr>
                </a:solidFill>
              </a:rPr>
              <a:t>s</a:t>
            </a:r>
            <a:r>
              <a:rPr lang="sr-Latn-RS" dirty="0" smtClean="0">
                <a:solidFill>
                  <a:schemeClr val="accent5">
                    <a:lumMod val="10000"/>
                  </a:schemeClr>
                </a:solidFill>
              </a:rPr>
              <a:t>amopraćenje</a:t>
            </a:r>
          </a:p>
          <a:p>
            <a:pPr>
              <a:buNone/>
            </a:pPr>
            <a:endParaRPr lang="sr-Latn-RS" dirty="0" smtClean="0">
              <a:solidFill>
                <a:schemeClr val="accent5">
                  <a:lumMod val="10000"/>
                </a:schemeClr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lang="sr-Latn-RS" dirty="0" smtClean="0">
                <a:solidFill>
                  <a:schemeClr val="accent5">
                    <a:lumMod val="10000"/>
                  </a:schemeClr>
                </a:solidFill>
              </a:rPr>
              <a:t>evaluacija</a:t>
            </a:r>
            <a:endParaRPr lang="sr-Latn-RS" dirty="0">
              <a:solidFill>
                <a:schemeClr val="accent5">
                  <a:lumMod val="10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accent5">
                    <a:lumMod val="10000"/>
                  </a:schemeClr>
                </a:solidFill>
              </a:rPr>
              <a:t>Softver</a:t>
            </a:r>
            <a:r>
              <a:rPr lang="en-US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10000"/>
                  </a:schemeClr>
                </a:solidFill>
              </a:rPr>
              <a:t>za</a:t>
            </a:r>
            <a:r>
              <a:rPr lang="en-US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10000"/>
                  </a:schemeClr>
                </a:solidFill>
              </a:rPr>
              <a:t>osobe</a:t>
            </a:r>
            <a:r>
              <a:rPr lang="en-US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10000"/>
                  </a:schemeClr>
                </a:solidFill>
              </a:rPr>
              <a:t>sa</a:t>
            </a:r>
            <a:r>
              <a:rPr lang="en-US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10000"/>
                  </a:schemeClr>
                </a:solidFill>
              </a:rPr>
              <a:t>ometeno</a:t>
            </a:r>
            <a:r>
              <a:rPr lang="sr-Latn-RS" dirty="0" smtClean="0">
                <a:solidFill>
                  <a:schemeClr val="accent5">
                    <a:lumMod val="10000"/>
                  </a:schemeClr>
                </a:solidFill>
              </a:rPr>
              <a:t>šću je bio:</a:t>
            </a:r>
            <a:endParaRPr lang="en-US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57224" y="2285992"/>
            <a:ext cx="2714644" cy="107157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accent5">
                    <a:lumMod val="10000"/>
                  </a:schemeClr>
                </a:solidFill>
              </a:rPr>
              <a:t>KOMPLIKOVAN</a:t>
            </a:r>
            <a:endParaRPr lang="en-US" sz="28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5500694" y="2285992"/>
            <a:ext cx="2714644" cy="107157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accent5">
                    <a:lumMod val="10000"/>
                  </a:schemeClr>
                </a:solidFill>
              </a:rPr>
              <a:t>SKUP</a:t>
            </a:r>
            <a:endParaRPr lang="en-US" sz="3200" b="1" dirty="0" smtClean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357422" y="4500570"/>
            <a:ext cx="4357718" cy="107157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3200" b="1" dirty="0" err="1" smtClean="0">
                <a:solidFill>
                  <a:schemeClr val="accent5">
                    <a:lumMod val="10000"/>
                  </a:schemeClr>
                </a:solidFill>
              </a:rPr>
              <a:t>UNIVERZALNA</a:t>
            </a:r>
            <a:r>
              <a:rPr lang="en-US" sz="3200" b="1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10000"/>
                  </a:schemeClr>
                </a:solidFill>
              </a:rPr>
              <a:t>REŠENJA</a:t>
            </a:r>
            <a:endParaRPr lang="en-US" sz="3200" b="1" dirty="0" smtClean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 rot="19000766">
            <a:off x="2411294" y="3485832"/>
            <a:ext cx="714380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2599234" flipH="1">
            <a:off x="6197509" y="3485833"/>
            <a:ext cx="714380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accent5">
                    <a:lumMod val="10000"/>
                  </a:schemeClr>
                </a:solidFill>
              </a:rPr>
              <a:t>Danas </a:t>
            </a:r>
            <a:endParaRPr lang="en-US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i="1" dirty="0" smtClean="0">
                <a:solidFill>
                  <a:schemeClr val="accent5">
                    <a:lumMod val="10000"/>
                  </a:schemeClr>
                </a:solidFill>
                <a:latin typeface="Calibri" pitchFamily="34" charset="0"/>
              </a:rPr>
              <a:t>Jav</a:t>
            </a:r>
            <a:r>
              <a:rPr lang="sr-Latn-RS" sz="2800" i="1" dirty="0" smtClean="0">
                <a:solidFill>
                  <a:schemeClr val="accent5">
                    <a:lumMod val="10000"/>
                  </a:schemeClr>
                </a:solidFill>
                <a:latin typeface="Calibri" pitchFamily="34" charset="0"/>
                <a:cs typeface="Arial" pitchFamily="34" charset="0"/>
              </a:rPr>
              <a:t>a – Java Virtual Machine (JVM)</a:t>
            </a:r>
            <a:r>
              <a:rPr lang="pl-PL" sz="2800" dirty="0">
                <a:solidFill>
                  <a:schemeClr val="accent5">
                    <a:lumMod val="10000"/>
                  </a:schemeClr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pl-PL" sz="2800" dirty="0" smtClean="0">
                <a:solidFill>
                  <a:schemeClr val="accent5">
                    <a:lumMod val="10000"/>
                  </a:schemeClr>
                </a:solidFill>
                <a:latin typeface="Calibri" pitchFamily="34" charset="0"/>
                <a:cs typeface="Arial" pitchFamily="34" charset="0"/>
              </a:rPr>
              <a:t>– primena na različitim platformama: tablet, pametni telefon, desktop računar, laptop računar...</a:t>
            </a:r>
            <a:r>
              <a:rPr lang="pl-PL" sz="2800" dirty="0" smtClean="0">
                <a:solidFill>
                  <a:schemeClr val="accent5">
                    <a:lumMod val="10000"/>
                  </a:schemeClr>
                </a:solidFill>
                <a:latin typeface="Calibri" pitchFamily="34" charset="0"/>
              </a:rPr>
              <a:t> </a:t>
            </a:r>
          </a:p>
          <a:p>
            <a:pPr algn="just"/>
            <a:endParaRPr lang="pl-PL" sz="3000" dirty="0">
              <a:solidFill>
                <a:schemeClr val="accent5">
                  <a:lumMod val="10000"/>
                </a:schemeClr>
              </a:solidFill>
            </a:endParaRPr>
          </a:p>
          <a:p>
            <a:pPr algn="just"/>
            <a:r>
              <a:rPr lang="sr-Latn-RS" sz="3000" dirty="0" smtClean="0">
                <a:solidFill>
                  <a:schemeClr val="accent5">
                    <a:lumMod val="10000"/>
                  </a:schemeClr>
                </a:solidFill>
              </a:rPr>
              <a:t>Pojednostavljeno programiranje</a:t>
            </a:r>
            <a:r>
              <a:rPr lang="en-US" sz="3000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accent5">
                    <a:lumMod val="10000"/>
                  </a:schemeClr>
                </a:solidFill>
              </a:rPr>
              <a:t>upotrebom</a:t>
            </a:r>
            <a:r>
              <a:rPr lang="en-US" sz="3000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sr-Latn-RS" sz="3000" dirty="0" smtClean="0">
                <a:solidFill>
                  <a:schemeClr val="accent5">
                    <a:lumMod val="10000"/>
                  </a:schemeClr>
                </a:solidFill>
              </a:rPr>
              <a:t>već </a:t>
            </a:r>
            <a:r>
              <a:rPr lang="sr-Latn-RS" sz="3000" i="1" dirty="0" smtClean="0">
                <a:solidFill>
                  <a:schemeClr val="accent5">
                    <a:lumMod val="10000"/>
                  </a:schemeClr>
                </a:solidFill>
              </a:rPr>
              <a:t>gotovih</a:t>
            </a:r>
            <a:r>
              <a:rPr lang="sr-Latn-RS" sz="3000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accent5">
                    <a:lumMod val="10000"/>
                  </a:schemeClr>
                </a:solidFill>
              </a:rPr>
              <a:t>grafičkih</a:t>
            </a:r>
            <a:r>
              <a:rPr lang="en-US" sz="3000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sr-Latn-RS" sz="3000" dirty="0" smtClean="0">
                <a:solidFill>
                  <a:schemeClr val="accent5">
                    <a:lumMod val="10000"/>
                  </a:schemeClr>
                </a:solidFill>
              </a:rPr>
              <a:t>rešenja</a:t>
            </a:r>
            <a:r>
              <a:rPr lang="en-US" sz="3000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sr-Latn-RS" sz="3000" i="1" dirty="0" smtClean="0">
                <a:solidFill>
                  <a:schemeClr val="accent5">
                    <a:lumMod val="10000"/>
                  </a:schemeClr>
                </a:solidFill>
              </a:rPr>
              <a:t>Graphic</a:t>
            </a:r>
            <a:r>
              <a:rPr lang="en-US" sz="3000" i="1" dirty="0" smtClean="0">
                <a:solidFill>
                  <a:schemeClr val="accent5">
                    <a:lumMod val="10000"/>
                  </a:schemeClr>
                </a:solidFill>
              </a:rPr>
              <a:t>al</a:t>
            </a:r>
            <a:r>
              <a:rPr lang="sr-Latn-RS" sz="3000" i="1" dirty="0" smtClean="0">
                <a:solidFill>
                  <a:schemeClr val="accent5">
                    <a:lumMod val="10000"/>
                  </a:schemeClr>
                </a:solidFill>
              </a:rPr>
              <a:t> U</a:t>
            </a:r>
            <a:r>
              <a:rPr lang="en-US" sz="3000" i="1" dirty="0" smtClean="0">
                <a:solidFill>
                  <a:schemeClr val="accent5">
                    <a:lumMod val="10000"/>
                  </a:schemeClr>
                </a:solidFill>
              </a:rPr>
              <a:t>ser</a:t>
            </a:r>
            <a:r>
              <a:rPr lang="sr-Latn-RS" sz="3000" i="1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sr-Latn-RS" sz="3000" i="1" dirty="0" smtClean="0">
                <a:solidFill>
                  <a:schemeClr val="accent5">
                    <a:lumMod val="10000"/>
                  </a:schemeClr>
                </a:solidFill>
              </a:rPr>
              <a:t>Interface </a:t>
            </a:r>
            <a:r>
              <a:rPr lang="en-US" sz="3000" i="1" dirty="0" smtClean="0">
                <a:solidFill>
                  <a:schemeClr val="accent5">
                    <a:lumMod val="10000"/>
                  </a:schemeClr>
                </a:solidFill>
              </a:rPr>
              <a:t>(GUI</a:t>
            </a:r>
            <a:r>
              <a:rPr lang="en-US" sz="3000" dirty="0" smtClean="0">
                <a:solidFill>
                  <a:schemeClr val="accent5">
                    <a:lumMod val="10000"/>
                  </a:schemeClr>
                </a:solidFill>
              </a:rPr>
              <a:t>)</a:t>
            </a:r>
            <a:r>
              <a:rPr lang="sr-Latn-RS" sz="3000" dirty="0" smtClean="0">
                <a:solidFill>
                  <a:schemeClr val="accent5">
                    <a:lumMod val="10000"/>
                  </a:schemeClr>
                </a:solidFill>
              </a:rPr>
              <a:t>. </a:t>
            </a:r>
            <a:r>
              <a:rPr lang="en-US" sz="3000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endParaRPr lang="sr-Latn-RS" sz="30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>
              <a:buNone/>
            </a:pPr>
            <a:endParaRPr lang="en-US" sz="30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>
              <a:buNone/>
            </a:pPr>
            <a:endParaRPr lang="en-US" sz="3000" dirty="0" smtClean="0">
              <a:solidFill>
                <a:schemeClr val="accent5">
                  <a:lumMod val="10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accent5">
                    <a:lumMod val="10000"/>
                  </a:schemeClr>
                </a:solidFill>
              </a:rPr>
              <a:t>Dostupnost</a:t>
            </a:r>
            <a:endParaRPr lang="en-US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V</a:t>
            </a:r>
            <a:r>
              <a:rPr lang="sr-Latn-RS" sz="2800" dirty="0" smtClean="0">
                <a:solidFill>
                  <a:schemeClr val="accent5">
                    <a:lumMod val="10000"/>
                  </a:schemeClr>
                </a:solidFill>
              </a:rPr>
              <a:t>eći nivo prilagođavanja individualnim potrebama korisnika.</a:t>
            </a:r>
          </a:p>
          <a:p>
            <a:pPr algn="just"/>
            <a:endParaRPr lang="sr-Latn-RS" sz="28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algn="just"/>
            <a:r>
              <a:rPr lang="sr-Latn-RS" sz="2800" dirty="0" smtClean="0">
                <a:solidFill>
                  <a:schemeClr val="accent5">
                    <a:lumMod val="10000"/>
                  </a:schemeClr>
                </a:solidFill>
              </a:rPr>
              <a:t>Manji troškovi programiranja.</a:t>
            </a:r>
          </a:p>
          <a:p>
            <a:pPr algn="just">
              <a:buNone/>
            </a:pPr>
            <a:endParaRPr lang="sr-Latn-RS" sz="28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algn="just"/>
            <a:r>
              <a:rPr lang="sr-Latn-RS" sz="2800" dirty="0" smtClean="0">
                <a:solidFill>
                  <a:schemeClr val="accent5">
                    <a:lumMod val="10000"/>
                  </a:schemeClr>
                </a:solidFill>
              </a:rPr>
              <a:t>Brža i fleksibilnija izrada softverskih rešenja.</a:t>
            </a:r>
          </a:p>
          <a:p>
            <a:endParaRPr lang="en-US" dirty="0">
              <a:solidFill>
                <a:schemeClr val="accent5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5">
                    <a:lumMod val="10000"/>
                  </a:schemeClr>
                </a:solidFill>
              </a:rPr>
              <a:t>Interaktivni</a:t>
            </a:r>
            <a:r>
              <a:rPr lang="en-US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10000"/>
                  </a:schemeClr>
                </a:solidFill>
              </a:rPr>
              <a:t>metronom</a:t>
            </a:r>
            <a:endParaRPr lang="en-US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sr-Latn-RS" sz="2800" dirty="0">
                <a:solidFill>
                  <a:schemeClr val="accent5">
                    <a:lumMod val="10000"/>
                  </a:schemeClr>
                </a:solidFill>
              </a:rPr>
              <a:t>K</a:t>
            </a:r>
            <a:r>
              <a:rPr lang="sr-Latn-RS" sz="2800" dirty="0" smtClean="0">
                <a:solidFill>
                  <a:schemeClr val="accent5">
                    <a:lumMod val="10000"/>
                  </a:schemeClr>
                </a:solidFill>
              </a:rPr>
              <a:t>orisnik dobija zvučne signale u određenim vremenskim periodima (ritam).</a:t>
            </a:r>
          </a:p>
          <a:p>
            <a:pPr algn="just"/>
            <a:endParaRPr lang="sr-Latn-RS" sz="28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algn="just"/>
            <a:r>
              <a:rPr lang="sr-Latn-RS" sz="2800" dirty="0" smtClean="0">
                <a:solidFill>
                  <a:schemeClr val="accent5">
                    <a:lumMod val="10000"/>
                  </a:schemeClr>
                </a:solidFill>
              </a:rPr>
              <a:t>Pokrete usklađuje sa ritmom. </a:t>
            </a:r>
          </a:p>
          <a:p>
            <a:pPr algn="just"/>
            <a:endParaRPr lang="sr-Latn-RS" sz="28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algn="just"/>
            <a:r>
              <a:rPr lang="sr-Latn-RS" sz="2800" dirty="0" smtClean="0">
                <a:solidFill>
                  <a:schemeClr val="accent5">
                    <a:lumMod val="10000"/>
                  </a:schemeClr>
                </a:solidFill>
              </a:rPr>
              <a:t>Odgovor daje pomoću senzora (dlan, butina, noga...).</a:t>
            </a:r>
          </a:p>
          <a:p>
            <a:pPr algn="just"/>
            <a:endParaRPr lang="sr-Latn-RS" sz="28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D</a:t>
            </a:r>
            <a:r>
              <a:rPr lang="sr-Latn-RS" sz="2800" dirty="0" smtClean="0">
                <a:solidFill>
                  <a:schemeClr val="accent5">
                    <a:lumMod val="10000"/>
                  </a:schemeClr>
                </a:solidFill>
              </a:rPr>
              <a:t>obija povratnu informaciju o odstupanju od zadatog ritma (milisekunde) i koriguje brzinu izvođenja pokreta.</a:t>
            </a:r>
          </a:p>
          <a:p>
            <a:endParaRPr lang="sr-Latn-RS" sz="2800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sr-Latn-RS" sz="2800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5">
                    <a:lumMod val="10000"/>
                  </a:schemeClr>
                </a:solidFill>
              </a:rPr>
              <a:t>Interaktivni</a:t>
            </a:r>
            <a:r>
              <a:rPr lang="en-US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10000"/>
                  </a:schemeClr>
                </a:solidFill>
              </a:rPr>
              <a:t>metronom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800" dirty="0" smtClean="0">
                <a:solidFill>
                  <a:schemeClr val="accent5">
                    <a:lumMod val="10000"/>
                  </a:schemeClr>
                </a:solidFill>
              </a:rPr>
              <a:t>Samoregulacija aktivnosti psihomotorike</a:t>
            </a:r>
          </a:p>
          <a:p>
            <a:pPr>
              <a:buNone/>
            </a:pPr>
            <a:endParaRPr lang="sr-Latn-RS" sz="2800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sr-Latn-RS" sz="2800" dirty="0" smtClean="0">
                <a:solidFill>
                  <a:schemeClr val="accent5">
                    <a:lumMod val="10000"/>
                  </a:schemeClr>
                </a:solidFill>
              </a:rPr>
              <a:t>Unapređivanje kapaciteta pažnje</a:t>
            </a:r>
          </a:p>
          <a:p>
            <a:pPr>
              <a:buNone/>
            </a:pPr>
            <a:endParaRPr lang="sr-Latn-RS" sz="2800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sr-Latn-RS" sz="2800" dirty="0" smtClean="0">
                <a:solidFill>
                  <a:schemeClr val="accent5">
                    <a:lumMod val="10000"/>
                  </a:schemeClr>
                </a:solidFill>
              </a:rPr>
              <a:t>Pozitivni rezultati upotrebe interaktivnog metronoma kod osoba sa ADHD generalizuju se i na druge oblasti (socijalne interakcije).</a:t>
            </a:r>
            <a:endParaRPr lang="en-US" sz="2800" dirty="0">
              <a:solidFill>
                <a:schemeClr val="accent5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accent5">
                    <a:lumMod val="10000"/>
                  </a:schemeClr>
                </a:solidFill>
              </a:rPr>
              <a:t>Video i </a:t>
            </a:r>
            <a:r>
              <a:rPr lang="sr-Latn-RS" dirty="0">
                <a:solidFill>
                  <a:schemeClr val="accent5">
                    <a:lumMod val="10000"/>
                  </a:schemeClr>
                </a:solidFill>
              </a:rPr>
              <a:t>s</a:t>
            </a:r>
            <a:r>
              <a:rPr lang="en-US" dirty="0" err="1" smtClean="0">
                <a:solidFill>
                  <a:schemeClr val="accent5">
                    <a:lumMod val="10000"/>
                  </a:schemeClr>
                </a:solidFill>
              </a:rPr>
              <a:t>likovna</a:t>
            </a:r>
            <a:r>
              <a:rPr lang="en-US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10000"/>
                  </a:schemeClr>
                </a:solidFill>
              </a:rPr>
              <a:t>uputstva</a:t>
            </a:r>
            <a:endParaRPr lang="en-US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RS" sz="2800" dirty="0" smtClean="0">
                <a:solidFill>
                  <a:schemeClr val="accent5">
                    <a:lumMod val="10000"/>
                  </a:schemeClr>
                </a:solidFill>
              </a:rPr>
              <a:t>Praćenje redosleda slika u realizaciji zadatka – odabranog cilja.</a:t>
            </a:r>
          </a:p>
          <a:p>
            <a:pPr algn="just"/>
            <a:endParaRPr lang="sr-Latn-RS" sz="28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algn="just"/>
            <a:r>
              <a:rPr lang="sr-Latn-RS" sz="2800" dirty="0" smtClean="0">
                <a:solidFill>
                  <a:schemeClr val="accent5">
                    <a:lumMod val="10000"/>
                  </a:schemeClr>
                </a:solidFill>
              </a:rPr>
              <a:t>Omogućavaju jasnu podelu zadatka na etape.</a:t>
            </a:r>
          </a:p>
          <a:p>
            <a:pPr algn="just">
              <a:buNone/>
            </a:pPr>
            <a:endParaRPr lang="sr-Latn-RS" sz="28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algn="just"/>
            <a:r>
              <a:rPr lang="sr-Latn-RS" sz="2800" dirty="0" smtClean="0">
                <a:solidFill>
                  <a:schemeClr val="accent5">
                    <a:lumMod val="10000"/>
                  </a:schemeClr>
                </a:solidFill>
              </a:rPr>
              <a:t>Obezbeđuje povratnu informaciju (koliko, kada je program upotrebljavan).</a:t>
            </a:r>
          </a:p>
          <a:p>
            <a:endParaRPr lang="en-US" dirty="0">
              <a:solidFill>
                <a:schemeClr val="accent5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accent5">
                    <a:lumMod val="10000"/>
                  </a:schemeClr>
                </a:solidFill>
              </a:rPr>
              <a:t>Video i s</a:t>
            </a:r>
            <a:r>
              <a:rPr lang="en-US" dirty="0" err="1" smtClean="0">
                <a:solidFill>
                  <a:schemeClr val="accent5">
                    <a:lumMod val="10000"/>
                  </a:schemeClr>
                </a:solidFill>
              </a:rPr>
              <a:t>likovna</a:t>
            </a:r>
            <a:r>
              <a:rPr lang="en-US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10000"/>
                  </a:schemeClr>
                </a:solidFill>
              </a:rPr>
              <a:t>uputstva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z="2800" dirty="0" smtClean="0">
                <a:solidFill>
                  <a:schemeClr val="accent5">
                    <a:lumMod val="10000"/>
                  </a:schemeClr>
                </a:solidFill>
              </a:rPr>
              <a:t>Unapređuju motivaciju korisnika.</a:t>
            </a:r>
          </a:p>
          <a:p>
            <a:pPr>
              <a:buNone/>
            </a:pPr>
            <a:r>
              <a:rPr lang="sr-Latn-RS" sz="2800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</a:p>
          <a:p>
            <a:r>
              <a:rPr lang="sr-Latn-RS" sz="2800" dirty="0" smtClean="0">
                <a:solidFill>
                  <a:schemeClr val="accent5">
                    <a:lumMod val="10000"/>
                  </a:schemeClr>
                </a:solidFill>
              </a:rPr>
              <a:t>Omogućavaju kombinovanje sa auditivnim signalima – verbalnim uputstvima, alarmima i sl. kao i upotrebu vibracije u okruženju u kom nije preporučljiva upotreba zvučnih signala.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sr-Latn-RS" dirty="0" smtClean="0">
                <a:solidFill>
                  <a:schemeClr val="accent5">
                    <a:lumMod val="10000"/>
                  </a:schemeClr>
                </a:solidFill>
              </a:rPr>
              <a:t>Grafičko predstavljanje</a:t>
            </a:r>
            <a:r>
              <a:rPr lang="en-US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10000"/>
                  </a:schemeClr>
                </a:solidFill>
              </a:rPr>
              <a:t>cilj</a:t>
            </a:r>
            <a:r>
              <a:rPr lang="sr-Latn-RS" dirty="0" smtClean="0">
                <a:solidFill>
                  <a:schemeClr val="accent5">
                    <a:lumMod val="10000"/>
                  </a:schemeClr>
                </a:solidFill>
              </a:rPr>
              <a:t>a</a:t>
            </a:r>
            <a:endParaRPr lang="en-US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S</a:t>
            </a:r>
            <a:r>
              <a:rPr lang="sr-Latn-RS" sz="2800" dirty="0" smtClean="0">
                <a:solidFill>
                  <a:schemeClr val="accent5">
                    <a:lumMod val="10000"/>
                  </a:schemeClr>
                </a:solidFill>
              </a:rPr>
              <a:t>oftver za obradu i kombinovanje fotografija.</a:t>
            </a:r>
          </a:p>
          <a:p>
            <a:endParaRPr lang="sr-Latn-RS" sz="2800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sr-Latn-RS" sz="2800" dirty="0" smtClean="0">
                <a:solidFill>
                  <a:schemeClr val="accent5">
                    <a:lumMod val="10000"/>
                  </a:schemeClr>
                </a:solidFill>
              </a:rPr>
              <a:t>Jednostavan interfejs i intuitivna upotreba programa.   </a:t>
            </a:r>
          </a:p>
          <a:p>
            <a:endParaRPr lang="sr-Latn-RS" sz="28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algn="just"/>
            <a:r>
              <a:rPr lang="sr-Latn-RS" sz="2800" dirty="0" smtClean="0">
                <a:solidFill>
                  <a:schemeClr val="accent5">
                    <a:lumMod val="10000"/>
                  </a:schemeClr>
                </a:solidFill>
              </a:rPr>
              <a:t>Omogućava korisniku da kreira vizuelne podsetnike, motivacione fotografije, da grafički predstavi strategije ostvarivanja cilja. </a:t>
            </a:r>
          </a:p>
          <a:p>
            <a:endParaRPr lang="sr-Latn-RS" sz="2800" dirty="0" smtClean="0">
              <a:solidFill>
                <a:schemeClr val="accent5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C6D9F0"/>
      </a:dk1>
      <a:lt1>
        <a:srgbClr val="C6D9F0"/>
      </a:lt1>
      <a:dk2>
        <a:srgbClr val="C6D9F0"/>
      </a:dk2>
      <a:lt2>
        <a:srgbClr val="C6D9F0"/>
      </a:lt2>
      <a:accent1>
        <a:srgbClr val="C6D9F0"/>
      </a:accent1>
      <a:accent2>
        <a:srgbClr val="DCE8F6"/>
      </a:accent2>
      <a:accent3>
        <a:srgbClr val="D1DEEE"/>
      </a:accent3>
      <a:accent4>
        <a:srgbClr val="8DB3E2"/>
      </a:accent4>
      <a:accent5>
        <a:srgbClr val="BAD1ED"/>
      </a:accent5>
      <a:accent6>
        <a:srgbClr val="8DB3E2"/>
      </a:accent6>
      <a:hlink>
        <a:srgbClr val="548DD4"/>
      </a:hlink>
      <a:folHlink>
        <a:srgbClr val="548DD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444</Words>
  <Application>Microsoft Office PowerPoint</Application>
  <PresentationFormat>On-screen Show (4:3)</PresentationFormat>
  <Paragraphs>102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Primena softvera u usvajanju strategija samoregulacije</vt:lpstr>
      <vt:lpstr>Softver za osobe sa ometenošću je bio:</vt:lpstr>
      <vt:lpstr>Danas </vt:lpstr>
      <vt:lpstr>Dostupnost</vt:lpstr>
      <vt:lpstr>Interaktivni metronom</vt:lpstr>
      <vt:lpstr>Interaktivni metronom</vt:lpstr>
      <vt:lpstr>Video i slikovna uputstva</vt:lpstr>
      <vt:lpstr>Video i slikovna uputstva</vt:lpstr>
      <vt:lpstr> Grafičko predstavljanje cilja</vt:lpstr>
      <vt:lpstr>Grafičko predstavljanje cilja</vt:lpstr>
      <vt:lpstr>Prednosti primene softvera </vt:lpstr>
      <vt:lpstr>Prednosti primene softvera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Primena softvera u usvajanju strategija samoregulacije</dc:title>
  <dc:creator>unknown</dc:creator>
  <cp:lastModifiedBy>unknown</cp:lastModifiedBy>
  <cp:revision>8</cp:revision>
  <dcterms:created xsi:type="dcterms:W3CDTF">2019-04-24T10:51:00Z</dcterms:created>
  <dcterms:modified xsi:type="dcterms:W3CDTF">2019-05-23T08:55:42Z</dcterms:modified>
</cp:coreProperties>
</file>