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9" d="100"/>
          <a:sy n="69" d="100"/>
        </p:scale>
        <p:origin x="-14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FF61DC8-7C3C-4E8E-9D38-33AB153848A1}" type="datetimeFigureOut">
              <a:rPr lang="en-US" smtClean="0"/>
              <a:pPr/>
              <a:t>11/7/2019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384DED6-CBE1-4F1E-B640-6596D2011B7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3600" b="1">
                <a:latin typeface="Georgia" pitchFamily="18" charset="0"/>
              </a:rPr>
              <a:t>Psihosocijalni aspekti oštećenja sluha kod dece</a:t>
            </a:r>
            <a:r>
              <a:rPr lang="en-US" sz="3600"/>
              <a:t/>
            </a:r>
            <a:br>
              <a:rPr lang="en-US" sz="3600"/>
            </a:br>
            <a:endParaRPr lang="en-US" sz="36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2286000"/>
          </a:xfrm>
          <a:noFill/>
          <a:ln>
            <a:noFill/>
          </a:ln>
        </p:spPr>
        <p:txBody>
          <a:bodyPr/>
          <a:lstStyle/>
          <a:p>
            <a:pPr algn="l"/>
            <a:r>
              <a:rPr lang="en-US" smtClean="0"/>
              <a:t>Sanja Dimoski</a:t>
            </a:r>
          </a:p>
          <a:p>
            <a:pPr algn="l"/>
            <a:r>
              <a:rPr lang="en-US" smtClean="0"/>
              <a:t>Fakultet za specijalnu edukaciju i rehabilitaciju</a:t>
            </a:r>
          </a:p>
          <a:p>
            <a:pPr algn="l"/>
            <a:r>
              <a:rPr lang="en-US" smtClean="0"/>
              <a:t>Univerzitet u Beogradu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sz="2800" smtClean="0"/>
              <a:t>   </a:t>
            </a:r>
            <a:r>
              <a:rPr lang="en-US" sz="2800" smtClean="0"/>
              <a:t>Ukoliko </a:t>
            </a:r>
            <a:r>
              <a:rPr lang="en-US" sz="2800"/>
              <a:t>i uspe da razume zabrane, gluvo dete na tom uzrastu ne uspeva da razume smisao tih </a:t>
            </a:r>
            <a:r>
              <a:rPr lang="en-US" sz="2800" smtClean="0"/>
              <a:t>zabrana</a:t>
            </a:r>
            <a:r>
              <a:rPr lang="sr-Latn-RS" sz="2800" smtClean="0"/>
              <a:t>, </a:t>
            </a:r>
            <a:r>
              <a:rPr lang="en-US" sz="2800" smtClean="0"/>
              <a:t>np</a:t>
            </a:r>
            <a:r>
              <a:rPr lang="sr-Latn-RS" sz="2800" smtClean="0"/>
              <a:t>r</a:t>
            </a:r>
            <a:r>
              <a:rPr lang="en-US" sz="2800" smtClean="0"/>
              <a:t>. </a:t>
            </a:r>
            <a:r>
              <a:rPr lang="en-US" sz="2800"/>
              <a:t>“Nemoj da radiš drugom ono što ne bi voleo da se radi tebi</a:t>
            </a:r>
            <a:r>
              <a:rPr lang="en-US" sz="2800" smtClean="0"/>
              <a:t>”</a:t>
            </a:r>
            <a:r>
              <a:rPr lang="sr-Latn-RS" sz="2800" smtClean="0"/>
              <a:t>,</a:t>
            </a:r>
            <a:r>
              <a:rPr lang="en-US" sz="2800" smtClean="0"/>
              <a:t> </a:t>
            </a:r>
            <a:r>
              <a:rPr lang="en-US" sz="2800"/>
              <a:t>što je osnova dobrog moralnog razvoja. </a:t>
            </a:r>
            <a:endParaRPr lang="sr-Latn-RS" sz="2800" smtClean="0"/>
          </a:p>
          <a:p>
            <a:r>
              <a:rPr lang="en-US" sz="2800" smtClean="0"/>
              <a:t>Čak </a:t>
            </a:r>
            <a:r>
              <a:rPr lang="en-US" sz="2800"/>
              <a:t>i u najboljim uslovima i sa visokom uključenošću roditelja, gluva deca postižu male uspehe u apstraktnom verbalnom razumevanju (Moeller, 2000). </a:t>
            </a:r>
            <a:endParaRPr lang="sr-Latn-RS" sz="2800" smtClean="0"/>
          </a:p>
          <a:p>
            <a:endParaRPr lang="sr-Latn-RS" sz="2800" smtClean="0"/>
          </a:p>
          <a:p>
            <a:r>
              <a:rPr lang="en-US" sz="2800" smtClean="0"/>
              <a:t>Identifikacija </a:t>
            </a:r>
            <a:r>
              <a:rPr lang="en-US" sz="2800"/>
              <a:t>sa čujućim roditeljima je otežana, što dodatno usporava i otežava razvoj ličnosti.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sr-Latn-RS" sz="3200" smtClean="0">
                <a:latin typeface="Georgia" pitchFamily="18" charset="0"/>
              </a:rPr>
              <a:t>Šta kažu empirijska istraživanja?</a:t>
            </a: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sz="2800" smtClean="0"/>
              <a:t>Saznanj</a:t>
            </a:r>
            <a:r>
              <a:rPr lang="sr-Latn-RS" sz="2800" smtClean="0"/>
              <a:t>e</a:t>
            </a:r>
            <a:r>
              <a:rPr lang="en-US" sz="2800" smtClean="0"/>
              <a:t> </a:t>
            </a:r>
            <a:r>
              <a:rPr lang="en-US" sz="2800"/>
              <a:t>o slušnom oštećenju naročit je stres za </a:t>
            </a:r>
            <a:r>
              <a:rPr lang="en-US" sz="2800" smtClean="0"/>
              <a:t>roditelje</a:t>
            </a:r>
            <a:r>
              <a:rPr lang="sr-Latn-RS" sz="2800" smtClean="0"/>
              <a:t>;</a:t>
            </a:r>
            <a:r>
              <a:rPr lang="en-US" sz="2800" smtClean="0"/>
              <a:t> </a:t>
            </a:r>
            <a:r>
              <a:rPr lang="sr-Latn-RS" sz="2800" smtClean="0"/>
              <a:t>ovaj stres </a:t>
            </a:r>
            <a:r>
              <a:rPr lang="en-US" sz="2800" smtClean="0"/>
              <a:t>kreira </a:t>
            </a:r>
            <a:r>
              <a:rPr lang="en-US" sz="2800"/>
              <a:t>psihofizičko funkcionisanje majke, a tako i njene kapacitete </a:t>
            </a:r>
            <a:r>
              <a:rPr lang="sr-Latn-RS" sz="2800" smtClean="0"/>
              <a:t>z</a:t>
            </a:r>
            <a:r>
              <a:rPr lang="en-US" sz="2800" smtClean="0"/>
              <a:t>a </a:t>
            </a:r>
            <a:r>
              <a:rPr lang="en-US" sz="2800"/>
              <a:t>snalaženje u komunikciji i opštoj negi gluve bebe</a:t>
            </a:r>
            <a:r>
              <a:rPr lang="en-US" sz="2800" smtClean="0"/>
              <a:t>.</a:t>
            </a:r>
            <a:endParaRPr lang="sr-Latn-RS" sz="2800" smtClean="0"/>
          </a:p>
          <a:p>
            <a:endParaRPr lang="sr-Latn-RS" sz="2800" smtClean="0"/>
          </a:p>
          <a:p>
            <a:r>
              <a:rPr lang="sr-Latn-RS" sz="2800" smtClean="0"/>
              <a:t>I</a:t>
            </a:r>
            <a:r>
              <a:rPr lang="en-US" sz="2800" smtClean="0"/>
              <a:t>straživanja </a:t>
            </a:r>
            <a:r>
              <a:rPr lang="sr-Latn-RS" sz="2800" smtClean="0"/>
              <a:t>se </a:t>
            </a:r>
            <a:r>
              <a:rPr lang="en-US" sz="2800" smtClean="0"/>
              <a:t>ne </a:t>
            </a:r>
            <a:r>
              <a:rPr lang="en-US" sz="2800"/>
              <a:t>slažu o prisustvu stresa kod roditelja u porodicama dece sa slušnim oštećenjem, </a:t>
            </a:r>
            <a:r>
              <a:rPr lang="sr-Latn-RS" sz="2800" smtClean="0"/>
              <a:t>ali  su </a:t>
            </a:r>
            <a:r>
              <a:rPr lang="en-US" sz="2800" smtClean="0"/>
              <a:t>nalazi </a:t>
            </a:r>
            <a:r>
              <a:rPr lang="en-US" sz="2800" smtClean="0">
                <a:solidFill>
                  <a:srgbClr val="0070C0"/>
                </a:solidFill>
              </a:rPr>
              <a:t>nedvosmisleni </a:t>
            </a:r>
            <a:r>
              <a:rPr lang="en-US" sz="2800"/>
              <a:t>u pogledu toga da je </a:t>
            </a:r>
            <a:r>
              <a:rPr lang="en-US" sz="2800">
                <a:solidFill>
                  <a:srgbClr val="0070C0"/>
                </a:solidFill>
              </a:rPr>
              <a:t>viši nivo roditeljskog stresa vezan za učestalije socioemocionalne probleme kod gluve dece </a:t>
            </a:r>
            <a:r>
              <a:rPr lang="en-US" sz="2800"/>
              <a:t>(Hingtermair, 2006).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sr-Latn-RS" sz="2800" smtClean="0"/>
              <a:t>Koliko je stres u porodici značajan za kasniji psihološki razvoj pokazuju istraživanja:</a:t>
            </a:r>
          </a:p>
          <a:p>
            <a:endParaRPr lang="sr-Latn-RS" sz="2800" smtClean="0"/>
          </a:p>
          <a:p>
            <a:r>
              <a:rPr lang="en-US" sz="2800" smtClean="0"/>
              <a:t>najbolji </a:t>
            </a:r>
            <a:r>
              <a:rPr lang="en-US" sz="2800"/>
              <a:t>prediktor </a:t>
            </a:r>
            <a:r>
              <a:rPr lang="en-US" sz="2800">
                <a:solidFill>
                  <a:srgbClr val="0070C0"/>
                </a:solidFill>
              </a:rPr>
              <a:t>manjka socijalne kompetencije </a:t>
            </a:r>
            <a:r>
              <a:rPr lang="en-US" sz="2800"/>
              <a:t>kod gluvih adolescenata </a:t>
            </a:r>
            <a:r>
              <a:rPr lang="sr-Latn-RS" sz="2800" smtClean="0"/>
              <a:t>je </a:t>
            </a:r>
            <a:r>
              <a:rPr lang="en-US" sz="2800" smtClean="0"/>
              <a:t>nivo </a:t>
            </a:r>
            <a:r>
              <a:rPr lang="en-US" sz="2800"/>
              <a:t>stresa u </a:t>
            </a:r>
            <a:r>
              <a:rPr lang="en-US" sz="2800" smtClean="0"/>
              <a:t>porodici</a:t>
            </a:r>
            <a:r>
              <a:rPr lang="sr-Latn-RS" sz="2800" smtClean="0"/>
              <a:t> </a:t>
            </a:r>
            <a:r>
              <a:rPr lang="en-US" sz="2800" smtClean="0"/>
              <a:t>(Watson, Henggeler, &amp; Whelan; 1990) </a:t>
            </a:r>
            <a:endParaRPr lang="sr-Latn-RS" sz="2800" smtClean="0"/>
          </a:p>
          <a:p>
            <a:endParaRPr lang="sr-Latn-RS" sz="2800" smtClean="0"/>
          </a:p>
          <a:p>
            <a:r>
              <a:rPr lang="en-US" sz="2800" smtClean="0">
                <a:solidFill>
                  <a:srgbClr val="0070C0"/>
                </a:solidFill>
              </a:rPr>
              <a:t>bihejvioralni </a:t>
            </a:r>
            <a:r>
              <a:rPr lang="en-US" sz="2800">
                <a:solidFill>
                  <a:srgbClr val="0070C0"/>
                </a:solidFill>
              </a:rPr>
              <a:t>problemi </a:t>
            </a:r>
            <a:r>
              <a:rPr lang="en-US" sz="2800"/>
              <a:t>u kasnijem dobu vezani </a:t>
            </a:r>
            <a:r>
              <a:rPr lang="sr-Latn-RS" sz="2800" smtClean="0"/>
              <a:t>su </a:t>
            </a:r>
            <a:r>
              <a:rPr lang="en-US" sz="2800" smtClean="0"/>
              <a:t>za </a:t>
            </a:r>
            <a:r>
              <a:rPr lang="en-US" sz="2800"/>
              <a:t>kvalitet iskustva roditeljskog </a:t>
            </a:r>
            <a:r>
              <a:rPr lang="en-US" sz="2800" smtClean="0"/>
              <a:t>stresa </a:t>
            </a:r>
            <a:r>
              <a:rPr lang="sr-Latn-RS" sz="2800" smtClean="0"/>
              <a:t>u ranom periodu </a:t>
            </a:r>
            <a:r>
              <a:rPr lang="en-US" sz="2800" smtClean="0"/>
              <a:t>(Pipp-Siegel et al. 2002) 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algn="ctr"/>
            <a:r>
              <a:rPr lang="sr-Latn-RS" smtClean="0"/>
              <a:t>!!!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sr-Latn-RS" sz="2800" smtClean="0"/>
              <a:t>Istraživanja pokazuju i </a:t>
            </a:r>
            <a:r>
              <a:rPr lang="en-US" sz="2800" smtClean="0"/>
              <a:t>da </a:t>
            </a:r>
            <a:r>
              <a:rPr lang="en-US" sz="2800"/>
              <a:t>je rana dijagnoza najbolja strategija </a:t>
            </a:r>
            <a:r>
              <a:rPr lang="en-US" sz="2800">
                <a:solidFill>
                  <a:srgbClr val="0070C0"/>
                </a:solidFill>
              </a:rPr>
              <a:t>prevencije</a:t>
            </a:r>
            <a:r>
              <a:rPr lang="en-US" sz="2800"/>
              <a:t> stresa kod roditelja gluve ili teško slušno oštećene </a:t>
            </a:r>
            <a:r>
              <a:rPr lang="en-US" sz="2800" smtClean="0"/>
              <a:t>dece (Lederberg, &amp; Golbach, 2002)</a:t>
            </a:r>
            <a:endParaRPr lang="sr-Latn-RS" sz="2800" smtClean="0"/>
          </a:p>
          <a:p>
            <a:endParaRPr lang="en-US" sz="2800"/>
          </a:p>
          <a:p>
            <a:r>
              <a:rPr lang="en-US" sz="2800"/>
              <a:t>Nivo stresa kod majki gluve dece smanjuje se sa uzrastom </a:t>
            </a:r>
            <a:r>
              <a:rPr lang="en-US" sz="2800" smtClean="0"/>
              <a:t>dece</a:t>
            </a:r>
            <a:r>
              <a:rPr lang="sr-Latn-RS" sz="2800" smtClean="0"/>
              <a:t> (adaptacijom)</a:t>
            </a:r>
            <a:r>
              <a:rPr lang="en-US" sz="2800" smtClean="0"/>
              <a:t>, </a:t>
            </a:r>
            <a:r>
              <a:rPr lang="en-US" sz="2800"/>
              <a:t>a na njega pozitivno utiče </a:t>
            </a:r>
            <a:r>
              <a:rPr lang="en-US" sz="2800">
                <a:solidFill>
                  <a:srgbClr val="0070C0"/>
                </a:solidFill>
              </a:rPr>
              <a:t>socijalni i profesionalni suport </a:t>
            </a:r>
            <a:r>
              <a:rPr lang="en-US" sz="2800"/>
              <a:t>i što skorije rane </a:t>
            </a:r>
            <a:r>
              <a:rPr lang="en-US" sz="2800" smtClean="0"/>
              <a:t>intervenicje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en-US" sz="3200">
                <a:latin typeface="Georgia" pitchFamily="18" charset="0"/>
              </a:rPr>
              <a:t>“Lični resursi”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sr-Latn-RS" sz="2800" smtClean="0"/>
              <a:t>su </a:t>
            </a:r>
            <a:r>
              <a:rPr lang="en-US" sz="2800" smtClean="0"/>
              <a:t>psihološke karakteristike (npr. optimizam, čvrstina, samopouzdanje, samocenjenje)</a:t>
            </a:r>
            <a:r>
              <a:rPr lang="sr-Latn-RS" sz="2800" smtClean="0"/>
              <a:t> </a:t>
            </a:r>
            <a:r>
              <a:rPr lang="en-US" sz="2800" smtClean="0"/>
              <a:t>i </a:t>
            </a:r>
            <a:r>
              <a:rPr lang="en-US" sz="2800"/>
              <a:t>snage pojedinaca </a:t>
            </a:r>
            <a:r>
              <a:rPr lang="en-US" sz="2800" smtClean="0"/>
              <a:t>da </a:t>
            </a:r>
            <a:r>
              <a:rPr lang="en-US" sz="2800"/>
              <a:t>izađu na kraj sa teškim životnim situacijama i specifične kompetencije koje se mobilišu u intervalu nakon saznanja dijagnoze o oštećenju </a:t>
            </a:r>
            <a:r>
              <a:rPr lang="en-US" sz="2800" smtClean="0"/>
              <a:t>sluha</a:t>
            </a:r>
            <a:endParaRPr lang="sr-Latn-RS" sz="2800" smtClean="0"/>
          </a:p>
          <a:p>
            <a:r>
              <a:rPr lang="en-US" sz="2800"/>
              <a:t>Izvodeći zaključke iz velikog broja nalaza Hintermar (Hintermair, 2006) zaključuje da su, prvenstveno u ranom detinjstvu, ali i kasnije, </a:t>
            </a:r>
            <a:r>
              <a:rPr lang="en-US" sz="2800">
                <a:solidFill>
                  <a:srgbClr val="0070C0"/>
                </a:solidFill>
              </a:rPr>
              <a:t>iskustvo stresa </a:t>
            </a:r>
            <a:r>
              <a:rPr lang="en-US" sz="2800"/>
              <a:t>kod roditelja i strategije njegovog prevladavanja </a:t>
            </a:r>
            <a:r>
              <a:rPr lang="en-US" sz="2800">
                <a:solidFill>
                  <a:srgbClr val="0070C0"/>
                </a:solidFill>
              </a:rPr>
              <a:t>odlučujući faktor </a:t>
            </a:r>
            <a:r>
              <a:rPr lang="en-US" sz="2800"/>
              <a:t>u različitim aspektima razvoja deteta, a posebno u </a:t>
            </a:r>
            <a:r>
              <a:rPr lang="en-US" sz="2800">
                <a:solidFill>
                  <a:srgbClr val="0070C0"/>
                </a:solidFill>
              </a:rPr>
              <a:t>psihosocijalnom razvoju</a:t>
            </a:r>
            <a:r>
              <a:rPr lang="en-US" sz="2800"/>
              <a:t>.</a:t>
            </a:r>
            <a:r>
              <a:rPr lang="en-US"/>
              <a:t> 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200" b="1" smtClean="0"/>
              <a:t/>
            </a:r>
            <a:br>
              <a:rPr lang="sr-Latn-RS" sz="3200" b="1" smtClean="0"/>
            </a:br>
            <a:r>
              <a:rPr lang="en-US" sz="3600" b="1" smtClean="0">
                <a:latin typeface="Georgia" pitchFamily="18" charset="0"/>
              </a:rPr>
              <a:t>Dijade </a:t>
            </a:r>
            <a:r>
              <a:rPr lang="en-US" sz="3600" b="1">
                <a:latin typeface="Georgia" pitchFamily="18" charset="0"/>
              </a:rPr>
              <a:t>čujuća maka – gluva beba/dete</a:t>
            </a: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3800" smtClean="0"/>
              <a:t>Nezavisno </a:t>
            </a:r>
            <a:r>
              <a:rPr lang="en-US" sz="3800"/>
              <a:t>od nivoa stresa roditelja, specifična komunikacija između čujuće majke i gluve bebe, naročito kominukacija emocija</a:t>
            </a:r>
            <a:r>
              <a:rPr lang="en-US" sz="3800" smtClean="0"/>
              <a:t>,</a:t>
            </a:r>
            <a:r>
              <a:rPr lang="sr-Latn-RS" sz="3800" smtClean="0"/>
              <a:t> </a:t>
            </a:r>
            <a:r>
              <a:rPr lang="en-US" sz="3800" smtClean="0"/>
              <a:t>može </a:t>
            </a:r>
            <a:r>
              <a:rPr lang="en-US" sz="3800"/>
              <a:t>da utiče na razne sfere psihološkog funkcionisanja</a:t>
            </a:r>
            <a:r>
              <a:rPr lang="en-US" sz="3800" smtClean="0"/>
              <a:t>.</a:t>
            </a:r>
            <a:endParaRPr lang="sr-Latn-RS" sz="3800" smtClean="0"/>
          </a:p>
          <a:p>
            <a:endParaRPr lang="sr-Latn-RS" smtClean="0"/>
          </a:p>
          <a:p>
            <a:r>
              <a:rPr lang="en-US" sz="3600" smtClean="0"/>
              <a:t>Za </a:t>
            </a:r>
            <a:r>
              <a:rPr lang="en-US" sz="3600"/>
              <a:t>ovu tvrdnju postoje empirijski dokazi. Npr. još rano istraživanje </a:t>
            </a:r>
            <a:r>
              <a:rPr lang="en-US" sz="3600">
                <a:solidFill>
                  <a:srgbClr val="0070C0"/>
                </a:solidFill>
              </a:rPr>
              <a:t>Meadow </a:t>
            </a:r>
            <a:r>
              <a:rPr lang="en-US" sz="3600"/>
              <a:t>(1980</a:t>
            </a:r>
            <a:r>
              <a:rPr lang="en-US" sz="3600" smtClean="0"/>
              <a:t>)</a:t>
            </a:r>
            <a:r>
              <a:rPr lang="sr-Latn-RS" sz="3600" smtClean="0"/>
              <a:t> </a:t>
            </a:r>
            <a:r>
              <a:rPr lang="en-US" sz="3600" smtClean="0"/>
              <a:t>je </a:t>
            </a:r>
            <a:r>
              <a:rPr lang="en-US" sz="3600"/>
              <a:t>pokazalo da gluvi adolescenti gluvih roditelja imaju bolji Self koncept od gluvih adolescentata čujućih roditelja, odnosno da </a:t>
            </a:r>
            <a:r>
              <a:rPr lang="en-US" sz="3600">
                <a:solidFill>
                  <a:srgbClr val="0070C0"/>
                </a:solidFill>
              </a:rPr>
              <a:t>spontane rane komunikacije</a:t>
            </a:r>
            <a:r>
              <a:rPr lang="en-US" sz="3600"/>
              <a:t> koje se odvijaju u dijadi gluva majka-gluva beba (slično kao u spontanim komunikacijama čujuća majka-čujuća beba) imaju snažne pozitivne efekte na dimenzije kao što je doživljaj samog sebe.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sr-Latn-RS" sz="3200" smtClean="0">
                <a:latin typeface="Georgia" pitchFamily="18" charset="0"/>
              </a:rPr>
              <a:t>Koje su specifičnosti ovih ranih dijada?</a:t>
            </a: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/>
              <a:t>Čujuće majke gluve </a:t>
            </a:r>
            <a:r>
              <a:rPr lang="en-US" smtClean="0"/>
              <a:t>dece od </a:t>
            </a:r>
            <a:r>
              <a:rPr lang="en-US"/>
              <a:t>3 do 5 godina se opisuju kao kontrolišuće, intruzivne, suviše </a:t>
            </a:r>
            <a:r>
              <a:rPr lang="en-US" smtClean="0"/>
              <a:t>didaktične</a:t>
            </a:r>
            <a:r>
              <a:rPr lang="sr-Latn-RS" smtClean="0"/>
              <a:t>, </a:t>
            </a:r>
            <a:r>
              <a:rPr lang="en-US" smtClean="0"/>
              <a:t>neodobravajuće </a:t>
            </a:r>
            <a:r>
              <a:rPr lang="en-US"/>
              <a:t>i čak negativne u komunikacijama sa </a:t>
            </a:r>
            <a:r>
              <a:rPr lang="en-US" smtClean="0"/>
              <a:t>decom </a:t>
            </a:r>
            <a:r>
              <a:rPr lang="en-US"/>
              <a:t>(Lederberg, &amp; Mobley, 1990</a:t>
            </a:r>
            <a:r>
              <a:rPr lang="en-US" smtClean="0"/>
              <a:t>).</a:t>
            </a:r>
            <a:endParaRPr lang="sr-Latn-RS" smtClean="0"/>
          </a:p>
          <a:p>
            <a:r>
              <a:rPr lang="sr-Latn-RS" smtClean="0"/>
              <a:t>M</a:t>
            </a:r>
            <a:r>
              <a:rPr lang="en-US" smtClean="0"/>
              <a:t>ajke manje </a:t>
            </a:r>
            <a:r>
              <a:rPr lang="en-US"/>
              <a:t>odgovaraju na zahteve svoje dece (Henggeler, &amp; Cooper, 1983), a gluvi predškolci su manje kreativni, srećni i pozitivni sa svojim majkama od njihovih vršnjaka urednog sluha (Schlesinger &amp; Meadow, 1972). </a:t>
            </a:r>
            <a:endParaRPr lang="sr-Latn-RS" smtClean="0"/>
          </a:p>
          <a:p>
            <a:r>
              <a:rPr lang="en-US" smtClean="0"/>
              <a:t>Čujuće </a:t>
            </a:r>
            <a:r>
              <a:rPr lang="en-US"/>
              <a:t>majke izražavaju veće stepene i neverbalne i verbalne kontrole u komunikaciji sa gluvom decom </a:t>
            </a:r>
            <a:r>
              <a:rPr lang="sr-Latn-RS" smtClean="0"/>
              <a:t>(</a:t>
            </a:r>
            <a:r>
              <a:rPr lang="en-US" smtClean="0"/>
              <a:t>3 </a:t>
            </a:r>
            <a:r>
              <a:rPr lang="en-US"/>
              <a:t>do 7 </a:t>
            </a:r>
            <a:r>
              <a:rPr lang="en-US" smtClean="0"/>
              <a:t>godina</a:t>
            </a:r>
            <a:r>
              <a:rPr lang="sr-Latn-RS" smtClean="0"/>
              <a:t>)</a:t>
            </a:r>
            <a:r>
              <a:rPr lang="en-US" smtClean="0"/>
              <a:t> </a:t>
            </a:r>
            <a:r>
              <a:rPr lang="en-US"/>
              <a:t>tokom njihove spontane igre (Henggeler, Watson, &amp; Cooper, 1984).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/>
          <a:p>
            <a:pPr algn="ctr"/>
            <a:r>
              <a:rPr lang="sr-Latn-RS" sz="3200" smtClean="0">
                <a:latin typeface="Georgia" pitchFamily="18" charset="0"/>
              </a:rPr>
              <a:t>A</a:t>
            </a:r>
            <a:r>
              <a:rPr lang="en-US" sz="3200" smtClean="0">
                <a:latin typeface="Georgia" pitchFamily="18" charset="0"/>
              </a:rPr>
              <a:t>fektivna vezanost (</a:t>
            </a:r>
            <a:r>
              <a:rPr lang="en-US" sz="3200" i="1" smtClean="0">
                <a:latin typeface="Georgia" pitchFamily="18" charset="0"/>
              </a:rPr>
              <a:t>attachment</a:t>
            </a:r>
            <a:r>
              <a:rPr lang="en-US" sz="3200" smtClean="0">
                <a:latin typeface="Georgia" pitchFamily="18" charset="0"/>
              </a:rPr>
              <a:t>)</a:t>
            </a: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Autofit/>
          </a:bodyPr>
          <a:lstStyle/>
          <a:p>
            <a:r>
              <a:rPr lang="sr-Latn-RS" sz="2800" smtClean="0"/>
              <a:t>T</a:t>
            </a:r>
            <a:r>
              <a:rPr lang="en-US" sz="2800" smtClean="0"/>
              <a:t>ip afe</a:t>
            </a:r>
            <a:r>
              <a:rPr lang="sr-Latn-RS" sz="2800" smtClean="0"/>
              <a:t>k</a:t>
            </a:r>
            <a:r>
              <a:rPr lang="en-US" sz="2800" smtClean="0"/>
              <a:t>tivne </a:t>
            </a:r>
            <a:r>
              <a:rPr lang="en-US" sz="2800"/>
              <a:t>vezanosti zavisi od </a:t>
            </a:r>
            <a:r>
              <a:rPr lang="en-US" sz="2800" smtClean="0"/>
              <a:t>komunikacije</a:t>
            </a:r>
            <a:r>
              <a:rPr lang="sr-Latn-RS" sz="2800" smtClean="0"/>
              <a:t> sa majkom </a:t>
            </a:r>
            <a:r>
              <a:rPr lang="en-US" sz="2800" smtClean="0"/>
              <a:t>(Greenberg &amp; Marvin, 1979).</a:t>
            </a:r>
            <a:r>
              <a:rPr lang="sr-Latn-RS" sz="2800" smtClean="0"/>
              <a:t> </a:t>
            </a:r>
            <a:r>
              <a:rPr lang="en-US" sz="2800" smtClean="0"/>
              <a:t>Gluva </a:t>
            </a:r>
            <a:r>
              <a:rPr lang="en-US" sz="2800"/>
              <a:t>deca čija je komunikacija sa majkama ocenjena kao dobra pokazivala su sigurni tip vezanosti, dok ona čija je komunikacija </a:t>
            </a:r>
            <a:r>
              <a:rPr lang="sr-Latn-RS" sz="2800" smtClean="0"/>
              <a:t>o</a:t>
            </a:r>
            <a:r>
              <a:rPr lang="en-US" sz="2800" smtClean="0"/>
              <a:t>cenjena </a:t>
            </a:r>
            <a:r>
              <a:rPr lang="en-US" sz="2800"/>
              <a:t>kao loša su pokazivala nesiguran tip afektivne </a:t>
            </a:r>
            <a:r>
              <a:rPr lang="en-US" sz="2800" smtClean="0"/>
              <a:t>vezanosti.</a:t>
            </a:r>
            <a:endParaRPr lang="sr-Latn-RS" sz="2800" smtClean="0"/>
          </a:p>
          <a:p>
            <a:r>
              <a:rPr lang="sr-Latn-RS" sz="2800" smtClean="0"/>
              <a:t>Faktori u komunikaciju su:</a:t>
            </a:r>
            <a:r>
              <a:rPr lang="en-US" sz="2800" smtClean="0"/>
              <a:t> siromašna </a:t>
            </a:r>
            <a:r>
              <a:rPr lang="en-US" sz="2800"/>
              <a:t>komunikacija u dijadi čujuća majka-gluva beba, prisustvo govora i vokalizacije kod majki, </a:t>
            </a:r>
            <a:r>
              <a:rPr lang="en-US" sz="2800" smtClean="0"/>
              <a:t>mogućnost </a:t>
            </a:r>
            <a:r>
              <a:rPr lang="en-US" sz="2800"/>
              <a:t>da se majke doživljavaju kao dominantne i kontrolišuće, iskustvo majčinog stresa koje je u vezi sa njenom </a:t>
            </a:r>
            <a:r>
              <a:rPr lang="en-US" sz="2800" smtClean="0"/>
              <a:t>senzitivnošću (Ledenberg &amp; Mobley, 1990)</a:t>
            </a:r>
            <a:r>
              <a:rPr lang="sr-Latn-RS" sz="2800" smtClean="0"/>
              <a:t> </a:t>
            </a:r>
            <a:r>
              <a:rPr lang="en-US" sz="2800" smtClean="0"/>
              <a:t>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 fontScale="85000" lnSpcReduction="20000"/>
          </a:bodyPr>
          <a:lstStyle/>
          <a:p>
            <a:endParaRPr lang="sr-Latn-RS" sz="3300" smtClean="0"/>
          </a:p>
          <a:p>
            <a:r>
              <a:rPr lang="en-US" sz="3300" smtClean="0"/>
              <a:t>Iako </a:t>
            </a:r>
            <a:r>
              <a:rPr lang="en-US" sz="3300"/>
              <a:t>čujući roditelji </a:t>
            </a:r>
            <a:r>
              <a:rPr lang="en-US" sz="3300" smtClean="0"/>
              <a:t>mogu </a:t>
            </a:r>
            <a:r>
              <a:rPr lang="en-US" sz="3300"/>
              <a:t>osećati anksioznosti i imati konfliktne stavove prema gluvoći što pogoduje razvoju manje bezbedne afektivne </a:t>
            </a:r>
            <a:r>
              <a:rPr lang="en-US" sz="3300" smtClean="0"/>
              <a:t>vezanosti (Hadadian</a:t>
            </a:r>
            <a:r>
              <a:rPr lang="en-US" sz="3300"/>
              <a:t>, 1995), te moraju da prođu kroz složenu psihološku </a:t>
            </a:r>
            <a:r>
              <a:rPr lang="en-US" sz="3300" smtClean="0"/>
              <a:t>adapatciju, </a:t>
            </a:r>
            <a:r>
              <a:rPr lang="en-US" sz="3300"/>
              <a:t>to nikako ne znači da oni ne mogu biti uspešni. Čujući roditelji se </a:t>
            </a:r>
            <a:r>
              <a:rPr lang="en-US" sz="3300">
                <a:solidFill>
                  <a:srgbClr val="0070C0"/>
                </a:solidFill>
              </a:rPr>
              <a:t>mogu adaptirati </a:t>
            </a:r>
            <a:r>
              <a:rPr lang="en-US" sz="3300"/>
              <a:t>na ovakve uslove roditeljstva, naročito uz stručnu </a:t>
            </a:r>
            <a:r>
              <a:rPr lang="en-US" sz="3300" smtClean="0"/>
              <a:t>pomoć</a:t>
            </a:r>
            <a:r>
              <a:rPr lang="sr-Latn-RS" sz="3300" smtClean="0"/>
              <a:t> (!!!)</a:t>
            </a:r>
            <a:r>
              <a:rPr lang="en-US" sz="3300" smtClean="0"/>
              <a:t>, </a:t>
            </a:r>
            <a:r>
              <a:rPr lang="en-US" sz="3300"/>
              <a:t>te menjati interakcije sa decom tako da one zadovoljavaju </a:t>
            </a:r>
            <a:r>
              <a:rPr lang="en-US" sz="3300" smtClean="0"/>
              <a:t>njihove </a:t>
            </a:r>
            <a:r>
              <a:rPr lang="en-US" sz="3300"/>
              <a:t>emocionalne potrebe (Koester &amp; McCray, 2011; Lederberg &amp; Prezbindowski, 2000). Istraživanja u kliničkom setingu daju </a:t>
            </a:r>
            <a:r>
              <a:rPr lang="en-US" sz="3300">
                <a:solidFill>
                  <a:srgbClr val="0070C0"/>
                </a:solidFill>
              </a:rPr>
              <a:t>optimistične rezultate</a:t>
            </a:r>
            <a:r>
              <a:rPr lang="en-US" sz="3300"/>
              <a:t> koji govore da </a:t>
            </a:r>
            <a:r>
              <a:rPr lang="en-US" sz="3300">
                <a:solidFill>
                  <a:srgbClr val="0070C0"/>
                </a:solidFill>
              </a:rPr>
              <a:t>karakteristike majke </a:t>
            </a:r>
            <a:r>
              <a:rPr lang="en-US" sz="3300"/>
              <a:t>imaju značajnu ulogu u formiranju preovlađujućeg tipa afektivnog vezivanja, a </a:t>
            </a:r>
            <a:r>
              <a:rPr lang="en-US" sz="3300">
                <a:solidFill>
                  <a:srgbClr val="0070C0"/>
                </a:solidFill>
              </a:rPr>
              <a:t>ne detetova gluvoća </a:t>
            </a:r>
            <a:r>
              <a:rPr lang="en-US" sz="3300"/>
              <a:t>(Lederberg &amp; Prezbindowski, 2000).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890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b="1" smtClean="0">
                <a:latin typeface="Georgia" pitchFamily="18" charset="0"/>
              </a:rPr>
              <a:t>Mentalno </a:t>
            </a:r>
            <a:r>
              <a:rPr lang="en-US" sz="3200" b="1">
                <a:latin typeface="Georgia" pitchFamily="18" charset="0"/>
              </a:rPr>
              <a:t>zdravlje dece oštećenog sluha</a:t>
            </a: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/>
              <a:t>Najveći broj studija psihosocijalnog razvoja gluve i dece sa teškim slušnim oštećenjem pokazuje značajno višu prevalencu </a:t>
            </a:r>
            <a:r>
              <a:rPr lang="en-US" b="1">
                <a:solidFill>
                  <a:srgbClr val="0070C0"/>
                </a:solidFill>
              </a:rPr>
              <a:t>socioemocionalnih problema </a:t>
            </a:r>
            <a:r>
              <a:rPr lang="en-US"/>
              <a:t>kod ove grupe dece u odnosu na čujuću (Hintermair, 2006</a:t>
            </a:r>
            <a:r>
              <a:rPr lang="en-US" smtClean="0"/>
              <a:t>)</a:t>
            </a:r>
            <a:r>
              <a:rPr lang="sr-Latn-RS" smtClean="0"/>
              <a:t>, ali nema slaganja oko visine prevalence (</a:t>
            </a:r>
            <a:r>
              <a:rPr lang="en-US"/>
              <a:t>8% do čak 54% </a:t>
            </a:r>
            <a:r>
              <a:rPr lang="sr-Latn-RS" smtClean="0"/>
              <a:t>)</a:t>
            </a:r>
            <a:r>
              <a:rPr lang="en-US" smtClean="0"/>
              <a:t>.</a:t>
            </a:r>
            <a:endParaRPr lang="sr-Latn-RS" smtClean="0"/>
          </a:p>
          <a:p>
            <a:endParaRPr lang="sr-Latn-RS" smtClean="0"/>
          </a:p>
          <a:p>
            <a:r>
              <a:rPr lang="en-US"/>
              <a:t>Autori (Van Gent,Goedhart, Hindley&amp;Treffers, 2007) su sumirajući rezultate velikog broja studija pokazali da one izveštavaju o postojanju prevalence </a:t>
            </a:r>
            <a:r>
              <a:rPr lang="en-US" b="1">
                <a:solidFill>
                  <a:srgbClr val="0070C0"/>
                </a:solidFill>
              </a:rPr>
              <a:t>mentalih poremećaja</a:t>
            </a:r>
            <a:r>
              <a:rPr lang="en-US"/>
              <a:t> </a:t>
            </a:r>
            <a:r>
              <a:rPr lang="en-US" smtClean="0"/>
              <a:t>u </a:t>
            </a:r>
            <a:r>
              <a:rPr lang="en-US"/>
              <a:t>velikom rasponu od </a:t>
            </a:r>
            <a:r>
              <a:rPr lang="sr-Latn-RS" smtClean="0"/>
              <a:t>0</a:t>
            </a:r>
            <a:r>
              <a:rPr lang="en-US" smtClean="0"/>
              <a:t>% </a:t>
            </a:r>
            <a:r>
              <a:rPr lang="en-US"/>
              <a:t>do 77%.</a:t>
            </a:r>
            <a:endParaRPr lang="sr-Latn-R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91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Uprkos tome </a:t>
            </a:r>
            <a:r>
              <a:rPr lang="sr-Latn-RS" smtClean="0"/>
              <a:t>što l</a:t>
            </a:r>
            <a:r>
              <a:rPr lang="en-US" smtClean="0"/>
              <a:t>aici </a:t>
            </a:r>
            <a:r>
              <a:rPr lang="sr-Latn-RS" smtClean="0"/>
              <a:t>gluvoću doživljava</a:t>
            </a:r>
            <a:r>
              <a:rPr lang="en-US" smtClean="0"/>
              <a:t>j</a:t>
            </a:r>
            <a:r>
              <a:rPr lang="sr-Latn-RS" smtClean="0"/>
              <a:t>u</a:t>
            </a:r>
            <a:r>
              <a:rPr lang="en-US" smtClean="0"/>
              <a:t> </a:t>
            </a:r>
            <a:r>
              <a:rPr lang="en-US"/>
              <a:t>kao najmanje težak oblik hendikepa, </a:t>
            </a:r>
            <a:r>
              <a:rPr lang="en-US" smtClean="0"/>
              <a:t>stručnjaci </a:t>
            </a:r>
            <a:r>
              <a:rPr lang="sr-Latn-RS" smtClean="0"/>
              <a:t>je </a:t>
            </a:r>
            <a:r>
              <a:rPr lang="en-US" smtClean="0"/>
              <a:t>karakterišu </a:t>
            </a:r>
            <a:r>
              <a:rPr lang="en-US"/>
              <a:t>kao najteže oštećenje (Radoman, 1995; Dimoski, 2011). Jedan od razloga leži u tome što gluvoća (naročito teška kongenitalna gluvoća) ostavlja </a:t>
            </a:r>
            <a:r>
              <a:rPr lang="en-US">
                <a:solidFill>
                  <a:srgbClr val="0070C0"/>
                </a:solidFill>
              </a:rPr>
              <a:t>snažne posledice </a:t>
            </a:r>
            <a:r>
              <a:rPr lang="en-US"/>
              <a:t>na psihološko funkcionisanje deteta i to na sve aspekte ovog funkcionisanja – kognitivne, emocionalne i </a:t>
            </a:r>
            <a:r>
              <a:rPr lang="en-US" smtClean="0"/>
              <a:t>socijalne</a:t>
            </a:r>
            <a:r>
              <a:rPr lang="sr-Latn-RS" smtClean="0"/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/>
              <a:t>Studije se ne slažu ni oko značaja </a:t>
            </a:r>
            <a:r>
              <a:rPr lang="en-US" b="1" smtClean="0">
                <a:solidFill>
                  <a:srgbClr val="0070C0"/>
                </a:solidFill>
              </a:rPr>
              <a:t>stepena </a:t>
            </a:r>
            <a:r>
              <a:rPr lang="en-US" b="1">
                <a:solidFill>
                  <a:srgbClr val="0070C0"/>
                </a:solidFill>
              </a:rPr>
              <a:t>slušnog oštećenja</a:t>
            </a:r>
            <a:r>
              <a:rPr lang="en-US"/>
              <a:t>, jer neke ukazuju </a:t>
            </a:r>
            <a:r>
              <a:rPr lang="en-US" smtClean="0"/>
              <a:t>da je </a:t>
            </a:r>
            <a:r>
              <a:rPr lang="en-US"/>
              <a:t>ovaj faktor u vezi sa mentalnim poremećajima, dok druge ne potvrđuju ovaj nalaz. </a:t>
            </a:r>
            <a:r>
              <a:rPr lang="en-US" smtClean="0"/>
              <a:t>Kao </a:t>
            </a:r>
            <a:r>
              <a:rPr lang="en-US"/>
              <a:t>važne varijable </a:t>
            </a:r>
            <a:r>
              <a:rPr lang="en-US" smtClean="0"/>
              <a:t>pojavljuju </a:t>
            </a:r>
            <a:r>
              <a:rPr lang="en-US"/>
              <a:t>se i inteligencija i nivo kvaliteta komunikacija što ima uticaja na uključenost gluvog pojedinca u </a:t>
            </a:r>
            <a:r>
              <a:rPr lang="en-US" smtClean="0"/>
              <a:t>okruženje.</a:t>
            </a:r>
            <a:r>
              <a:rPr lang="sr-Latn-RS" smtClean="0"/>
              <a:t> </a:t>
            </a:r>
          </a:p>
          <a:p>
            <a:r>
              <a:rPr lang="en-US" smtClean="0"/>
              <a:t>Važ</a:t>
            </a:r>
            <a:r>
              <a:rPr lang="sr-Latn-RS" smtClean="0"/>
              <a:t>an </a:t>
            </a:r>
            <a:r>
              <a:rPr lang="en-US" smtClean="0"/>
              <a:t>zaključak studija </a:t>
            </a:r>
            <a:r>
              <a:rPr lang="en-US"/>
              <a:t>(Hindley &amp; Van Gent, 2002; Van Gent et al. 2007) da nije gluvoća </a:t>
            </a:r>
            <a:r>
              <a:rPr lang="en-US" b="1" i="1">
                <a:solidFill>
                  <a:srgbClr val="0070C0"/>
                </a:solidFill>
              </a:rPr>
              <a:t>per se</a:t>
            </a:r>
            <a:r>
              <a:rPr lang="en-US" b="1">
                <a:solidFill>
                  <a:srgbClr val="0070C0"/>
                </a:solidFill>
              </a:rPr>
              <a:t> </a:t>
            </a:r>
            <a:r>
              <a:rPr lang="en-US"/>
              <a:t>ono što dopinosi razvoju psihijatrijskih problema kod gluvih, već dodatni faktori kao što su komunikativni problemi, fizičke teškoće i ostali nepovoljni uslovi života koji i generalno gledano povećavaju rizik od nastanka psihijatrijskih poremećaja u tipičnoj populaciji</a:t>
            </a:r>
            <a:r>
              <a:rPr lang="en-US" smtClean="0"/>
              <a:t>.</a:t>
            </a:r>
            <a:r>
              <a:rPr lang="sr-Latn-RS" smtClean="0"/>
              <a:t>   (!!!)</a:t>
            </a:r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  <a:ln>
            <a:noFill/>
          </a:ln>
        </p:spPr>
        <p:txBody>
          <a:bodyPr>
            <a:normAutofit/>
          </a:bodyPr>
          <a:lstStyle/>
          <a:p>
            <a:endParaRPr lang="sr-Latn-RS" smtClean="0"/>
          </a:p>
          <a:p>
            <a:r>
              <a:rPr lang="en-US" smtClean="0"/>
              <a:t>Istraživači </a:t>
            </a:r>
            <a:r>
              <a:rPr lang="en-US"/>
              <a:t>se uglavnom slažu u pogledu toga da su deca sa oštećenjem sluha sklonija izražavanju </a:t>
            </a:r>
            <a:r>
              <a:rPr lang="en-US" b="1">
                <a:solidFill>
                  <a:srgbClr val="0070C0"/>
                </a:solidFill>
              </a:rPr>
              <a:t>eksternalizovanih problema u ponašanju</a:t>
            </a:r>
            <a:r>
              <a:rPr lang="en-US"/>
              <a:t>, mada nalazi daju informacije o različitoj prisutnosti. Autori </a:t>
            </a:r>
            <a:r>
              <a:rPr lang="en-US" smtClean="0"/>
              <a:t>(</a:t>
            </a:r>
            <a:r>
              <a:rPr lang="sr-Latn-RS" smtClean="0"/>
              <a:t> Van Eldik et al., 2004</a:t>
            </a:r>
            <a:r>
              <a:rPr lang="en-US" smtClean="0"/>
              <a:t>; </a:t>
            </a:r>
            <a:r>
              <a:rPr lang="sr-Latn-RS" smtClean="0"/>
              <a:t>Vostanis et al., 1997</a:t>
            </a:r>
            <a:r>
              <a:rPr lang="en-US" smtClean="0"/>
              <a:t>) </a:t>
            </a:r>
            <a:r>
              <a:rPr lang="en-US"/>
              <a:t>navode da je ona od 30% do 38%, što je znatno više od prisustva kod čujuće dece (3–18%; </a:t>
            </a:r>
            <a:r>
              <a:rPr lang="sr-Latn-RS" smtClean="0"/>
              <a:t>Hinshaw &amp; Lee, 2003</a:t>
            </a:r>
            <a:r>
              <a:rPr lang="en-US" smtClean="0"/>
              <a:t>; </a:t>
            </a:r>
            <a:r>
              <a:rPr lang="en-US"/>
              <a:t>navedeno prema: Barker et al</a:t>
            </a:r>
            <a:r>
              <a:rPr lang="en-US" smtClean="0"/>
              <a:t>.</a:t>
            </a:r>
            <a:r>
              <a:rPr lang="sr-Latn-RS" smtClean="0"/>
              <a:t>,</a:t>
            </a:r>
            <a:r>
              <a:rPr lang="en-US" smtClean="0"/>
              <a:t> </a:t>
            </a:r>
            <a:r>
              <a:rPr lang="en-US"/>
              <a:t>2009</a:t>
            </a:r>
            <a:r>
              <a:rPr lang="en-US" smtClean="0"/>
              <a:t>). Studija  </a:t>
            </a:r>
            <a:r>
              <a:rPr lang="en-US"/>
              <a:t>(Theunissen et al</a:t>
            </a:r>
            <a:r>
              <a:rPr lang="en-US" smtClean="0"/>
              <a:t>.</a:t>
            </a:r>
            <a:r>
              <a:rPr lang="sr-Latn-RS" smtClean="0"/>
              <a:t>,</a:t>
            </a:r>
            <a:r>
              <a:rPr lang="en-US" smtClean="0"/>
              <a:t> </a:t>
            </a:r>
            <a:r>
              <a:rPr lang="en-US"/>
              <a:t>2014a) daje nalaze o tome da deca sa slušnim oštećenjem izražavaju </a:t>
            </a:r>
            <a:r>
              <a:rPr lang="en-US">
                <a:solidFill>
                  <a:srgbClr val="0070C0"/>
                </a:solidFill>
              </a:rPr>
              <a:t>značajniji nivo agresivnosti, simptoma psihopatije, deficita pažnje, hiperkinetičkog poremećaja, protivljenja i poremećaja ponašanja </a:t>
            </a:r>
            <a:r>
              <a:rPr lang="en-US"/>
              <a:t>od vršnjaka istog uzrasta urednog sluha.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Prisustvo </a:t>
            </a:r>
            <a:r>
              <a:rPr lang="en-US">
                <a:solidFill>
                  <a:srgbClr val="0070C0"/>
                </a:solidFill>
              </a:rPr>
              <a:t>internalizovanih bihejvioralnih problema </a:t>
            </a:r>
            <a:r>
              <a:rPr lang="en-US"/>
              <a:t>(anksioznost, socijalno povlačenje, depresivnost) kod gluve dece, a na osnovu procene njihovih roditelja je </a:t>
            </a:r>
            <a:r>
              <a:rPr lang="en-US">
                <a:solidFill>
                  <a:srgbClr val="0070C0"/>
                </a:solidFill>
              </a:rPr>
              <a:t>25–38% </a:t>
            </a:r>
            <a:r>
              <a:rPr lang="en-US"/>
              <a:t>, dok se ona u tipičnoj populaciji sreće 2–17%; </a:t>
            </a:r>
            <a:r>
              <a:rPr lang="sr-Latn-RS" smtClean="0"/>
              <a:t>Albano, at al., 2003; Hammen&amp;Rudolph, 2003; Van Eldik et al., 2004; Vostanis et al., 1997; </a:t>
            </a:r>
            <a:r>
              <a:rPr lang="en-US" smtClean="0"/>
              <a:t>navedeno </a:t>
            </a:r>
            <a:r>
              <a:rPr lang="en-US"/>
              <a:t>prema: Barker et al</a:t>
            </a:r>
            <a:r>
              <a:rPr lang="en-US" smtClean="0"/>
              <a:t>.</a:t>
            </a:r>
            <a:r>
              <a:rPr lang="sr-Latn-RS" smtClean="0"/>
              <a:t>,</a:t>
            </a:r>
            <a:r>
              <a:rPr lang="en-US" smtClean="0"/>
              <a:t> </a:t>
            </a:r>
            <a:r>
              <a:rPr lang="en-US"/>
              <a:t>2009</a:t>
            </a:r>
            <a:r>
              <a:rPr lang="en-US" smtClean="0"/>
              <a:t>). </a:t>
            </a:r>
            <a:r>
              <a:rPr lang="en-US"/>
              <a:t>I ostala istraživanja pokazuju veće prisustvo </a:t>
            </a:r>
            <a:r>
              <a:rPr lang="en-US">
                <a:solidFill>
                  <a:srgbClr val="0070C0"/>
                </a:solidFill>
              </a:rPr>
              <a:t>anksioznih poremećaja </a:t>
            </a:r>
            <a:r>
              <a:rPr lang="en-US"/>
              <a:t>kod dece sa komunikativnim poremećajima (Beitchman, Wilson, Johnson, Atkinson, Young, &amp; Adlar, 2001; Cantwell &amp; Baker, 1988, 1987; navedeno prema: Dimoski, 2015). Studija (Fellinger, 2009) pokazuje </a:t>
            </a:r>
            <a:r>
              <a:rPr lang="en-US">
                <a:solidFill>
                  <a:srgbClr val="0070C0"/>
                </a:solidFill>
              </a:rPr>
              <a:t>3 do 6 puta</a:t>
            </a:r>
            <a:r>
              <a:rPr lang="en-US"/>
              <a:t> češće prisustvo internalizovanih problema kod gluvih ispitanika u odnosu na čujuće.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>
                <a:latin typeface="Georgia" pitchFamily="18" charset="0"/>
              </a:rPr>
              <a:t>Socijalni razvoj </a:t>
            </a:r>
            <a:r>
              <a:rPr lang="en-US" sz="3200" smtClean="0">
                <a:latin typeface="Georgia" pitchFamily="18" charset="0"/>
              </a:rPr>
              <a:t>dece</a:t>
            </a:r>
            <a:r>
              <a:rPr lang="sr-Latn-RS" sz="3200" smtClean="0">
                <a:latin typeface="Georgia" pitchFamily="18" charset="0"/>
              </a:rPr>
              <a:t> oštećenog sluha</a:t>
            </a: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endParaRPr lang="sr-Latn-RS" smtClean="0"/>
          </a:p>
          <a:p>
            <a:r>
              <a:rPr lang="en-US" sz="3000" smtClean="0"/>
              <a:t>Zbog teškoća da ispolje svoj unutrašnji svet uobičajenim simbolima i teškoća u prepoznavanju i primanju signala od strane osoba iz okruženja, </a:t>
            </a:r>
            <a:r>
              <a:rPr lang="sr-Latn-RS" sz="3000" smtClean="0"/>
              <a:t>gluva deca su </a:t>
            </a:r>
            <a:r>
              <a:rPr lang="en-US" sz="3000" smtClean="0"/>
              <a:t>u riziku od usporenog razvoja emocionalnog i socijalnog sazrevanja.</a:t>
            </a:r>
          </a:p>
          <a:p>
            <a:pPr>
              <a:buNone/>
            </a:pPr>
            <a:endParaRPr lang="sr-Latn-RS" sz="3000" smtClean="0"/>
          </a:p>
          <a:p>
            <a:r>
              <a:rPr lang="sr-Latn-RS" sz="3000" smtClean="0"/>
              <a:t>G</a:t>
            </a:r>
            <a:r>
              <a:rPr lang="en-US" sz="3000" smtClean="0"/>
              <a:t>luva </a:t>
            </a:r>
            <a:r>
              <a:rPr lang="en-US" sz="3000"/>
              <a:t>deca pokazuju veće nivoe impulsivnosti, slabiju emocionalnu regulaciju i osiromašen vokabular emocionalnog </a:t>
            </a:r>
            <a:r>
              <a:rPr lang="en-US" sz="3000" smtClean="0"/>
              <a:t>izražavanja</a:t>
            </a:r>
            <a:r>
              <a:rPr lang="sr-Latn-RS" sz="3000" smtClean="0"/>
              <a:t>,</a:t>
            </a:r>
            <a:r>
              <a:rPr lang="en-US" sz="3000" smtClean="0"/>
              <a:t> što </a:t>
            </a:r>
            <a:r>
              <a:rPr lang="en-US" sz="3000"/>
              <a:t>je u vezi sa slabim lingvističkim </a:t>
            </a:r>
            <a:r>
              <a:rPr lang="en-US" sz="3000" smtClean="0"/>
              <a:t>razvojem (Greenberg &amp; Kusché, 1989). </a:t>
            </a:r>
            <a:endParaRPr lang="sr-Latn-RS" sz="3000" smtClean="0"/>
          </a:p>
          <a:p>
            <a:endParaRPr lang="sr-Latn-R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/>
              <a:t>Nenamerno, slučajno učenje (</a:t>
            </a:r>
            <a:r>
              <a:rPr lang="en-US" i="1"/>
              <a:t>incidental learning</a:t>
            </a:r>
            <a:r>
              <a:rPr lang="en-US"/>
              <a:t>), proces </a:t>
            </a:r>
            <a:r>
              <a:rPr lang="en-US">
                <a:solidFill>
                  <a:srgbClr val="0070C0"/>
                </a:solidFill>
              </a:rPr>
              <a:t>spontanog</a:t>
            </a:r>
            <a:r>
              <a:rPr lang="en-US"/>
              <a:t> svesnog i nesvesnog </a:t>
            </a:r>
            <a:r>
              <a:rPr lang="en-US">
                <a:solidFill>
                  <a:srgbClr val="0070C0"/>
                </a:solidFill>
              </a:rPr>
              <a:t>prikupljanja informacija </a:t>
            </a:r>
            <a:r>
              <a:rPr lang="en-US"/>
              <a:t>kod gluve dece se ne odvija na uobičajene </a:t>
            </a:r>
            <a:r>
              <a:rPr lang="en-US" smtClean="0"/>
              <a:t>načine</a:t>
            </a:r>
            <a:r>
              <a:rPr lang="sr-Latn-RS" smtClean="0"/>
              <a:t>, jer </a:t>
            </a:r>
            <a:r>
              <a:rPr lang="en-US" smtClean="0"/>
              <a:t>komunikacija </a:t>
            </a:r>
            <a:r>
              <a:rPr lang="en-US"/>
              <a:t>mora biti usmerena specijalno ka njima i oni na nju moraju odgovoriti tako što ciljno usmeravaju svoju vizuelnu pažnju</a:t>
            </a:r>
            <a:r>
              <a:rPr lang="en-US" smtClean="0"/>
              <a:t>.</a:t>
            </a:r>
            <a:endParaRPr lang="sr-Latn-RS" smtClean="0"/>
          </a:p>
          <a:p>
            <a:r>
              <a:rPr lang="en-US"/>
              <a:t>Za generalno socijalno pozicioniranje važna je i činjenica da </a:t>
            </a:r>
            <a:r>
              <a:rPr lang="en-US">
                <a:solidFill>
                  <a:srgbClr val="0070C0"/>
                </a:solidFill>
              </a:rPr>
              <a:t>čujuće osobe </a:t>
            </a:r>
            <a:r>
              <a:rPr lang="en-US"/>
              <a:t>najčešće koriste </a:t>
            </a:r>
            <a:r>
              <a:rPr lang="en-US">
                <a:solidFill>
                  <a:srgbClr val="0070C0"/>
                </a:solidFill>
              </a:rPr>
              <a:t>restriktivni komunikativni diskurs</a:t>
            </a:r>
            <a:r>
              <a:rPr lang="en-US"/>
              <a:t> sa gluvom decom za razliku od tipa komunikacija između gluvih individua (Hauser, Lukomski, &amp; Hillman, 2008). Socijalno funkcionisanje gluve dece/adolescenata karakteriše trajna komunikativna deprivacija.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92500"/>
          </a:bodyPr>
          <a:lstStyle/>
          <a:p>
            <a:r>
              <a:rPr lang="sr-Latn-RS" smtClean="0"/>
              <a:t>Č</a:t>
            </a:r>
            <a:r>
              <a:rPr lang="en-US" smtClean="0"/>
              <a:t>ujući </a:t>
            </a:r>
            <a:r>
              <a:rPr lang="en-US"/>
              <a:t>učenici pokazuju više nivoe socijalne zrelosti od gluvih, </a:t>
            </a:r>
            <a:r>
              <a:rPr lang="en-US" smtClean="0"/>
              <a:t>gluvi </a:t>
            </a:r>
            <a:r>
              <a:rPr lang="en-US"/>
              <a:t>učenici više komuniciraju sa gluvima nego sa </a:t>
            </a:r>
            <a:r>
              <a:rPr lang="en-US" smtClean="0"/>
              <a:t>čujućima</a:t>
            </a:r>
            <a:r>
              <a:rPr lang="sr-Latn-RS" smtClean="0"/>
              <a:t>,</a:t>
            </a:r>
            <a:r>
              <a:rPr lang="en-US" smtClean="0"/>
              <a:t> </a:t>
            </a:r>
            <a:r>
              <a:rPr lang="en-US"/>
              <a:t>gluvi učenici su uglavnom prihvaćeni od čujućih učenika iz svog odeljenja. Istraživanja pokazuju i da gluvi učenici teško ostvaruju bliske prijateljske odnose sa čujućim vršnjacima, a može biti prisutno i osećanje izolovanosti i </a:t>
            </a:r>
            <a:r>
              <a:rPr lang="en-US" smtClean="0"/>
              <a:t>usamljenosti</a:t>
            </a:r>
            <a:r>
              <a:rPr lang="sr-Latn-RS" smtClean="0"/>
              <a:t> (Kluwin et al., 2002;  </a:t>
            </a:r>
            <a:r>
              <a:rPr lang="sr-Latn-RS" smtClean="0">
                <a:solidFill>
                  <a:srgbClr val="0070C0"/>
                </a:solidFill>
              </a:rPr>
              <a:t>33 studije</a:t>
            </a:r>
            <a:r>
              <a:rPr lang="sr-Latn-RS" smtClean="0"/>
              <a:t>)</a:t>
            </a:r>
            <a:r>
              <a:rPr lang="en-US" smtClean="0"/>
              <a:t>. </a:t>
            </a:r>
            <a:endParaRPr lang="sr-Latn-RS" smtClean="0"/>
          </a:p>
          <a:p>
            <a:endParaRPr lang="sr-Latn-RS" smtClean="0"/>
          </a:p>
          <a:p>
            <a:r>
              <a:rPr lang="en-US" smtClean="0"/>
              <a:t>Generalno</a:t>
            </a:r>
            <a:r>
              <a:rPr lang="en-US"/>
              <a:t>, istraživanja pokazuju otežanu </a:t>
            </a:r>
            <a:r>
              <a:rPr lang="en-US">
                <a:solidFill>
                  <a:srgbClr val="0070C0"/>
                </a:solidFill>
              </a:rPr>
              <a:t>socijalnu adaptaciju </a:t>
            </a:r>
            <a:r>
              <a:rPr lang="en-US"/>
              <a:t>gluve dece/adolescenata. Ona se može </a:t>
            </a:r>
            <a:r>
              <a:rPr lang="en-US">
                <a:solidFill>
                  <a:srgbClr val="0070C0"/>
                </a:solidFill>
              </a:rPr>
              <a:t>tumačiti </a:t>
            </a:r>
            <a:r>
              <a:rPr lang="en-US"/>
              <a:t>kako njihovim individualnim karakteristikama (npr. smanjeno osećanje samovrednovanja ili efikasnosti), tako i težnjom većinske populacije da bude u tešnjim kontaktima sa sebi sličnima, ako ne i postojanjem otpora prema različitima (u koje spadaju i gluvi).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200" smtClean="0">
                <a:solidFill>
                  <a:srgbClr val="0070C0"/>
                </a:solidFill>
                <a:latin typeface="Georgia" pitchFamily="18" charset="0"/>
              </a:rPr>
              <a:t>Umesto zaključka...na šta je važno podsetiti se?</a:t>
            </a:r>
            <a:endParaRPr lang="en-US" sz="3200">
              <a:solidFill>
                <a:srgbClr val="0070C0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rmAutofit/>
          </a:bodyPr>
          <a:lstStyle/>
          <a:p>
            <a:r>
              <a:rPr lang="en-US" sz="2800" smtClean="0"/>
              <a:t>G</a:t>
            </a:r>
            <a:r>
              <a:rPr lang="sr-Latn-RS" sz="2800" smtClean="0"/>
              <a:t>luvoća </a:t>
            </a:r>
            <a:r>
              <a:rPr lang="sr-Latn-RS" sz="2800" i="1" smtClean="0"/>
              <a:t>per se </a:t>
            </a:r>
            <a:r>
              <a:rPr lang="sr-Latn-RS" sz="2800" smtClean="0"/>
              <a:t>nije odgovorna za nastanak mentalnih poremećaja (koji su češći kod gluvih nego čujućih)</a:t>
            </a:r>
          </a:p>
          <a:p>
            <a:endParaRPr lang="sr-Latn-RS" sz="2800" smtClean="0"/>
          </a:p>
          <a:p>
            <a:r>
              <a:rPr lang="sr-Latn-RS" sz="2800" smtClean="0"/>
              <a:t>B</a:t>
            </a:r>
            <a:r>
              <a:rPr lang="en-US" sz="2800" smtClean="0"/>
              <a:t>ez </a:t>
            </a:r>
            <a:r>
              <a:rPr lang="en-US" sz="2800"/>
              <a:t>obzira na nalaze o povećanom riziku za </a:t>
            </a:r>
            <a:r>
              <a:rPr lang="en-US" sz="2800" smtClean="0"/>
              <a:t>razvoj</a:t>
            </a:r>
            <a:r>
              <a:rPr lang="sr-Latn-RS" sz="2800" smtClean="0"/>
              <a:t> </a:t>
            </a:r>
            <a:r>
              <a:rPr lang="en-US" sz="2800" smtClean="0"/>
              <a:t>psihosocijalne </a:t>
            </a:r>
            <a:r>
              <a:rPr lang="en-US" sz="2800"/>
              <a:t>neadaptiranosti kod gluvih, pa tako i razvoja mentalnih poremećaja, faktori </a:t>
            </a:r>
            <a:r>
              <a:rPr lang="en-US" sz="2800" smtClean="0"/>
              <a:t>rizika</a:t>
            </a:r>
            <a:r>
              <a:rPr lang="sr-Latn-RS" sz="2800" smtClean="0"/>
              <a:t> su </a:t>
            </a:r>
            <a:r>
              <a:rPr lang="en-US" sz="2800" smtClean="0"/>
              <a:t>isti </a:t>
            </a:r>
            <a:r>
              <a:rPr lang="sr-Latn-RS" sz="2800" smtClean="0"/>
              <a:t>oni faktori koji povećavaju rizik od nastanka psihijatrijskih poremećaja i u tipičnoj populaciji;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sr-Latn-RS" sz="3200" smtClean="0">
                <a:latin typeface="Georgia" pitchFamily="18" charset="0"/>
              </a:rPr>
              <a:t>Ipak...</a:t>
            </a: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/>
              <a:t>Istinski različit faktor koji se identifikuje kod gluve populacije su </a:t>
            </a:r>
            <a:r>
              <a:rPr lang="en-US" sz="2800">
                <a:solidFill>
                  <a:srgbClr val="0070C0"/>
                </a:solidFill>
              </a:rPr>
              <a:t>komunikativni problemi</a:t>
            </a:r>
            <a:r>
              <a:rPr lang="en-US"/>
              <a:t>. </a:t>
            </a:r>
            <a:endParaRPr lang="sr-Latn-RS" smtClean="0"/>
          </a:p>
          <a:p>
            <a:endParaRPr lang="sr-Latn-RS" smtClean="0"/>
          </a:p>
          <a:p>
            <a:r>
              <a:rPr lang="sr-Latn-RS" smtClean="0"/>
              <a:t>O</a:t>
            </a:r>
            <a:r>
              <a:rPr lang="en-US" smtClean="0"/>
              <a:t>vaj </a:t>
            </a:r>
            <a:r>
              <a:rPr lang="en-US"/>
              <a:t>široko posmatran faktor u sebe uključuje najvažnije i najsuptilnije aspekte relevantne za dobar psihološki razvoj, a to je i </a:t>
            </a:r>
            <a:r>
              <a:rPr lang="en-US" i="1">
                <a:solidFill>
                  <a:srgbClr val="0070C0"/>
                </a:solidFill>
              </a:rPr>
              <a:t>komunikacija emocija</a:t>
            </a:r>
            <a:r>
              <a:rPr lang="en-US"/>
              <a:t>, pre svega između gluve bebe i čujuće majke, i </a:t>
            </a:r>
            <a:r>
              <a:rPr lang="en-US" i="1">
                <a:solidFill>
                  <a:srgbClr val="0070C0"/>
                </a:solidFill>
              </a:rPr>
              <a:t>komunikacija informacija</a:t>
            </a:r>
            <a:r>
              <a:rPr lang="en-US"/>
              <a:t>, fundamentalna za kognitivni razvoj koji je stožer daljeg obrazovanja i emancipacije gluvih i </a:t>
            </a:r>
            <a:r>
              <a:rPr lang="en-US" i="1">
                <a:solidFill>
                  <a:srgbClr val="0070C0"/>
                </a:solidFill>
              </a:rPr>
              <a:t>komunikacija socijalnih inputa </a:t>
            </a:r>
            <a:r>
              <a:rPr lang="en-US"/>
              <a:t>koja omogućava sticanje socijalnih veština i socijalnu afirmaciju gluvih.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smtClean="0">
                <a:latin typeface="Georgia" pitchFamily="18" charset="0"/>
              </a:rPr>
              <a:t>Z</a:t>
            </a:r>
            <a:r>
              <a:rPr lang="en-US" sz="3200" smtClean="0">
                <a:latin typeface="Georgia" pitchFamily="18" charset="0"/>
              </a:rPr>
              <a:t>načaj </a:t>
            </a:r>
            <a:r>
              <a:rPr lang="en-US" sz="3200">
                <a:latin typeface="Georgia" pitchFamily="18" charset="0"/>
              </a:rPr>
              <a:t>rane detekcije (pa tako i rane intervencije) gluvoće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smtClean="0"/>
          </a:p>
          <a:p>
            <a:endParaRPr lang="sr-Latn-RS" sz="3200"/>
          </a:p>
          <a:p>
            <a:r>
              <a:rPr lang="en-US" sz="3200" smtClean="0"/>
              <a:t>O</a:t>
            </a:r>
            <a:r>
              <a:rPr lang="sr-Latn-RS" sz="3200" smtClean="0"/>
              <a:t>vom aksiomu rehabilitacije </a:t>
            </a:r>
            <a:r>
              <a:rPr lang="en-US" sz="3200" smtClean="0"/>
              <a:t>data </a:t>
            </a:r>
            <a:r>
              <a:rPr lang="sr-Latn-RS" sz="3200" smtClean="0"/>
              <a:t>je </a:t>
            </a:r>
            <a:r>
              <a:rPr lang="en-US" sz="3200" smtClean="0"/>
              <a:t>i </a:t>
            </a:r>
            <a:r>
              <a:rPr lang="en-US" sz="3200"/>
              <a:t>dodatna nota koja ukazuje na značaj ove detekcije </a:t>
            </a:r>
            <a:r>
              <a:rPr lang="en-US" sz="3200">
                <a:solidFill>
                  <a:srgbClr val="0070C0"/>
                </a:solidFill>
              </a:rPr>
              <a:t>i </a:t>
            </a:r>
            <a:r>
              <a:rPr lang="en-US" sz="3200" smtClean="0">
                <a:solidFill>
                  <a:srgbClr val="0070C0"/>
                </a:solidFill>
              </a:rPr>
              <a:t>za</a:t>
            </a:r>
            <a:r>
              <a:rPr lang="sr-Latn-RS" sz="3200" smtClean="0">
                <a:solidFill>
                  <a:srgbClr val="0070C0"/>
                </a:solidFill>
              </a:rPr>
              <a:t> roditelje</a:t>
            </a:r>
            <a:r>
              <a:rPr lang="sr-Latn-RS" sz="3200" smtClean="0"/>
              <a:t>, pa tako, posredno i</a:t>
            </a:r>
            <a:r>
              <a:rPr lang="en-US" sz="3200" smtClean="0"/>
              <a:t> </a:t>
            </a:r>
            <a:r>
              <a:rPr lang="sr-Latn-RS" sz="3200" smtClean="0"/>
              <a:t>za </a:t>
            </a:r>
            <a:r>
              <a:rPr lang="en-US" sz="3200" smtClean="0"/>
              <a:t>psihosocijalno </a:t>
            </a:r>
            <a:r>
              <a:rPr lang="en-US" sz="3200"/>
              <a:t>funkcionisanje gluvog </a:t>
            </a:r>
            <a:r>
              <a:rPr lang="en-US" sz="3200" smtClean="0"/>
              <a:t>deteta</a:t>
            </a:r>
            <a:endParaRPr lang="sr-Latn-RS" sz="3200" smtClean="0"/>
          </a:p>
          <a:p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r>
              <a:rPr lang="en-US" sz="2800"/>
              <a:t>Jer, što se tiče psihološkog razvoja, naročito ranog odnosa između čujuće majke i gluve bebe, svaka detekcija gluvoće koja se </a:t>
            </a:r>
            <a:r>
              <a:rPr lang="en-US" sz="2800" smtClean="0"/>
              <a:t>obavi</a:t>
            </a:r>
            <a:r>
              <a:rPr lang="sr-Latn-RS" sz="2800" smtClean="0"/>
              <a:t> </a:t>
            </a:r>
            <a:r>
              <a:rPr lang="en-US" sz="2800" smtClean="0"/>
              <a:t>nakon </a:t>
            </a:r>
            <a:r>
              <a:rPr lang="en-US" sz="2800"/>
              <a:t>rođenja bebe je relativno </a:t>
            </a:r>
            <a:r>
              <a:rPr lang="en-US" sz="2800" smtClean="0"/>
              <a:t>zakasnela</a:t>
            </a:r>
            <a:r>
              <a:rPr lang="sr-Latn-RS" sz="2800" smtClean="0"/>
              <a:t>.</a:t>
            </a:r>
            <a:r>
              <a:rPr lang="en-US" sz="2800" smtClean="0"/>
              <a:t> </a:t>
            </a:r>
            <a:r>
              <a:rPr lang="sr-Latn-RS" sz="2800" smtClean="0"/>
              <a:t>U</a:t>
            </a:r>
            <a:r>
              <a:rPr lang="en-US" sz="2800" smtClean="0"/>
              <a:t> </a:t>
            </a:r>
            <a:r>
              <a:rPr lang="en-US" sz="2800"/>
              <a:t>psihološkom smislu te dijade već postaju </a:t>
            </a:r>
            <a:r>
              <a:rPr lang="en-US" sz="2800" smtClean="0"/>
              <a:t>specifične. </a:t>
            </a:r>
            <a:endParaRPr lang="sr-Latn-RS" sz="2800" smtClean="0"/>
          </a:p>
          <a:p>
            <a:endParaRPr lang="sr-Latn-RS" sz="2800" smtClean="0"/>
          </a:p>
          <a:p>
            <a:r>
              <a:rPr lang="en-US" sz="2800" smtClean="0"/>
              <a:t>Drugim </a:t>
            </a:r>
            <a:r>
              <a:rPr lang="en-US" sz="2800"/>
              <a:t>rečima, ovaj rad daje snažne argumente za pružanje </a:t>
            </a:r>
            <a:r>
              <a:rPr lang="en-US" sz="2800">
                <a:solidFill>
                  <a:srgbClr val="0070C0"/>
                </a:solidFill>
              </a:rPr>
              <a:t>rane edukacije roditeljima </a:t>
            </a:r>
            <a:r>
              <a:rPr lang="en-US" sz="2800"/>
              <a:t>gluve dece koja bi im omogućila da se bez velikih teškoća adaptiraju na ovakve specifične uslove roditeljstva, te da menjaju interakcije sa decom tako da one </a:t>
            </a:r>
            <a:r>
              <a:rPr lang="sr-Latn-RS" sz="2800" smtClean="0"/>
              <a:t>bivaju što kvalitetnije.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sr-Latn-RS" smtClean="0"/>
              <a:t>Koje odgovore o psiholokom funkcionisanju gluvog deteta (bez kognitivnih aspekata ličnosti) daju: </a:t>
            </a:r>
          </a:p>
          <a:p>
            <a:pPr>
              <a:buNone/>
            </a:pPr>
            <a:r>
              <a:rPr lang="sr-Latn-RS"/>
              <a:t> </a:t>
            </a:r>
            <a:r>
              <a:rPr lang="sr-Latn-RS" smtClean="0"/>
              <a:t>  </a:t>
            </a:r>
          </a:p>
          <a:p>
            <a:pPr algn="ctr">
              <a:buNone/>
            </a:pPr>
            <a:r>
              <a:rPr lang="sr-Latn-RS" smtClean="0"/>
              <a:t>   psihološke teorije ličnosti</a:t>
            </a:r>
          </a:p>
          <a:p>
            <a:pPr algn="ctr">
              <a:buNone/>
            </a:pPr>
            <a:r>
              <a:rPr lang="sr-Latn-RS" smtClean="0"/>
              <a:t>   i</a:t>
            </a:r>
          </a:p>
          <a:p>
            <a:pPr algn="ctr">
              <a:buNone/>
            </a:pPr>
            <a:r>
              <a:rPr lang="sr-Latn-RS" smtClean="0"/>
              <a:t>   empirijska istraživanja</a:t>
            </a:r>
          </a:p>
          <a:p>
            <a:pPr>
              <a:buNone/>
            </a:pPr>
            <a:r>
              <a:rPr lang="sr-Latn-RS"/>
              <a:t> </a:t>
            </a:r>
            <a:r>
              <a:rPr lang="sr-Latn-RS" smtClean="0"/>
              <a:t>  </a:t>
            </a:r>
          </a:p>
          <a:p>
            <a:pPr>
              <a:buNone/>
            </a:pPr>
            <a:endParaRPr lang="sr-Latn-RS" smtClean="0"/>
          </a:p>
          <a:p>
            <a:pPr>
              <a:buNone/>
            </a:pPr>
            <a:r>
              <a:rPr lang="sr-Latn-RS" smtClean="0"/>
              <a:t>   Do kakvih preporuka za </a:t>
            </a:r>
            <a:r>
              <a:rPr lang="sr-Latn-RS" smtClean="0"/>
              <a:t>praks</a:t>
            </a:r>
            <a:r>
              <a:rPr lang="en-US" smtClean="0"/>
              <a:t>u</a:t>
            </a:r>
            <a:r>
              <a:rPr lang="sr-Latn-RS" smtClean="0"/>
              <a:t> </a:t>
            </a:r>
            <a:r>
              <a:rPr lang="sr-Latn-RS" smtClean="0"/>
              <a:t>možemo doći?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endParaRPr lang="sr-Latn-RS" smtClean="0"/>
          </a:p>
          <a:p>
            <a:r>
              <a:rPr lang="en-US" sz="2800" smtClean="0">
                <a:solidFill>
                  <a:srgbClr val="0070C0"/>
                </a:solidFill>
              </a:rPr>
              <a:t>Pružanje </a:t>
            </a:r>
            <a:r>
              <a:rPr lang="en-US" sz="2800">
                <a:solidFill>
                  <a:srgbClr val="0070C0"/>
                </a:solidFill>
              </a:rPr>
              <a:t>psihološke pomoći </a:t>
            </a:r>
            <a:r>
              <a:rPr lang="en-US" sz="2800"/>
              <a:t>u savladavanju </a:t>
            </a:r>
            <a:r>
              <a:rPr lang="en-US" sz="2800">
                <a:solidFill>
                  <a:srgbClr val="0070C0"/>
                </a:solidFill>
              </a:rPr>
              <a:t>stresa </a:t>
            </a:r>
            <a:r>
              <a:rPr lang="en-US" sz="2800"/>
              <a:t>u kojem se našla porodica je takođe od ključnog značaja, jer se pokazuje da je nivo stresa roditelja jedan od najvažnijih prediktora manjka socijalne kompetencije </a:t>
            </a:r>
            <a:r>
              <a:rPr lang="en-US" sz="2800" smtClean="0"/>
              <a:t>(</a:t>
            </a:r>
            <a:r>
              <a:rPr lang="en-US" sz="2800"/>
              <a:t>Watson, et al. 1990), da je u vezi sa učestalijim socioemocionalnim problemima </a:t>
            </a:r>
            <a:r>
              <a:rPr lang="en-US" sz="2800" smtClean="0"/>
              <a:t>(</a:t>
            </a:r>
            <a:r>
              <a:rPr lang="en-US" sz="2800"/>
              <a:t>Hingtermair, 2006</a:t>
            </a:r>
            <a:r>
              <a:rPr lang="en-US" sz="2800" smtClean="0"/>
              <a:t>)</a:t>
            </a:r>
            <a:r>
              <a:rPr lang="sr-Latn-RS" sz="2800" smtClean="0"/>
              <a:t>, kao i</a:t>
            </a:r>
            <a:r>
              <a:rPr lang="en-US" sz="2800" smtClean="0"/>
              <a:t>  bihejvioralni</a:t>
            </a:r>
            <a:r>
              <a:rPr lang="sr-Latn-RS" sz="2800" smtClean="0"/>
              <a:t>m</a:t>
            </a:r>
            <a:r>
              <a:rPr lang="en-US" sz="2800" smtClean="0"/>
              <a:t> problemi</a:t>
            </a:r>
            <a:r>
              <a:rPr lang="sr-Latn-RS" sz="2800" smtClean="0"/>
              <a:t>ma </a:t>
            </a:r>
            <a:r>
              <a:rPr lang="en-US" sz="2800" smtClean="0"/>
              <a:t>u </a:t>
            </a:r>
            <a:r>
              <a:rPr lang="en-US" sz="2800"/>
              <a:t>kasnijem </a:t>
            </a:r>
            <a:r>
              <a:rPr lang="sr-Latn-RS" sz="2800" smtClean="0"/>
              <a:t>periodu </a:t>
            </a:r>
            <a:r>
              <a:rPr lang="en-US" sz="2800" smtClean="0"/>
              <a:t>(Pipp-Siegel </a:t>
            </a:r>
            <a:r>
              <a:rPr lang="en-US" sz="2800"/>
              <a:t>et al. 2002).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pPr algn="ctr"/>
            <a:r>
              <a:rPr lang="sr-Latn-RS" sz="3200" smtClean="0">
                <a:latin typeface="Georgia" pitchFamily="18" charset="0"/>
              </a:rPr>
              <a:t>Značaj pozicije čujuće majke</a:t>
            </a: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U </a:t>
            </a:r>
            <a:r>
              <a:rPr lang="en-US"/>
              <a:t>literaturi postoji slaganje o značaju </a:t>
            </a:r>
            <a:r>
              <a:rPr lang="en-US" smtClean="0">
                <a:solidFill>
                  <a:srgbClr val="0070C0"/>
                </a:solidFill>
              </a:rPr>
              <a:t>maj</a:t>
            </a:r>
            <a:r>
              <a:rPr lang="sr-Latn-RS" smtClean="0">
                <a:solidFill>
                  <a:srgbClr val="0070C0"/>
                </a:solidFill>
              </a:rPr>
              <a:t>čine  senzitivnosti </a:t>
            </a:r>
            <a:r>
              <a:rPr lang="en-US" smtClean="0"/>
              <a:t>za </a:t>
            </a:r>
            <a:r>
              <a:rPr lang="en-US"/>
              <a:t>kreiranje </a:t>
            </a:r>
            <a:r>
              <a:rPr lang="en-US" smtClean="0"/>
              <a:t>odnosa</a:t>
            </a:r>
            <a:r>
              <a:rPr lang="sr-Latn-RS" smtClean="0"/>
              <a:t> sa bebom,</a:t>
            </a:r>
            <a:r>
              <a:rPr lang="en-US" smtClean="0"/>
              <a:t> </a:t>
            </a:r>
            <a:r>
              <a:rPr lang="sr-Latn-RS" smtClean="0"/>
              <a:t>za </a:t>
            </a:r>
            <a:r>
              <a:rPr lang="en-US" smtClean="0"/>
              <a:t>kvalitet komunikacij</a:t>
            </a:r>
            <a:r>
              <a:rPr lang="sr-Latn-RS" smtClean="0"/>
              <a:t>a </a:t>
            </a:r>
            <a:r>
              <a:rPr lang="en-US" smtClean="0"/>
              <a:t>čujuća majka-gluva beba</a:t>
            </a:r>
            <a:r>
              <a:rPr lang="sr-Latn-RS" smtClean="0"/>
              <a:t> kao i o </a:t>
            </a:r>
            <a:r>
              <a:rPr lang="en-US" smtClean="0"/>
              <a:t>implikacij</a:t>
            </a:r>
            <a:r>
              <a:rPr lang="sr-Latn-RS" smtClean="0"/>
              <a:t>ama</a:t>
            </a:r>
            <a:r>
              <a:rPr lang="en-US" smtClean="0"/>
              <a:t> </a:t>
            </a:r>
            <a:r>
              <a:rPr lang="en-US"/>
              <a:t>ovog odnosa za psihosocijalno funkcionisanje </a:t>
            </a:r>
            <a:r>
              <a:rPr lang="sr-Latn-RS" smtClean="0"/>
              <a:t>i </a:t>
            </a:r>
            <a:r>
              <a:rPr lang="en-US" smtClean="0"/>
              <a:t>afektivn</a:t>
            </a:r>
            <a:r>
              <a:rPr lang="sr-Latn-RS" smtClean="0"/>
              <a:t>u</a:t>
            </a:r>
            <a:r>
              <a:rPr lang="en-US" smtClean="0"/>
              <a:t> vezanost</a:t>
            </a:r>
            <a:r>
              <a:rPr lang="sr-Latn-RS" smtClean="0"/>
              <a:t>.</a:t>
            </a:r>
          </a:p>
          <a:p>
            <a:endParaRPr lang="sr-Latn-RS" smtClean="0"/>
          </a:p>
          <a:p>
            <a:r>
              <a:rPr lang="en-US" smtClean="0"/>
              <a:t>U </a:t>
            </a:r>
            <a:r>
              <a:rPr lang="en-US"/>
              <a:t>tom smislu, preporuke za praksu bi se ticale kreiranja </a:t>
            </a:r>
            <a:r>
              <a:rPr lang="en-US">
                <a:solidFill>
                  <a:srgbClr val="0070C0"/>
                </a:solidFill>
              </a:rPr>
              <a:t>sistemske psihološke podrške </a:t>
            </a:r>
            <a:r>
              <a:rPr lang="en-US"/>
              <a:t>ili čak psihoterapije za majke beba oštećenog sluha </a:t>
            </a:r>
            <a:r>
              <a:rPr lang="en-US" smtClean="0"/>
              <a:t>koje </a:t>
            </a:r>
            <a:r>
              <a:rPr lang="en-US"/>
              <a:t>bi majkama omogućile prevazilaženje ambivalentnosti, bolji prihvat sebe i svoje gluve bebe, kao i brže postizanje optimalne senzitivnosti i interaktivnosti sa bebom. Ovo bi dalo dalekosežne pozitivne rezultate po kvalitet komunikacija čujuća majka-gluva beba, pa tako i stimulisalo mentalno zdravlje gluve bebe/deteta/adolescenta.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lnSpcReduction="10000"/>
          </a:bodyPr>
          <a:lstStyle/>
          <a:p>
            <a:endParaRPr lang="sr-Latn-RS" smtClean="0"/>
          </a:p>
          <a:p>
            <a:r>
              <a:rPr lang="sr-Latn-RS" sz="3200" smtClean="0"/>
              <a:t>B</a:t>
            </a:r>
            <a:r>
              <a:rPr lang="en-US" sz="3200" smtClean="0"/>
              <a:t>ogata </a:t>
            </a:r>
            <a:r>
              <a:rPr lang="en-US" sz="3200"/>
              <a:t>istraživačka praksa psihologije gluvih i nagluvih može da pomogne u </a:t>
            </a:r>
            <a:r>
              <a:rPr lang="en-US" sz="3200">
                <a:solidFill>
                  <a:srgbClr val="0070C0"/>
                </a:solidFill>
              </a:rPr>
              <a:t>sistematskom kreiranju prevencije psiholoških teškoća gluvih </a:t>
            </a:r>
            <a:r>
              <a:rPr lang="en-US" sz="3200"/>
              <a:t>kao i obogaćenju ranih intervencija, rehabilitacije i tretmana</a:t>
            </a:r>
            <a:r>
              <a:rPr lang="en-US" sz="3200" smtClean="0"/>
              <a:t>.</a:t>
            </a:r>
            <a:endParaRPr lang="sr-Latn-RS" sz="3200" smtClean="0"/>
          </a:p>
          <a:p>
            <a:endParaRPr lang="sr-Latn-RS" sz="3200" smtClean="0"/>
          </a:p>
          <a:p>
            <a:r>
              <a:rPr lang="sr-Latn-RS" sz="3200" smtClean="0"/>
              <a:t>Naučna istraživanja, uprkos naglašavanju rizika, daju optimisitčnu sliku o mogućnostima nauke i struke da doprinese kvalitetu života gluvih...</a:t>
            </a:r>
            <a:endParaRPr lang="en-US" sz="320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sz="3100" b="1" smtClean="0"/>
              <a:t/>
            </a:r>
            <a:br>
              <a:rPr lang="sr-Latn-RS" sz="3100" b="1" smtClean="0"/>
            </a:br>
            <a:r>
              <a:rPr lang="sr-Latn-RS" sz="3100" b="1" smtClean="0"/>
              <a:t/>
            </a:r>
            <a:br>
              <a:rPr lang="sr-Latn-RS" sz="3100" b="1" smtClean="0"/>
            </a:br>
            <a:r>
              <a:rPr lang="sr-Latn-RS" sz="3100" b="1" smtClean="0"/>
              <a:t/>
            </a:r>
            <a:br>
              <a:rPr lang="sr-Latn-RS" sz="3100" b="1" smtClean="0"/>
            </a:br>
            <a:r>
              <a:rPr lang="en-US" sz="3100" smtClean="0">
                <a:latin typeface="Georgia" pitchFamily="18" charset="0"/>
              </a:rPr>
              <a:t>Psihoanalitičko </a:t>
            </a:r>
            <a:r>
              <a:rPr lang="en-US" sz="3100">
                <a:latin typeface="Georgia" pitchFamily="18" charset="0"/>
              </a:rPr>
              <a:t>teorijsko tumačenje razvoja ličnosti deteta oštećenog sluha</a:t>
            </a:r>
            <a:r>
              <a:rPr lang="en-US">
                <a:latin typeface="Georgia" pitchFamily="18" charset="0"/>
              </a:rPr>
              <a:t/>
            </a:r>
            <a:br>
              <a:rPr lang="en-US">
                <a:latin typeface="Georgia" pitchFamily="18" charset="0"/>
              </a:rPr>
            </a:br>
            <a:endParaRPr lang="en-US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smtClean="0"/>
          </a:p>
          <a:p>
            <a:pPr algn="ctr"/>
            <a:r>
              <a:rPr lang="sr-Latn-RS" smtClean="0"/>
              <a:t>Zašto psihoanalitičko tumačenje?</a:t>
            </a:r>
          </a:p>
          <a:p>
            <a:pPr algn="ctr"/>
            <a:endParaRPr lang="sr-Latn-RS" smtClean="0"/>
          </a:p>
          <a:p>
            <a:pPr algn="ctr"/>
            <a:r>
              <a:rPr lang="sr-Latn-RS" smtClean="0"/>
              <a:t>Zato što ova teorija ima visoki eksplanatorni potencijal da objasni razvoj ličnosti gluvog deteta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411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/>
              <a:t>Mnoge teorije razvoja ličnosti, fokus stavljaju na </a:t>
            </a:r>
            <a:r>
              <a:rPr lang="en-US">
                <a:solidFill>
                  <a:srgbClr val="0070C0"/>
                </a:solidFill>
              </a:rPr>
              <a:t>period detinjstva </a:t>
            </a:r>
            <a:r>
              <a:rPr lang="en-US"/>
              <a:t>kao razvojno doba izuzetne psihofizičke vulnerabilnosti organizma u kojem su dejstva raznorodnih faktora na razvoj ličnosti fundamentalna</a:t>
            </a:r>
            <a:r>
              <a:rPr lang="en-US" smtClean="0"/>
              <a:t>.</a:t>
            </a:r>
            <a:endParaRPr lang="sr-Latn-RS" smtClean="0"/>
          </a:p>
          <a:p>
            <a:endParaRPr lang="sr-Latn-RS" smtClean="0"/>
          </a:p>
          <a:p>
            <a:r>
              <a:rPr lang="en-US" smtClean="0"/>
              <a:t>Psihoanalitički </a:t>
            </a:r>
            <a:r>
              <a:rPr lang="en-US"/>
              <a:t>teorijski diskurs u ovom trendu ima mesto koje prednjači jer razvoj ličnosti objašnjava </a:t>
            </a:r>
            <a:r>
              <a:rPr lang="en-US">
                <a:solidFill>
                  <a:srgbClr val="0070C0"/>
                </a:solidFill>
              </a:rPr>
              <a:t>kvalitetom ranih objektnih odnosa</a:t>
            </a:r>
            <a:r>
              <a:rPr lang="en-US" smtClean="0">
                <a:solidFill>
                  <a:srgbClr val="0070C0"/>
                </a:solidFill>
              </a:rPr>
              <a:t>.</a:t>
            </a:r>
            <a:endParaRPr lang="sr-Latn-RS" smtClean="0">
              <a:solidFill>
                <a:srgbClr val="0070C0"/>
              </a:solidFill>
            </a:endParaRPr>
          </a:p>
          <a:p>
            <a:endParaRPr lang="sr-Latn-RS" smtClean="0"/>
          </a:p>
          <a:p>
            <a:r>
              <a:rPr lang="sr-Latn-RS" smtClean="0"/>
              <a:t>De</a:t>
            </a:r>
            <a:r>
              <a:rPr lang="en-US" smtClean="0"/>
              <a:t>te </a:t>
            </a:r>
            <a:r>
              <a:rPr lang="en-US"/>
              <a:t>je otac čoveka.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86512"/>
          </a:xfrm>
        </p:spPr>
        <p:txBody>
          <a:bodyPr>
            <a:normAutofit fontScale="90000"/>
          </a:bodyPr>
          <a:lstStyle/>
          <a:p>
            <a:endParaRPr 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/>
          </a:bodyPr>
          <a:lstStyle/>
          <a:p>
            <a:endParaRPr lang="sr-Latn-RS" smtClean="0"/>
          </a:p>
          <a:p>
            <a:r>
              <a:rPr lang="en-US" sz="2800" smtClean="0"/>
              <a:t>Kako psihoanaliza kao teorija ličnosti </a:t>
            </a:r>
            <a:r>
              <a:rPr lang="sr-Latn-RS" sz="2800" smtClean="0"/>
              <a:t>objašnjava </a:t>
            </a:r>
            <a:r>
              <a:rPr lang="en-US" sz="2800" smtClean="0"/>
              <a:t>razvoj ličnosti deteta oštećenog sluha?</a:t>
            </a:r>
            <a:endParaRPr lang="sr-Latn-RS" sz="2800"/>
          </a:p>
          <a:p>
            <a:endParaRPr lang="sr-Latn-RS" sz="2800" smtClean="0"/>
          </a:p>
          <a:p>
            <a:endParaRPr lang="sr-Latn-RS" sz="2800"/>
          </a:p>
          <a:p>
            <a:r>
              <a:rPr lang="en-US" sz="2800" smtClean="0"/>
              <a:t>Pre </a:t>
            </a:r>
            <a:r>
              <a:rPr lang="en-US" sz="2800"/>
              <a:t>svega, u fokus stavljajući rana </a:t>
            </a:r>
            <a:r>
              <a:rPr lang="en-US" sz="2800">
                <a:solidFill>
                  <a:srgbClr val="0070C0"/>
                </a:solidFill>
              </a:rPr>
              <a:t>subjektivna iskustva </a:t>
            </a:r>
            <a:r>
              <a:rPr lang="en-US" sz="2800"/>
              <a:t>gluve bebe i kasnije gluvog deteta sa </a:t>
            </a:r>
            <a:r>
              <a:rPr lang="en-US" sz="2800" smtClean="0"/>
              <a:t>najčešće</a:t>
            </a:r>
            <a:r>
              <a:rPr lang="sr-Latn-RS" sz="2800" smtClean="0"/>
              <a:t> </a:t>
            </a:r>
            <a:r>
              <a:rPr lang="en-US" sz="2800" smtClean="0"/>
              <a:t>(</a:t>
            </a:r>
            <a:r>
              <a:rPr lang="en-US" sz="2800"/>
              <a:t>u 90% slučajeva, po npr. Lederberg, &amp; Mobley, 1990) čujućom majkom.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smtClean="0">
                <a:latin typeface="Georgia" pitchFamily="18" charset="0"/>
              </a:rPr>
              <a:t>Kakvo je to specifično rano iskustvo i specifični rani objektni odnosi? </a:t>
            </a:r>
            <a:endParaRPr lang="en-US" sz="3200"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sz="2800"/>
              <a:t>još u prenatalnom periodu izostaje mogućnost da se čuju otkucaji </a:t>
            </a:r>
            <a:r>
              <a:rPr lang="en-US" sz="2800" smtClean="0"/>
              <a:t>majčinog srca </a:t>
            </a:r>
            <a:endParaRPr lang="sr-Latn-RS" sz="2800" smtClean="0"/>
          </a:p>
          <a:p>
            <a:r>
              <a:rPr lang="en-US" sz="2800" smtClean="0"/>
              <a:t>gluvo novorođenče ne čuje zvuke koje samo proizvodi (plač, gukanje, zvuke koje prozvode njegovi pokreti i sl.) i ne </a:t>
            </a:r>
            <a:r>
              <a:rPr lang="sr-Latn-RS" sz="2800" smtClean="0"/>
              <a:t>čuje majku i majčin glas; ono je </a:t>
            </a:r>
            <a:r>
              <a:rPr lang="en-US" sz="2800" smtClean="0"/>
              <a:t>uskraćeno za veliku količinu informacija o svetu oko sebe koje se dobija sluhom</a:t>
            </a:r>
            <a:endParaRPr lang="sr-Latn-RS" sz="2800" smtClean="0"/>
          </a:p>
          <a:p>
            <a:r>
              <a:rPr lang="sr-Latn-RS" sz="2800" smtClean="0"/>
              <a:t>d</a:t>
            </a:r>
            <a:r>
              <a:rPr lang="en-US" sz="2800" smtClean="0"/>
              <a:t>eo </a:t>
            </a:r>
            <a:r>
              <a:rPr lang="en-US" sz="2800"/>
              <a:t>tih informacija odnosi se i na rano poimanje sebe i rane začetke Self </a:t>
            </a:r>
            <a:r>
              <a:rPr lang="en-US" sz="2800" smtClean="0"/>
              <a:t>koncepta</a:t>
            </a:r>
            <a:r>
              <a:rPr lang="sr-Latn-RS" sz="2800" smtClean="0"/>
              <a:t>;</a:t>
            </a:r>
            <a:r>
              <a:rPr lang="en-US" sz="2800" smtClean="0"/>
              <a:t> </a:t>
            </a:r>
            <a:r>
              <a:rPr lang="sr-Latn-RS" sz="2800" smtClean="0"/>
              <a:t>z</a:t>
            </a:r>
            <a:r>
              <a:rPr lang="en-US" sz="2800" smtClean="0"/>
              <a:t>bog ovoga</a:t>
            </a:r>
            <a:r>
              <a:rPr lang="sr-Latn-RS" sz="2800" smtClean="0"/>
              <a:t> </a:t>
            </a:r>
            <a:r>
              <a:rPr lang="en-US" sz="2800" smtClean="0"/>
              <a:t>je </a:t>
            </a:r>
            <a:r>
              <a:rPr lang="en-US" sz="2800"/>
              <a:t>stvaranje telesne šeme i prve diferencijacije ja od ne-ja drugačije nego kod čujućih novorođenčadi. </a:t>
            </a:r>
          </a:p>
          <a:p>
            <a:endParaRPr lang="sr-Latn-R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sz="2800" smtClean="0"/>
              <a:t>   </a:t>
            </a:r>
            <a:r>
              <a:rPr lang="en-US" sz="2800" smtClean="0"/>
              <a:t>Ono </a:t>
            </a:r>
            <a:r>
              <a:rPr lang="en-US" sz="2800"/>
              <a:t>ne prima specifičan materinski govor, poznatiji kao “bebeći </a:t>
            </a:r>
            <a:r>
              <a:rPr lang="en-US" sz="2800" smtClean="0"/>
              <a:t>govor”</a:t>
            </a:r>
            <a:r>
              <a:rPr lang="sr-Latn-RS" sz="2800" smtClean="0"/>
              <a:t> (</a:t>
            </a:r>
            <a:r>
              <a:rPr lang="en-US" sz="2800" i="1" smtClean="0"/>
              <a:t>Infant-directed </a:t>
            </a:r>
            <a:r>
              <a:rPr lang="en-US" sz="2800" i="1"/>
              <a:t>speech</a:t>
            </a:r>
            <a:r>
              <a:rPr lang="en-US" sz="2800"/>
              <a:t> </a:t>
            </a:r>
            <a:r>
              <a:rPr lang="sr-Latn-RS" sz="2800" smtClean="0"/>
              <a:t>)</a:t>
            </a:r>
            <a:r>
              <a:rPr lang="en-US" sz="2800" smtClean="0"/>
              <a:t>koji </a:t>
            </a:r>
            <a:r>
              <a:rPr lang="en-US" sz="2800"/>
              <a:t>je univerzalan fenomen koji se sreće u svim društvima i kulturama (Bryant &amp; Barrett, 2007), odgovoran za dobar lingvistički </a:t>
            </a:r>
            <a:r>
              <a:rPr lang="en-US" sz="2800" smtClean="0"/>
              <a:t>razvoj</a:t>
            </a:r>
            <a:r>
              <a:rPr lang="sr-Latn-RS" sz="2800" smtClean="0"/>
              <a:t>.</a:t>
            </a:r>
          </a:p>
          <a:p>
            <a:r>
              <a:rPr lang="en-US" sz="2800" smtClean="0"/>
              <a:t>Beba </a:t>
            </a:r>
            <a:r>
              <a:rPr lang="en-US" sz="2800"/>
              <a:t>ne može da primi ni informacije koje nose emocionalnu konotaciju</a:t>
            </a:r>
            <a:r>
              <a:rPr lang="en-US" sz="2800" smtClean="0"/>
              <a:t>.</a:t>
            </a:r>
            <a:endParaRPr lang="sr-Latn-RS" sz="2800" smtClean="0"/>
          </a:p>
          <a:p>
            <a:r>
              <a:rPr lang="en-US" sz="2800" smtClean="0"/>
              <a:t>Gluva </a:t>
            </a:r>
            <a:r>
              <a:rPr lang="en-US" sz="2800"/>
              <a:t>beba ne čuje svoju majku koja ublažava, odnosno ukida naprijatnosti, napetosti, nelagode kojoj beba može biti izložena (glad, neispavanost, umokrenost</a:t>
            </a:r>
            <a:r>
              <a:rPr lang="en-US" sz="2800" smtClean="0"/>
              <a:t>).</a:t>
            </a:r>
            <a:r>
              <a:rPr lang="en-US" sz="2800"/>
              <a:t> </a:t>
            </a:r>
            <a:endParaRPr lang="sr-Latn-RS" sz="2800" smtClean="0"/>
          </a:p>
          <a:p>
            <a:r>
              <a:rPr lang="en-US" sz="2800" smtClean="0"/>
              <a:t>Rana </a:t>
            </a:r>
            <a:r>
              <a:rPr lang="en-US" sz="2800"/>
              <a:t>emotivna razmena majka-beba odvija se na drugačije, nepotpune načine.</a:t>
            </a:r>
            <a:endParaRPr lang="sr-Latn-RS" sz="2800" smtClean="0"/>
          </a:p>
          <a:p>
            <a:endParaRPr lang="sr-Latn-R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sr-Latn-RS" sz="2800" smtClean="0"/>
              <a:t>I k</a:t>
            </a:r>
            <a:r>
              <a:rPr lang="en-US" sz="2800" smtClean="0"/>
              <a:t>asniji </a:t>
            </a:r>
            <a:r>
              <a:rPr lang="en-US" sz="2800"/>
              <a:t>razvoj, posmatrano iz ugla psihoanalitičke teorije, odvija se </a:t>
            </a:r>
            <a:r>
              <a:rPr lang="en-US" sz="2800" smtClean="0"/>
              <a:t>drugačijim </a:t>
            </a:r>
            <a:r>
              <a:rPr lang="en-US" sz="2800"/>
              <a:t>tokom. </a:t>
            </a:r>
            <a:endParaRPr lang="sr-Latn-RS" sz="2800" smtClean="0"/>
          </a:p>
          <a:p>
            <a:r>
              <a:rPr lang="en-US" sz="2800" smtClean="0"/>
              <a:t>Razvoj </a:t>
            </a:r>
            <a:r>
              <a:rPr lang="en-US" sz="2800"/>
              <a:t>instanci ličnosti, a naročito razvoj </a:t>
            </a:r>
            <a:r>
              <a:rPr lang="en-US" sz="2800">
                <a:solidFill>
                  <a:srgbClr val="0070C0"/>
                </a:solidFill>
              </a:rPr>
              <a:t>Super </a:t>
            </a:r>
            <a:r>
              <a:rPr lang="en-US" sz="2800" smtClean="0">
                <a:solidFill>
                  <a:srgbClr val="0070C0"/>
                </a:solidFill>
              </a:rPr>
              <a:t>Ega</a:t>
            </a:r>
            <a:r>
              <a:rPr lang="sr-Latn-RS" sz="2800" smtClean="0">
                <a:solidFill>
                  <a:srgbClr val="0070C0"/>
                </a:solidFill>
              </a:rPr>
              <a:t> </a:t>
            </a:r>
            <a:r>
              <a:rPr lang="sr-Latn-RS" sz="2800" smtClean="0"/>
              <a:t>(savesti)</a:t>
            </a:r>
            <a:r>
              <a:rPr lang="en-US" sz="2800" smtClean="0"/>
              <a:t> </a:t>
            </a:r>
            <a:r>
              <a:rPr lang="en-US" sz="2800"/>
              <a:t>je usporen. </a:t>
            </a:r>
            <a:endParaRPr lang="sr-Latn-RS" sz="2800" smtClean="0"/>
          </a:p>
          <a:p>
            <a:r>
              <a:rPr lang="en-US" sz="2800" smtClean="0"/>
              <a:t>Ovo </a:t>
            </a:r>
            <a:r>
              <a:rPr lang="en-US" sz="2800"/>
              <a:t>se </a:t>
            </a:r>
            <a:r>
              <a:rPr lang="en-US" sz="2800" smtClean="0"/>
              <a:t>obj</a:t>
            </a:r>
            <a:r>
              <a:rPr lang="sr-Latn-RS" sz="2800" smtClean="0"/>
              <a:t>a</a:t>
            </a:r>
            <a:r>
              <a:rPr lang="en-US" sz="2800" smtClean="0"/>
              <a:t>šnjava </a:t>
            </a:r>
            <a:r>
              <a:rPr lang="en-US" sz="2800"/>
              <a:t>činjenicoma da se naveći broj informacija, odnosno roditeljskih zabrana šalje verbalnim putem. </a:t>
            </a:r>
            <a:endParaRPr lang="sr-Latn-RS" sz="2800" smtClean="0"/>
          </a:p>
          <a:p>
            <a:r>
              <a:rPr lang="en-US" sz="2800" smtClean="0"/>
              <a:t>Gluvo </a:t>
            </a:r>
            <a:r>
              <a:rPr lang="en-US" sz="2800"/>
              <a:t>dete ima </a:t>
            </a:r>
            <a:r>
              <a:rPr lang="en-US" sz="2800">
                <a:solidFill>
                  <a:srgbClr val="0070C0"/>
                </a:solidFill>
              </a:rPr>
              <a:t>teškoće da </a:t>
            </a:r>
            <a:r>
              <a:rPr lang="en-US" sz="2800" smtClean="0">
                <a:solidFill>
                  <a:srgbClr val="0070C0"/>
                </a:solidFill>
              </a:rPr>
              <a:t>internalizuje </a:t>
            </a:r>
            <a:r>
              <a:rPr lang="en-US" sz="2800"/>
              <a:t>zahteve, zabrane i norme koje dobija od </a:t>
            </a:r>
            <a:r>
              <a:rPr lang="en-US" sz="2800" smtClean="0"/>
              <a:t>roditelja</a:t>
            </a:r>
            <a:r>
              <a:rPr lang="sr-Latn-RS" sz="2800" smtClean="0"/>
              <a:t>, </a:t>
            </a:r>
            <a:r>
              <a:rPr lang="en-US" sz="2800" smtClean="0"/>
              <a:t>tako </a:t>
            </a:r>
            <a:r>
              <a:rPr lang="en-US" sz="2800"/>
              <a:t>da one ostaju nedovoljno jasne i zbog </a:t>
            </a:r>
            <a:r>
              <a:rPr lang="en-US" sz="2800" smtClean="0"/>
              <a:t>toga </a:t>
            </a:r>
            <a:r>
              <a:rPr lang="en-US" sz="2800"/>
              <a:t>teže </a:t>
            </a:r>
            <a:r>
              <a:rPr lang="en-US" sz="2800" smtClean="0"/>
              <a:t>postaju </a:t>
            </a:r>
            <a:r>
              <a:rPr lang="en-US" sz="2800"/>
              <a:t>deo sopstvene savesti, vrednosnog i moralnog </a:t>
            </a:r>
            <a:r>
              <a:rPr lang="en-US" sz="2800" smtClean="0"/>
              <a:t>sistema. 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6428</TotalTime>
  <Words>2586</Words>
  <Application>Microsoft Office PowerPoint</Application>
  <PresentationFormat>On-screen Show (4:3)</PresentationFormat>
  <Paragraphs>117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Psihosocijalni aspekti oštećenja sluha kod dece </vt:lpstr>
      <vt:lpstr>Slide 2</vt:lpstr>
      <vt:lpstr>Slide 3</vt:lpstr>
      <vt:lpstr>   Psihoanalitičko teorijsko tumačenje razvoja ličnosti deteta oštećenog sluha </vt:lpstr>
      <vt:lpstr>Slide 5</vt:lpstr>
      <vt:lpstr>Slide 6</vt:lpstr>
      <vt:lpstr>Kakvo je to specifično rano iskustvo i specifični rani objektni odnosi? </vt:lpstr>
      <vt:lpstr>Slide 8</vt:lpstr>
      <vt:lpstr>Slide 9</vt:lpstr>
      <vt:lpstr>Slide 10</vt:lpstr>
      <vt:lpstr>Šta kažu empirijska istraživanja?</vt:lpstr>
      <vt:lpstr>Slide 12</vt:lpstr>
      <vt:lpstr>!!!</vt:lpstr>
      <vt:lpstr>“Lični resursi”</vt:lpstr>
      <vt:lpstr> Dijade čujuća maka – gluva beba/dete </vt:lpstr>
      <vt:lpstr>Koje su specifičnosti ovih ranih dijada?</vt:lpstr>
      <vt:lpstr>Afektivna vezanost (attachment)</vt:lpstr>
      <vt:lpstr>Slide 18</vt:lpstr>
      <vt:lpstr>Mentalno zdravlje dece oštećenog sluha </vt:lpstr>
      <vt:lpstr>Slide 20</vt:lpstr>
      <vt:lpstr>Slide 21</vt:lpstr>
      <vt:lpstr>Slide 22</vt:lpstr>
      <vt:lpstr>Socijalni razvoj dece oštećenog sluha </vt:lpstr>
      <vt:lpstr>Slide 24</vt:lpstr>
      <vt:lpstr>Slide 25</vt:lpstr>
      <vt:lpstr>Umesto zaključka...na šta je važno podsetiti se?</vt:lpstr>
      <vt:lpstr>Ipak...</vt:lpstr>
      <vt:lpstr>Značaj rane detekcije (pa tako i rane intervencije) gluvoće</vt:lpstr>
      <vt:lpstr>Slide 29</vt:lpstr>
      <vt:lpstr>Slide 30</vt:lpstr>
      <vt:lpstr>Značaj pozicije čujuće majke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Psihosocijalni aspekti oštećenja sluha kod dece</dc:title>
  <dc:creator>Fasper</dc:creator>
  <cp:lastModifiedBy>Fasper</cp:lastModifiedBy>
  <cp:revision>53</cp:revision>
  <dcterms:created xsi:type="dcterms:W3CDTF">2018-05-11T10:38:23Z</dcterms:created>
  <dcterms:modified xsi:type="dcterms:W3CDTF">2019-11-07T20:27:25Z</dcterms:modified>
</cp:coreProperties>
</file>