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9"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E27F96-508B-4967-954B-67655150106B}" type="datetimeFigureOut">
              <a:rPr lang="en-US" smtClean="0"/>
              <a:pPr/>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8E5FA-FFD6-4DA4-A02F-4C9E9DCAFD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E27F96-508B-4967-954B-67655150106B}" type="datetimeFigureOut">
              <a:rPr lang="en-US" smtClean="0"/>
              <a:pPr/>
              <a:t>12/21/2018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88E5FA-FFD6-4DA4-A02F-4C9E9DCAFD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mtClean="0"/>
              <a:t>OSOBENOSTI LI</a:t>
            </a:r>
            <a:r>
              <a:rPr lang="sr-Latn-RS" sz="3200" b="1" smtClean="0"/>
              <a:t>ČNOSTI OSOBA OŠTEĆENOG SLUHA</a:t>
            </a:r>
            <a:endParaRPr lang="en-US" sz="3200" b="1"/>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457200"/>
            <a:ext cx="8229600" cy="5668963"/>
          </a:xfrm>
        </p:spPr>
        <p:txBody>
          <a:bodyPr/>
          <a:lstStyle/>
          <a:p>
            <a:r>
              <a:rPr lang="en-US" smtClean="0"/>
              <a:t>Usporen moralni razvoj je posledica činjenice da se usvajanje normi koje se tiču razlikavanja dobrog od lošeg odvija putem vaspitnih uticaja roditelja uglavnom kroz verbalnu komunikaciju. Deca se sprečavaju da rade neadekvatne stvari uglavnom kroz verbalne zahteve i naloge, a putem reči detetu se objašnjava i smisao zabrane ili dopuštenja tako da ono postepeno usvaja ove norme kao svoje.</a:t>
            </a:r>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04800"/>
            <a:ext cx="8229600" cy="5821363"/>
          </a:xfrm>
        </p:spPr>
        <p:txBody>
          <a:bodyPr>
            <a:normAutofit fontScale="70000" lnSpcReduction="20000"/>
          </a:bodyPr>
          <a:lstStyle/>
          <a:p>
            <a:r>
              <a:rPr lang="vi-VN" smtClean="0"/>
              <a:t>Slika o sebi, samosvest, poimanje sebe, self-koncept, su pojmovi, koje različiti autori različito definišu, a u suštini predstavljaju generalizovano iskustvo o sebi u različitim područjima života i rada (Janakov, 1988; prema: Kuburić, 2009).</a:t>
            </a:r>
          </a:p>
          <a:p>
            <a:pPr>
              <a:buNone/>
            </a:pPr>
            <a:r>
              <a:rPr lang="vi-VN" smtClean="0"/>
              <a:t> </a:t>
            </a:r>
          </a:p>
          <a:p>
            <a:r>
              <a:rPr lang="vi-VN" smtClean="0"/>
              <a:t>Glavni izvor pojma o sebi čine reakcije drugih, naročito onih koji su značajni za dete. Vremenom, saznanja o tome kako su viđeni od strane značajnih osoba postaju trajni lični sadržaji svesti. U prvim godinama života, roditelji imaju presudan uticaj na formiranje pojma o sebi. Psihoanalitičari kažu da je „dete otac čoveka“. Slika o sebi se izgrađuje polako i dugo od ranog detinjstva na osnovu povratnih informacija koje dobijamo prvo od svojih roditelja, zatim drugova, vaspitača, učitelja, kao i na osnovu svojih interpretacija ponašanja drugih ljudi prema nama. Dete se oseća dobro (njegov self – koncept je pozitivan) kada ono sebe doživljava kao prihvaćeno od drugih, sposobno i kompetentno, sigurno i samosvesno, voljeno, cenjeno i nezavisno (Jovanović, Todorović). </a:t>
            </a:r>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457200"/>
            <a:ext cx="8229600" cy="5668963"/>
          </a:xfrm>
        </p:spPr>
        <p:txBody>
          <a:bodyPr>
            <a:normAutofit fontScale="92500" lnSpcReduction="20000"/>
          </a:bodyPr>
          <a:lstStyle/>
          <a:p>
            <a:endParaRPr lang="vi-VN" smtClean="0"/>
          </a:p>
          <a:p>
            <a:r>
              <a:rPr lang="vi-VN" smtClean="0"/>
              <a:t>4.	Neprilagođenosti pojma o sebi, </a:t>
            </a:r>
            <a:r>
              <a:rPr lang="vi-VN" smtClean="0"/>
              <a:t>osećanj</a:t>
            </a:r>
            <a:r>
              <a:rPr lang="en-US" smtClean="0"/>
              <a:t>e</a:t>
            </a:r>
            <a:r>
              <a:rPr lang="vi-VN" smtClean="0"/>
              <a:t> </a:t>
            </a:r>
            <a:r>
              <a:rPr lang="vi-VN" smtClean="0"/>
              <a:t>manje vrednosti, nezadovoljstvo sobom, otežana identifikacija sa čujućim roditeljima i otežana seksualna identifikacija;</a:t>
            </a:r>
          </a:p>
          <a:p>
            <a:endParaRPr lang="vi-VN" smtClean="0"/>
          </a:p>
          <a:p>
            <a:r>
              <a:rPr lang="vi-VN" smtClean="0"/>
              <a:t>5.	Smanjena sposobnost empatije, egocentrizam i nedostatak brige za druge. Ovi nalazi se tumače siromašnim interakcijama sa svetom oko sebe, što podrazumeva i siromašnu emotivnu interakciju</a:t>
            </a:r>
            <a:r>
              <a:rPr lang="sr-Latn-RS" smtClean="0"/>
              <a:t>, kao i otežano razumevanje sopstvenih emotivnih stanja</a:t>
            </a:r>
            <a:r>
              <a:rPr lang="vi-VN" smtClean="0"/>
              <a:t>. </a:t>
            </a:r>
          </a:p>
          <a:p>
            <a:endParaRPr lang="vi-VN" smtClean="0"/>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04800"/>
            <a:ext cx="8229600" cy="5821363"/>
          </a:xfrm>
        </p:spPr>
        <p:txBody>
          <a:bodyPr>
            <a:normAutofit fontScale="92500"/>
          </a:bodyPr>
          <a:lstStyle/>
          <a:p>
            <a:r>
              <a:rPr lang="en-US" smtClean="0"/>
              <a:t>6.	Povišen</a:t>
            </a:r>
            <a:r>
              <a:rPr lang="sr-Latn-RS" smtClean="0"/>
              <a:t>a</a:t>
            </a:r>
            <a:r>
              <a:rPr lang="en-US" smtClean="0"/>
              <a:t> agresivnost, impulsivn</a:t>
            </a:r>
            <a:r>
              <a:rPr lang="sr-Latn-RS" smtClean="0"/>
              <a:t>a</a:t>
            </a:r>
            <a:r>
              <a:rPr lang="en-US" smtClean="0"/>
              <a:t> ponašanja i izliv</a:t>
            </a:r>
            <a:r>
              <a:rPr lang="sr-Latn-RS" smtClean="0"/>
              <a:t>i</a:t>
            </a:r>
            <a:r>
              <a:rPr lang="en-US" smtClean="0"/>
              <a:t> besa koji mogu biti dovedeni u vezu sa funkcionisanjem po principu zadovoljstva i sklonošću regresivnim ponašanjima;</a:t>
            </a:r>
          </a:p>
          <a:p>
            <a:endParaRPr lang="en-US" smtClean="0"/>
          </a:p>
          <a:p>
            <a:r>
              <a:rPr lang="en-US" smtClean="0"/>
              <a:t>7.	Ograničen</a:t>
            </a:r>
            <a:r>
              <a:rPr lang="sr-Latn-RS" smtClean="0"/>
              <a:t>a</a:t>
            </a:r>
            <a:r>
              <a:rPr lang="en-US" smtClean="0"/>
              <a:t> interesovanja i nedovoljn</a:t>
            </a:r>
            <a:r>
              <a:rPr lang="sr-Latn-RS" smtClean="0"/>
              <a:t>a</a:t>
            </a:r>
            <a:r>
              <a:rPr lang="en-US" smtClean="0"/>
              <a:t> motivacij</a:t>
            </a:r>
            <a:r>
              <a:rPr lang="sr-Latn-RS" smtClean="0"/>
              <a:t>a</a:t>
            </a:r>
            <a:r>
              <a:rPr lang="en-US" smtClean="0"/>
              <a:t> za angažman u raznim sferama što </a:t>
            </a:r>
            <a:r>
              <a:rPr lang="sr-Latn-RS" smtClean="0"/>
              <a:t>s</a:t>
            </a:r>
            <a:r>
              <a:rPr lang="en-US" smtClean="0"/>
              <a:t>e u značajnoj meri može uočiti u školskom okruženju;</a:t>
            </a:r>
          </a:p>
          <a:p>
            <a:endParaRPr lang="en-US" smtClean="0"/>
          </a:p>
          <a:p>
            <a:r>
              <a:rPr lang="en-US" smtClean="0"/>
              <a:t>8.	Rigidnosti u ponašanju, odnosno izbegavanj</a:t>
            </a:r>
            <a:r>
              <a:rPr lang="sr-Latn-RS" smtClean="0"/>
              <a:t>e</a:t>
            </a:r>
            <a:r>
              <a:rPr lang="en-US" smtClean="0"/>
              <a:t> novih situacija koje podstiču razvoj fleksibilnosti;</a:t>
            </a:r>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81000"/>
            <a:ext cx="8229600" cy="5745163"/>
          </a:xfrm>
        </p:spPr>
        <p:txBody>
          <a:bodyPr/>
          <a:lstStyle/>
          <a:p>
            <a:r>
              <a:rPr lang="en-US" smtClean="0"/>
              <a:t>Povećan broj bihejvioralnih problema kod dece sa oštećenjem sluha što se tumači prisustvom frustracije zbog komunikativnih teškoća koje otežavaju razumevanje sa okolinom, te sklonost agresivnim ispadima kroz koje se ispoljava to nezadovoljstvo;</a:t>
            </a:r>
          </a:p>
          <a:p>
            <a:endParaRPr lang="en-US" smtClean="0"/>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457200"/>
            <a:ext cx="8229600" cy="5668963"/>
          </a:xfrm>
        </p:spPr>
        <p:txBody>
          <a:bodyPr>
            <a:normAutofit fontScale="92500" lnSpcReduction="20000"/>
          </a:bodyPr>
          <a:lstStyle/>
          <a:p>
            <a:r>
              <a:rPr lang="sr-Latn-RS" smtClean="0"/>
              <a:t>Zašto učimo razvojnu psihologiju?</a:t>
            </a:r>
          </a:p>
          <a:p>
            <a:endParaRPr lang="sr-Latn-RS"/>
          </a:p>
          <a:p>
            <a:r>
              <a:rPr lang="sr-Latn-RS" smtClean="0"/>
              <a:t>R</a:t>
            </a:r>
            <a:r>
              <a:rPr lang="vi-VN" smtClean="0"/>
              <a:t>azvoj</a:t>
            </a:r>
            <a:r>
              <a:rPr lang="sr-Latn-RS" smtClean="0"/>
              <a:t> </a:t>
            </a:r>
            <a:r>
              <a:rPr lang="sr-Latn-RS" i="1" smtClean="0">
                <a:solidFill>
                  <a:srgbClr val="FF0000"/>
                </a:solidFill>
              </a:rPr>
              <a:t>dece oštećenog sluha</a:t>
            </a:r>
            <a:r>
              <a:rPr lang="vi-VN" smtClean="0"/>
              <a:t>, odlikuje specifično dejstvo raznorodnih faktora: nepovoljnih bioloških faktora (organski izazvan gubitak sluha), psiholoških (npr. emocionalna vulnerabilnost, rigidni odbranbeni mehanizmi), sredinskih faktora (uslovi porodičnog okruženja, </a:t>
            </a:r>
            <a:r>
              <a:rPr lang="vi-VN" smtClean="0"/>
              <a:t>instit</a:t>
            </a:r>
            <a:r>
              <a:rPr lang="en-US" smtClean="0"/>
              <a:t>uconal</a:t>
            </a:r>
            <a:r>
              <a:rPr lang="vi-VN" smtClean="0"/>
              <a:t>izacija</a:t>
            </a:r>
            <a:r>
              <a:rPr lang="vi-VN" smtClean="0"/>
              <a:t>). Dejstvo ovih faktora, pojedinačnih ili udruženih tokom razvoja, dovodi do određenih specifičnosti u psihološkom funkcionisanju (kognitivnom, emotivnom, socijalnom) ove dece.</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sr-Latn-RS" smtClean="0"/>
              <a:t>Teorije o razvoju ličnosti često nisu dovoljno dobro primenljive na razvoj gluve dece</a:t>
            </a:r>
          </a:p>
          <a:p>
            <a:endParaRPr lang="sr-Latn-RS" smtClean="0"/>
          </a:p>
          <a:p>
            <a:r>
              <a:rPr lang="en-US" smtClean="0"/>
              <a:t>Gordon Olport</a:t>
            </a:r>
            <a:r>
              <a:rPr lang="sr-Latn-RS" smtClean="0"/>
              <a:t> -</a:t>
            </a:r>
            <a:r>
              <a:rPr lang="en-US" smtClean="0"/>
              <a:t> šem</a:t>
            </a:r>
            <a:r>
              <a:rPr lang="sr-Latn-RS" smtClean="0"/>
              <a:t>a</a:t>
            </a:r>
            <a:r>
              <a:rPr lang="en-US" smtClean="0"/>
              <a:t> razvoja koj</a:t>
            </a:r>
            <a:r>
              <a:rPr lang="sr-Latn-RS" smtClean="0"/>
              <a:t>i</a:t>
            </a:r>
            <a:r>
              <a:rPr lang="en-US" smtClean="0"/>
              <a:t> se odvija u više stupnjeva: razvoj osećanja telesnog ja (koje se razvija u prvoj godini života, kada dete počinje da oseća glad, bol i td.), razvoj svesti o ličnom imenu (tokom druge godine), kada se javlja i osećanje ponosa (zahvaljujući pohvalama), stupanj proširenja ja (prisvajanje, sve</a:t>
            </a:r>
            <a:r>
              <a:rPr lang="sr-Latn-RS" smtClean="0"/>
              <a:t>ga</a:t>
            </a:r>
            <a:r>
              <a:rPr lang="en-US" smtClean="0"/>
              <a:t> što se može okarakteriati kao „moje“), postepen razvoj slike o sebi, razvoj svesti o sebi kao subjektu saznanja (tokom školskog perioda) i razvoj samosvojne težnje, u adolescenciji (Trebješanin i sar. 2008).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81000"/>
            <a:ext cx="8229600" cy="5745163"/>
          </a:xfrm>
        </p:spPr>
        <p:txBody>
          <a:bodyPr>
            <a:normAutofit fontScale="70000" lnSpcReduction="20000"/>
          </a:bodyPr>
          <a:lstStyle/>
          <a:p>
            <a:r>
              <a:rPr lang="vi-VN" smtClean="0"/>
              <a:t>DŽon Bolbi </a:t>
            </a:r>
            <a:r>
              <a:rPr lang="sr-Latn-RS" smtClean="0"/>
              <a:t>- </a:t>
            </a:r>
            <a:r>
              <a:rPr lang="vi-VN" smtClean="0"/>
              <a:t>afektivno vezivanje</a:t>
            </a:r>
            <a:r>
              <a:rPr lang="sr-Latn-RS" smtClean="0"/>
              <a:t>, </a:t>
            </a:r>
            <a:r>
              <a:rPr lang="vi-VN" smtClean="0"/>
              <a:t>vezanost (attachment)</a:t>
            </a:r>
          </a:p>
          <a:p>
            <a:endParaRPr lang="vi-VN" smtClean="0"/>
          </a:p>
          <a:p>
            <a:r>
              <a:rPr lang="vi-VN" smtClean="0"/>
              <a:t>Bolbi ukazuje da je afektivna vezanost kod dece: nužna za opstanak, da je filogeneza decu opremila karakteristikama, odnosno signalima (socijalni osmeh, plač i ponašanj</a:t>
            </a:r>
            <a:r>
              <a:rPr lang="en-US" smtClean="0"/>
              <a:t>j</a:t>
            </a:r>
            <a:r>
              <a:rPr lang="vi-VN" smtClean="0"/>
              <a:t>a kao što su nenutritivno sisanje, privijanje, praćenje) koji osiguravaju brigu od strane</a:t>
            </a:r>
            <a:r>
              <a:rPr lang="sr-Latn-RS" smtClean="0"/>
              <a:t> </a:t>
            </a:r>
            <a:r>
              <a:rPr lang="vi-VN" smtClean="0"/>
              <a:t>odraslih i opstanak, i da je filogeneza odrasle osobe opremila osetljivošću za te detetove karakteristike i signale koji se manifestuju u ponašanjima brige i negovanja, kojima odrasli na njih reaguju (Brković, 2011). </a:t>
            </a:r>
            <a:endParaRPr lang="sr-Latn-RS" smtClean="0"/>
          </a:p>
          <a:p>
            <a:endParaRPr lang="sr-Latn-RS" smtClean="0"/>
          </a:p>
          <a:p>
            <a:r>
              <a:rPr lang="vi-VN" smtClean="0"/>
              <a:t>Međutim, rani prihvat dece sa smetnjama u razvoju od strane majki, roditelja i porodice često prate otpori i podrazumevaju period ambivalencije i postepenog </a:t>
            </a:r>
            <a:r>
              <a:rPr lang="vi-VN" smtClean="0"/>
              <a:t>prih</a:t>
            </a:r>
            <a:r>
              <a:rPr lang="en-US" smtClean="0"/>
              <a:t>v</a:t>
            </a:r>
            <a:r>
              <a:rPr lang="vi-VN" smtClean="0"/>
              <a:t>atanja </a:t>
            </a:r>
            <a:r>
              <a:rPr lang="vi-VN" smtClean="0"/>
              <a:t>deteta, što rane odnose čini specifičnim, a rane komunikacije nepotpunim. Zbog određenih osobenosti smetnji u razvoju (npr. smanjena mogućnost interakcije sa roditeljima) i otežanog prihvata roditelja, rani afektivni odnosi i afektivna vezanost</a:t>
            </a:r>
            <a:r>
              <a:rPr lang="sr-Latn-RS" smtClean="0"/>
              <a:t> </a:t>
            </a:r>
            <a:r>
              <a:rPr lang="vi-VN" smtClean="0"/>
              <a:t>odvijaju se drugačijim tokom nego kod dece bez smetnji.</a:t>
            </a:r>
            <a:endParaRPr lang="en-US" smtClean="0"/>
          </a:p>
          <a:p>
            <a:pPr>
              <a:buNone/>
            </a:pPr>
            <a:endParaRPr lang="vi-VN" smtClean="0"/>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04800"/>
            <a:ext cx="8229600" cy="5821363"/>
          </a:xfrm>
        </p:spPr>
        <p:txBody>
          <a:bodyPr>
            <a:normAutofit fontScale="77500" lnSpcReduction="20000"/>
          </a:bodyPr>
          <a:lstStyle/>
          <a:p>
            <a:endParaRPr lang="sr-Latn-RS" smtClean="0"/>
          </a:p>
          <a:p>
            <a:r>
              <a:rPr lang="vi-VN" smtClean="0"/>
              <a:t>Istraživanja pokazuju da roditelji dece sa smetnjama u razvoju prolaze stresan period tokom prihv</a:t>
            </a:r>
            <a:r>
              <a:rPr lang="en-US" smtClean="0"/>
              <a:t>a</a:t>
            </a:r>
            <a:r>
              <a:rPr lang="vi-VN" smtClean="0"/>
              <a:t>tanja oštećenja kod deteta i da njihove porodice funkcionišu pod pritiskom. Ovakva dinamika porodičnog funkcionisanja, kao i zahtevi rehabilitacije često dovode do izolovanja i dece i porodica</a:t>
            </a:r>
            <a:r>
              <a:rPr lang="sr-Latn-RS" smtClean="0"/>
              <a:t>.</a:t>
            </a:r>
            <a:r>
              <a:rPr lang="vi-VN" smtClean="0"/>
              <a:t> </a:t>
            </a:r>
            <a:endParaRPr lang="sr-Latn-RS" smtClean="0"/>
          </a:p>
          <a:p>
            <a:endParaRPr lang="sr-Latn-RS" smtClean="0"/>
          </a:p>
          <a:p>
            <a:r>
              <a:rPr lang="vi-VN" smtClean="0"/>
              <a:t>Istraživanje (Ilić i sar., 2005: 535) </a:t>
            </a:r>
            <a:r>
              <a:rPr lang="sr-Latn-RS" smtClean="0"/>
              <a:t>-  </a:t>
            </a:r>
            <a:r>
              <a:rPr lang="vi-VN" smtClean="0"/>
              <a:t>deca sa smetnjama u razvoju trpe šest puta više zanemarivanja u porodici od dece urednog razvoja. </a:t>
            </a:r>
            <a:endParaRPr lang="sr-Latn-RS" smtClean="0"/>
          </a:p>
          <a:p>
            <a:r>
              <a:rPr lang="sr-Latn-RS" smtClean="0"/>
              <a:t>A</a:t>
            </a:r>
            <a:r>
              <a:rPr lang="vi-VN" smtClean="0"/>
              <a:t>lkoholizam je prisutniji četri puta više nego u porodicama dece bez razvojnih smetnji, dok deca sa smetnjama u mentalnom razvoju trpe fizičko nasilje, čak i do 5-6 puta više od dece bez ometenosti.</a:t>
            </a:r>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381000"/>
            <a:ext cx="8229600" cy="5745163"/>
          </a:xfrm>
        </p:spPr>
        <p:txBody>
          <a:bodyPr>
            <a:normAutofit/>
          </a:bodyPr>
          <a:lstStyle/>
          <a:p>
            <a:r>
              <a:rPr lang="en-US" smtClean="0"/>
              <a:t>Razvoj emocija kod </a:t>
            </a:r>
            <a:r>
              <a:rPr lang="sr-Latn-RS" smtClean="0"/>
              <a:t>gluve </a:t>
            </a:r>
            <a:r>
              <a:rPr lang="en-US" smtClean="0"/>
              <a:t>dece može se odvijati, u izvesnim segmentima, drugačijim tokom nego kod dece bez smetnji (npr. pojava ponosa, prepoznavanje složenijih osećanja kod drugih, nedostatak omiljenog predmeta koji donosi osećanje sigurnosti i td.). Razvoj govora i sposobnosti simbolizacije u ranom detinjstvu detetu omogućavaju oblikovanje novih strategija za kontrolu emocija što je zbog </a:t>
            </a:r>
            <a:r>
              <a:rPr lang="sr-Latn-RS" smtClean="0"/>
              <a:t>nedostatka sluha </a:t>
            </a:r>
            <a:r>
              <a:rPr lang="en-US" smtClean="0"/>
              <a:t>onemogućeno.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04800"/>
            <a:ext cx="8229600" cy="5821363"/>
          </a:xfrm>
        </p:spPr>
        <p:txBody>
          <a:bodyPr>
            <a:normAutofit fontScale="85000" lnSpcReduction="20000"/>
          </a:bodyPr>
          <a:lstStyle/>
          <a:p>
            <a:endParaRPr lang="en-US" smtClean="0"/>
          </a:p>
          <a:p>
            <a:r>
              <a:rPr lang="en-US" smtClean="0"/>
              <a:t>Deca sa </a:t>
            </a:r>
            <a:r>
              <a:rPr lang="sr-Latn-RS" smtClean="0"/>
              <a:t>oštećenjem sluha </a:t>
            </a:r>
            <a:r>
              <a:rPr lang="en-US" smtClean="0"/>
              <a:t>se susreću sa teškoćama u prihvatu od strane </a:t>
            </a:r>
            <a:r>
              <a:rPr lang="en-US" smtClean="0"/>
              <a:t>vršnjaka </a:t>
            </a:r>
            <a:r>
              <a:rPr lang="en-US" smtClean="0"/>
              <a:t>i šire društvene sredine. Ona odrastaju sa osećanjem različitosti, socijalne neuklopljenosti i izolovanosti i nižeg kvaliteta komunikacija sa svetom oko sebe. Otežana socijalizacija ima negativan uticaj na opšte psihološko funkcinosianje (dovodi do smanjenog samocenjenja, slabog self koncepta, emocionalne nesigurnosti i osetljivosti i sl.). </a:t>
            </a:r>
            <a:endParaRPr lang="sr-Latn-RS" smtClean="0"/>
          </a:p>
          <a:p>
            <a:r>
              <a:rPr lang="en-US" smtClean="0"/>
              <a:t>Proces socijalizacije koji se uobičajeno odvija kroz identifikaciju sa roditeljima, imitaciju i ostale vidove socijalnog učenja kod ove dece se odvija otežano. Ona se sa teškoćama identifikuju kako sa svojim roditeljima iz „tipične“ populacije, tako i sa „tipičnim“ vršnjacima i svetom oko sebe. Osećanje različitosti je često dominanatno i može da traje ceo život.</a:t>
            </a:r>
          </a:p>
          <a:p>
            <a:endParaRPr lang="en-US" smtClean="0"/>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457200"/>
            <a:ext cx="8229600" cy="5668963"/>
          </a:xfrm>
        </p:spPr>
        <p:txBody>
          <a:bodyPr>
            <a:normAutofit fontScale="85000" lnSpcReduction="10000"/>
          </a:bodyPr>
          <a:lstStyle/>
          <a:p>
            <a:r>
              <a:rPr lang="vi-VN" smtClean="0"/>
              <a:t>Nezavisno od vrste smetnje u razvoju, mnoga istraživanja potvrđuju učestalost trpljenja vršnjačkog nasilja od strane dece sa smetnjama u razvoju (npr. </a:t>
            </a:r>
            <a:r>
              <a:rPr lang="sr-Latn-CS" smtClean="0"/>
              <a:t>Carter </a:t>
            </a:r>
            <a:r>
              <a:rPr lang="sr-Latn-CS"/>
              <a:t>&amp; Spenser, 2006; Sullivan &amp; Knuston, 2000; Horwood, 2005; Mepham, 2010), </a:t>
            </a:r>
            <a:r>
              <a:rPr lang="pl-PL" smtClean="0"/>
              <a:t>mada nalazi nisu jednoznačni. Istraživanja pokazuju </a:t>
            </a:r>
            <a:r>
              <a:rPr lang="sr-Latn-CS" smtClean="0"/>
              <a:t>(</a:t>
            </a:r>
            <a:r>
              <a:rPr lang="sr-Latn-CS"/>
              <a:t>Norwich &amp; Kelly, 2004) </a:t>
            </a:r>
            <a:r>
              <a:rPr lang="sr-Latn-CS" smtClean="0"/>
              <a:t>da deca sa smetnjama u razvoju koja prate specijalne programe školovanja trpe više vršnjačkog nasilja od dece sa smetnjama koja prate redovne školske programe, ali i da deca sa smetanjama u razvoju u redovnim školskim programim trpe nasilje vršnjaka u većem obimu od druge dece </a:t>
            </a:r>
            <a:r>
              <a:rPr lang="sr-Latn-CS"/>
              <a:t>(Martlew &amp; Hadson 1991; Nabuzoka &amp; Smith, 1993; Thompson, Whitney &amp; Smith 1994; </a:t>
            </a:r>
            <a:r>
              <a:rPr lang="sr-Latn-CS" smtClean="0"/>
              <a:t>navedeno prema: </a:t>
            </a:r>
            <a:r>
              <a:rPr lang="sr-Latn-CS"/>
              <a:t>Carran &amp; Kellner, 2009).</a:t>
            </a:r>
            <a:endParaRPr lang="en-US"/>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04800"/>
            <a:ext cx="8229600" cy="5821363"/>
          </a:xfrm>
        </p:spPr>
        <p:txBody>
          <a:bodyPr>
            <a:normAutofit lnSpcReduction="10000"/>
          </a:bodyPr>
          <a:lstStyle/>
          <a:p>
            <a:r>
              <a:rPr lang="vi-VN" smtClean="0"/>
              <a:t>U pogledu ličnosti osoba oštećenog sluha, obično se ističu istraživački nalazi koji govore o prisustvu (Radoman, 2005):</a:t>
            </a:r>
          </a:p>
          <a:p>
            <a:r>
              <a:rPr lang="vi-VN" smtClean="0"/>
              <a:t>1.	Emocionalna neprilagođenosti, nezrelosti, labilnosti i povišenosti emocionalnih reakcija; kod dece je prisutna zavisnost od bitnih figura;</a:t>
            </a:r>
          </a:p>
          <a:p>
            <a:endParaRPr lang="vi-VN" smtClean="0"/>
          </a:p>
          <a:p>
            <a:r>
              <a:rPr lang="vi-VN" smtClean="0"/>
              <a:t>2.	Socijalna neprilagođenost, izolovanost, nezrelost. Socijalna nezrelost gluvih sa </a:t>
            </a:r>
            <a:r>
              <a:rPr lang="vi-VN" smtClean="0"/>
              <a:t>uzra</a:t>
            </a:r>
            <a:r>
              <a:rPr lang="en-US" smtClean="0"/>
              <a:t>s</a:t>
            </a:r>
            <a:r>
              <a:rPr lang="vi-VN" smtClean="0"/>
              <a:t>tom </a:t>
            </a:r>
            <a:r>
              <a:rPr lang="vi-VN" smtClean="0"/>
              <a:t>se povećava, dok se socijalna nezrelost nagluvih smanjuje;</a:t>
            </a:r>
          </a:p>
          <a:p>
            <a:endParaRPr lang="vi-VN"/>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1111</Words>
  <Application>Microsoft Office PowerPoint</Application>
  <PresentationFormat>On-screen Show (4:3)</PresentationFormat>
  <Paragraphs>40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OSOBENOSTI LIČNOSTI OSOBA OŠTEĆENOG SLUHA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OSOBENOSTI LIČNOSTI OSOBA OŠTEĆENOG SLUHA</dc:title>
  <dc:creator>Fasper</dc:creator>
  <cp:lastModifiedBy>Fasper</cp:lastModifiedBy>
  <cp:revision>14</cp:revision>
  <dcterms:created xsi:type="dcterms:W3CDTF">2017-12-12T08:50:07Z</dcterms:created>
  <dcterms:modified xsi:type="dcterms:W3CDTF">2018-12-21T06:07:01Z</dcterms:modified>
</cp:coreProperties>
</file>