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0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6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37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3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8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0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07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0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/>
              <a:t>St</a:t>
            </a:r>
            <a:r>
              <a:rPr lang="sr-Latn-RS" sz="6000" dirty="0"/>
              <a:t>ruktura ličnosti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Fromova tipologija karaktera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</a:t>
            </a:r>
            <a:r>
              <a:rPr lang="sr-Latn-RS" sz="2400" dirty="0"/>
              <a:t>rimalački karakter</a:t>
            </a:r>
          </a:p>
          <a:p>
            <a:pPr lvl="1"/>
            <a:r>
              <a:rPr lang="en-US" sz="2400" dirty="0"/>
              <a:t>P</a:t>
            </a:r>
            <a:r>
              <a:rPr lang="sr-Latn-RS" sz="2400" dirty="0"/>
              <a:t>asivnost, podređenost, neprincipijelnost, optimizam</a:t>
            </a:r>
          </a:p>
          <a:p>
            <a:r>
              <a:rPr lang="en-US" sz="2400" dirty="0"/>
              <a:t>S</a:t>
            </a:r>
            <a:r>
              <a:rPr lang="sr-Latn-RS" sz="2400" dirty="0"/>
              <a:t>akupljački karakter</a:t>
            </a:r>
          </a:p>
          <a:p>
            <a:pPr lvl="1"/>
            <a:r>
              <a:rPr lang="en-US" sz="2400" dirty="0"/>
              <a:t>Š</a:t>
            </a:r>
            <a:r>
              <a:rPr lang="sr-Latn-RS" sz="2400" dirty="0"/>
              <a:t>krtost, tvrdoglavost, pedantnost, opsesivnost</a:t>
            </a:r>
          </a:p>
          <a:p>
            <a:r>
              <a:rPr lang="en-US" sz="2400" dirty="0"/>
              <a:t>I</a:t>
            </a:r>
            <a:r>
              <a:rPr lang="sr-Latn-RS" sz="2400" dirty="0"/>
              <a:t>zrabljivački karakter </a:t>
            </a:r>
          </a:p>
          <a:p>
            <a:pPr lvl="1"/>
            <a:r>
              <a:rPr lang="en-US" sz="2400" dirty="0"/>
              <a:t>A</a:t>
            </a:r>
            <a:r>
              <a:rPr lang="sr-Latn-RS" sz="2400" dirty="0"/>
              <a:t>gresivnost, arogancija, cinizam, bezobzirnost</a:t>
            </a:r>
          </a:p>
          <a:p>
            <a:r>
              <a:rPr lang="sr-Latn-RS" sz="2400" dirty="0"/>
              <a:t>Tržišni karakter</a:t>
            </a:r>
          </a:p>
          <a:p>
            <a:pPr lvl="1"/>
            <a:r>
              <a:rPr lang="en-US" sz="2400" dirty="0"/>
              <a:t>K</a:t>
            </a:r>
            <a:r>
              <a:rPr lang="sr-Latn-RS" sz="2400" dirty="0"/>
              <a:t>ritičnost, oportunizam, nestalnost, ravnodušnost</a:t>
            </a:r>
          </a:p>
          <a:p>
            <a:r>
              <a:rPr lang="en-US" sz="2400" dirty="0"/>
              <a:t>N</a:t>
            </a:r>
            <a:r>
              <a:rPr lang="sr-Latn-RS" sz="2400" dirty="0"/>
              <a:t>ekrofilni karakter</a:t>
            </a:r>
          </a:p>
          <a:p>
            <a:pPr lvl="1"/>
            <a:r>
              <a:rPr lang="sr-Latn-RS" sz="2400" dirty="0"/>
              <a:t>Destruktivnost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Tipologija karaktera Karen Hornaj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sr-Latn-RS" sz="2400" dirty="0"/>
              <a:t>ri životne orijentacije – tri karaktera</a:t>
            </a:r>
          </a:p>
          <a:p>
            <a:r>
              <a:rPr lang="en-US" sz="2400" dirty="0"/>
              <a:t>U</a:t>
            </a:r>
            <a:r>
              <a:rPr lang="sr-Latn-RS" sz="2400" dirty="0"/>
              <a:t>običajeni obrasci sticanja sigurnosti određuju tip karaktera</a:t>
            </a:r>
          </a:p>
          <a:p>
            <a:r>
              <a:rPr lang="en-US" sz="2400" dirty="0"/>
              <a:t>P</a:t>
            </a:r>
            <a:r>
              <a:rPr lang="sr-Latn-RS" sz="2400" dirty="0"/>
              <a:t>ovladljiv karakter</a:t>
            </a:r>
          </a:p>
          <a:p>
            <a:pPr lvl="1"/>
            <a:r>
              <a:rPr lang="en-US" sz="2400" dirty="0"/>
              <a:t>K</a:t>
            </a:r>
            <a:r>
              <a:rPr lang="sr-Latn-RS" sz="2400" dirty="0"/>
              <a:t>retanje ka ljudima</a:t>
            </a:r>
          </a:p>
          <a:p>
            <a:r>
              <a:rPr lang="sr-Latn-RS" sz="2400" dirty="0"/>
              <a:t>Agresivni karakter</a:t>
            </a:r>
          </a:p>
          <a:p>
            <a:pPr lvl="1"/>
            <a:r>
              <a:rPr lang="en-US" sz="2400" dirty="0"/>
              <a:t>K</a:t>
            </a:r>
            <a:r>
              <a:rPr lang="sr-Latn-RS" sz="2400" dirty="0"/>
              <a:t>retanje protiv ljudi</a:t>
            </a:r>
          </a:p>
          <a:p>
            <a:r>
              <a:rPr lang="sr-Latn-RS" sz="2400" dirty="0"/>
              <a:t>Povučen karakter</a:t>
            </a:r>
          </a:p>
          <a:p>
            <a:pPr lvl="1"/>
            <a:r>
              <a:rPr lang="en-US" sz="2400" dirty="0"/>
              <a:t>K</a:t>
            </a:r>
            <a:r>
              <a:rPr lang="sr-Latn-RS" sz="2400" dirty="0"/>
              <a:t>retanje od ljudi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Tipologije ličnosti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</a:t>
            </a:r>
            <a:r>
              <a:rPr lang="sr-Latn-RS" sz="2400" dirty="0"/>
              <a:t>istribucije osobina:</a:t>
            </a:r>
          </a:p>
          <a:p>
            <a:pPr lvl="1"/>
            <a:r>
              <a:rPr lang="en-US" sz="2400" dirty="0"/>
              <a:t>U</a:t>
            </a:r>
            <a:r>
              <a:rPr lang="sr-Latn-RS" sz="2400" dirty="0"/>
              <a:t>nimodalne</a:t>
            </a:r>
          </a:p>
          <a:p>
            <a:pPr lvl="1"/>
            <a:r>
              <a:rPr lang="en-US" sz="2400" dirty="0"/>
              <a:t>B</a:t>
            </a:r>
            <a:r>
              <a:rPr lang="sr-Latn-RS" sz="2400" dirty="0"/>
              <a:t>imodalne</a:t>
            </a:r>
          </a:p>
          <a:p>
            <a:pPr lvl="1"/>
            <a:r>
              <a:rPr lang="en-US" sz="2400" dirty="0"/>
              <a:t>M</a:t>
            </a:r>
            <a:r>
              <a:rPr lang="sr-Latn-RS" sz="2400" dirty="0"/>
              <a:t>ultimodalne</a:t>
            </a:r>
          </a:p>
          <a:p>
            <a:r>
              <a:rPr lang="sr-Latn-RS" sz="2400" dirty="0"/>
              <a:t>Jungova klasifikacija</a:t>
            </a:r>
          </a:p>
          <a:p>
            <a:pPr lvl="1"/>
            <a:r>
              <a:rPr lang="en-US" sz="2400" dirty="0"/>
              <a:t>E</a:t>
            </a:r>
            <a:r>
              <a:rPr lang="sr-Latn-RS" sz="2400" dirty="0" err="1"/>
              <a:t>kstravertni</a:t>
            </a:r>
            <a:r>
              <a:rPr lang="sr-Latn-RS" sz="2400" dirty="0"/>
              <a:t> tip</a:t>
            </a:r>
          </a:p>
          <a:p>
            <a:pPr lvl="2"/>
            <a:r>
              <a:rPr lang="sr-Latn-RS" sz="1800" dirty="0"/>
              <a:t>Libido je usmeren ka spoljašnjoj stvarnosti</a:t>
            </a:r>
          </a:p>
          <a:p>
            <a:pPr lvl="2"/>
            <a:r>
              <a:rPr lang="sr-Latn-RS" sz="1800" dirty="0"/>
              <a:t>Realističan, preduzimljiv, druželjubiv, optimista</a:t>
            </a:r>
          </a:p>
          <a:p>
            <a:pPr lvl="1"/>
            <a:r>
              <a:rPr lang="en-US" sz="2400" dirty="0"/>
              <a:t>I</a:t>
            </a:r>
            <a:r>
              <a:rPr lang="sr-Latn-RS" sz="2400" dirty="0" err="1"/>
              <a:t>ntrovertni</a:t>
            </a:r>
            <a:r>
              <a:rPr lang="sr-Latn-RS" sz="2400" dirty="0"/>
              <a:t> tip</a:t>
            </a:r>
          </a:p>
          <a:p>
            <a:pPr lvl="2"/>
            <a:r>
              <a:rPr lang="sr-Latn-RS" sz="1800" dirty="0"/>
              <a:t>Libido je usmeren ka unutrašnjoj, subjektivnoj stvarnosti</a:t>
            </a:r>
          </a:p>
          <a:p>
            <a:pPr lvl="2"/>
            <a:r>
              <a:rPr lang="sr-Latn-RS" sz="1800" dirty="0"/>
              <a:t>Nije društven, ne voli da sarađuje, ima razvijenu samokontrolu, introspekciju…</a:t>
            </a:r>
          </a:p>
          <a:p>
            <a:pPr lvl="1"/>
            <a:endParaRPr lang="sr-Latn-RS" sz="2400" dirty="0"/>
          </a:p>
          <a:p>
            <a:pPr lvl="1"/>
            <a:endParaRPr lang="sr-Latn-R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/>
              <a:t>J</a:t>
            </a:r>
            <a:r>
              <a:rPr lang="sr-Latn-RS" sz="4400" dirty="0"/>
              <a:t>edinice analize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</a:t>
            </a:r>
            <a:r>
              <a:rPr lang="sr-Latn-RS" sz="2400" dirty="0"/>
              <a:t>olarne</a:t>
            </a:r>
          </a:p>
          <a:p>
            <a:r>
              <a:rPr lang="en-US" sz="2400" dirty="0"/>
              <a:t>M</a:t>
            </a:r>
            <a:r>
              <a:rPr lang="sr-Latn-RS" sz="2400" dirty="0"/>
              <a:t>olekularne</a:t>
            </a:r>
          </a:p>
          <a:p>
            <a:endParaRPr lang="sr-Latn-RS" sz="2400" dirty="0"/>
          </a:p>
          <a:p>
            <a:r>
              <a:rPr lang="en-US" sz="2400" dirty="0"/>
              <a:t>N</a:t>
            </a:r>
            <a:r>
              <a:rPr lang="sr-Latn-RS" sz="2400" dirty="0"/>
              <a:t>omotetske</a:t>
            </a:r>
          </a:p>
          <a:p>
            <a:r>
              <a:rPr lang="en-US" sz="2400" dirty="0"/>
              <a:t>I</a:t>
            </a:r>
            <a:r>
              <a:rPr lang="sr-Latn-RS" sz="2400" dirty="0"/>
              <a:t>diografske</a:t>
            </a:r>
          </a:p>
          <a:p>
            <a:endParaRPr lang="sr-Latn-RS" sz="2400" dirty="0"/>
          </a:p>
          <a:p>
            <a:r>
              <a:rPr lang="en-US" sz="2400" dirty="0"/>
              <a:t>N</a:t>
            </a:r>
            <a:r>
              <a:rPr lang="sr-Latn-RS" sz="2400" dirty="0"/>
              <a:t>agoni, navike, refleksi, crte, faktori, potrebe...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/>
              <a:t>C</a:t>
            </a:r>
            <a:r>
              <a:rPr lang="sr-Latn-RS" sz="4400" dirty="0"/>
              <a:t>rte ličnosti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</a:t>
            </a:r>
            <a:r>
              <a:rPr lang="sr-Latn-RS" sz="2400" dirty="0"/>
              <a:t>elativno trajne i relativno opšte osobine ličnosti koje su odgovorne za doslednost ponašanja u sličnim situacijama</a:t>
            </a:r>
          </a:p>
          <a:p>
            <a:r>
              <a:rPr lang="sr-Latn-RS" sz="2400" dirty="0"/>
              <a:t>Olport – crta kao determinišuća tendencija </a:t>
            </a:r>
          </a:p>
          <a:p>
            <a:r>
              <a:rPr lang="en-US" sz="2400" dirty="0"/>
              <a:t>L</a:t>
            </a:r>
            <a:r>
              <a:rPr lang="sr-Latn-RS" sz="2400" dirty="0"/>
              <a:t>ične crte - nivo neuropsihičkih struktura</a:t>
            </a:r>
          </a:p>
          <a:p>
            <a:r>
              <a:rPr lang="sr-Latn-RS" sz="2400" dirty="0"/>
              <a:t>Opšte crte – hipotetički konstrukti</a:t>
            </a:r>
          </a:p>
          <a:p>
            <a:endParaRPr lang="sr-Latn-RS" sz="2400" dirty="0"/>
          </a:p>
          <a:p>
            <a:r>
              <a:rPr lang="en-US" sz="2400" dirty="0"/>
              <a:t>K</a:t>
            </a:r>
            <a:r>
              <a:rPr lang="sr-Latn-RS" sz="2400" dirty="0"/>
              <a:t>ardinalna crta – glavna lična dispozicija</a:t>
            </a:r>
          </a:p>
          <a:p>
            <a:r>
              <a:rPr lang="en-US" sz="2400" dirty="0"/>
              <a:t>C</a:t>
            </a:r>
            <a:r>
              <a:rPr lang="sr-Latn-RS" sz="2400" dirty="0"/>
              <a:t>entralne crte – 5 do 10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/>
              <a:t>C</a:t>
            </a:r>
            <a:r>
              <a:rPr lang="sr-Latn-RS" sz="4400" dirty="0"/>
              <a:t>rte ličnosti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400" dirty="0"/>
              <a:t>Prema vrsti:</a:t>
            </a:r>
          </a:p>
          <a:p>
            <a:pPr lvl="1"/>
            <a:r>
              <a:rPr lang="en-US" sz="2400" dirty="0"/>
              <a:t>C</a:t>
            </a:r>
            <a:r>
              <a:rPr lang="sr-Latn-RS" sz="2400" dirty="0"/>
              <a:t>rte karaktera</a:t>
            </a:r>
          </a:p>
          <a:p>
            <a:pPr lvl="1"/>
            <a:r>
              <a:rPr lang="en-US" sz="2400" dirty="0"/>
              <a:t>C</a:t>
            </a:r>
            <a:r>
              <a:rPr lang="sr-Latn-RS" sz="2400" dirty="0"/>
              <a:t>rte temperamenta</a:t>
            </a:r>
          </a:p>
          <a:p>
            <a:pPr lvl="1"/>
            <a:r>
              <a:rPr lang="en-US" sz="2400" dirty="0"/>
              <a:t>C</a:t>
            </a:r>
            <a:r>
              <a:rPr lang="sr-Latn-RS" sz="2400" dirty="0"/>
              <a:t>rte sposobnosti</a:t>
            </a:r>
          </a:p>
          <a:p>
            <a:pPr lvl="1"/>
            <a:endParaRPr lang="sr-Latn-RS" sz="2400" dirty="0"/>
          </a:p>
          <a:p>
            <a:r>
              <a:rPr lang="sr-Latn-RS" sz="2400" dirty="0"/>
              <a:t>Identifikacija crta:</a:t>
            </a:r>
          </a:p>
          <a:p>
            <a:pPr lvl="1"/>
            <a:r>
              <a:rPr lang="en-US" sz="2400" dirty="0"/>
              <a:t>T</a:t>
            </a:r>
            <a:r>
              <a:rPr lang="sr-Latn-RS" sz="2400" dirty="0"/>
              <a:t>eorijski pristup</a:t>
            </a:r>
          </a:p>
          <a:p>
            <a:pPr lvl="1"/>
            <a:r>
              <a:rPr lang="en-US" sz="2400" dirty="0"/>
              <a:t>L</a:t>
            </a:r>
            <a:r>
              <a:rPr lang="sr-Latn-RS" sz="2400" dirty="0"/>
              <a:t>eksički pristup</a:t>
            </a:r>
          </a:p>
          <a:p>
            <a:pPr lvl="1"/>
            <a:r>
              <a:rPr lang="en-US" sz="2400" dirty="0"/>
              <a:t>S</a:t>
            </a:r>
            <a:r>
              <a:rPr lang="sr-Latn-RS" sz="2400" dirty="0"/>
              <a:t>tatistički pristup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Temperament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9975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/>
              <a:t>Čini ga sklop urođenih predispozicija za jačinu i način emocionalnog doživljaja i reagovanja</a:t>
            </a:r>
          </a:p>
          <a:p>
            <a:pPr lvl="1"/>
            <a:r>
              <a:rPr lang="sr-Latn-RS" dirty="0"/>
              <a:t>Određuje učestalost, brzinu, intenzitet, trajanje i kvalitet emocionalne reakcije pojedinca</a:t>
            </a:r>
          </a:p>
          <a:p>
            <a:pPr lvl="1"/>
            <a:r>
              <a:rPr lang="sr-Latn-RS" dirty="0"/>
              <a:t>Određen telesnom konstitucijom, a posebno građom i funkcionisanjem ANS-a i endokrinog sistema</a:t>
            </a:r>
          </a:p>
          <a:p>
            <a:r>
              <a:rPr lang="sr-Latn-RS" dirty="0"/>
              <a:t>Sangviničan temperament</a:t>
            </a:r>
          </a:p>
          <a:p>
            <a:pPr lvl="1"/>
            <a:r>
              <a:rPr lang="sr-Latn-RS" dirty="0"/>
              <a:t>Brze, slabe i kratkotrajne emocionalne reakcije. „Krv“</a:t>
            </a:r>
          </a:p>
          <a:p>
            <a:r>
              <a:rPr lang="sr-Latn-RS" dirty="0"/>
              <a:t>Koleričan temperament</a:t>
            </a:r>
          </a:p>
          <a:p>
            <a:pPr lvl="1"/>
            <a:r>
              <a:rPr lang="sr-Latn-RS" dirty="0"/>
              <a:t>Laka uzbudljivost i snažne emocionalne reakcije. „žuta žuč“</a:t>
            </a:r>
          </a:p>
          <a:p>
            <a:r>
              <a:rPr lang="sr-Latn-RS" dirty="0"/>
              <a:t>Melanholičan temperament</a:t>
            </a:r>
          </a:p>
          <a:p>
            <a:pPr lvl="1"/>
            <a:r>
              <a:rPr lang="sr-Latn-RS" dirty="0"/>
              <a:t>Retke, spore, snažne i dugotrajne reakcije. „crna žuč“</a:t>
            </a:r>
          </a:p>
          <a:p>
            <a:r>
              <a:rPr lang="sr-Latn-RS" dirty="0"/>
              <a:t>Flegmatičan temperament</a:t>
            </a:r>
          </a:p>
          <a:p>
            <a:pPr lvl="1"/>
            <a:r>
              <a:rPr lang="sr-Latn-RS" dirty="0"/>
              <a:t>Retke, spore i slabe reakcije. „sluz“</a:t>
            </a:r>
          </a:p>
          <a:p>
            <a:r>
              <a:rPr lang="sr-Latn-RS" dirty="0"/>
              <a:t>Pavlov: razlike u tipu nervnog sistema, a ne telesni sokovi</a:t>
            </a:r>
          </a:p>
          <a:p>
            <a:pPr lvl="1"/>
            <a:r>
              <a:rPr lang="sr-Latn-RS" dirty="0"/>
              <a:t>Miran, neobuzdan, slab i živahan tip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Karakter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</a:t>
            </a:r>
            <a:r>
              <a:rPr lang="sr-Latn-RS" sz="2400" dirty="0"/>
              <a:t>tečen; formira se pod uticajem sredine, vaspitanja, iskustva</a:t>
            </a:r>
          </a:p>
          <a:p>
            <a:r>
              <a:rPr lang="sr-Latn-RS" sz="2400" dirty="0"/>
              <a:t>Karakter je osoben sklop izrazitih crta ličnosti, prevashodno emocionalno-motivacionih, socijalnih, moralnih i konativnih po kojem se neka ličnost razlikuje od drugih</a:t>
            </a:r>
          </a:p>
          <a:p>
            <a:r>
              <a:rPr lang="sr-Latn-RS" sz="2400" dirty="0"/>
              <a:t>Individualni i društveni karakteri</a:t>
            </a:r>
          </a:p>
          <a:p>
            <a:pPr lvl="1"/>
            <a:r>
              <a:rPr lang="sr-Latn-RS" sz="2000" dirty="0"/>
              <a:t>Društveni karakter je zajednički za pripadnike određene grupe</a:t>
            </a:r>
            <a:endParaRPr lang="en-GB" sz="2000" dirty="0"/>
          </a:p>
          <a:p>
            <a:endParaRPr lang="sr-Latn-R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Frojdovi tipovi karaktera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</a:t>
            </a:r>
            <a:r>
              <a:rPr lang="sr-Latn-RS" sz="2400" dirty="0"/>
              <a:t>arakter kao strukturalni i dinamički pojam – deo ega koji ima funkciju adaptacije</a:t>
            </a:r>
          </a:p>
          <a:p>
            <a:r>
              <a:rPr lang="en-US" sz="2400" dirty="0"/>
              <a:t>C</a:t>
            </a:r>
            <a:r>
              <a:rPr lang="sr-Latn-RS" sz="2400" dirty="0"/>
              <a:t>rte karaktera se formiraju kao kompromisne tvorevine – oblikovane od strane ida i super-ega</a:t>
            </a:r>
          </a:p>
          <a:p>
            <a:r>
              <a:rPr lang="en-US" sz="2400" dirty="0"/>
              <a:t>N</a:t>
            </a:r>
            <a:r>
              <a:rPr lang="sr-Latn-RS" sz="2400" dirty="0"/>
              <a:t>arcistički karakter</a:t>
            </a:r>
          </a:p>
          <a:p>
            <a:r>
              <a:rPr lang="en-US" sz="2400" dirty="0"/>
              <a:t>O</a:t>
            </a:r>
            <a:r>
              <a:rPr lang="sr-Latn-RS" sz="2400" dirty="0"/>
              <a:t>ralni karakter</a:t>
            </a:r>
          </a:p>
          <a:p>
            <a:r>
              <a:rPr lang="en-US" sz="2400" dirty="0"/>
              <a:t>A</a:t>
            </a:r>
            <a:r>
              <a:rPr lang="sr-Latn-RS" sz="2400" dirty="0"/>
              <a:t>nalni karakter</a:t>
            </a:r>
          </a:p>
          <a:p>
            <a:r>
              <a:rPr lang="en-US" sz="2400" dirty="0"/>
              <a:t>F</a:t>
            </a:r>
            <a:r>
              <a:rPr lang="sr-Latn-RS" sz="2400" dirty="0"/>
              <a:t>alusni karakter</a:t>
            </a:r>
          </a:p>
          <a:p>
            <a:r>
              <a:rPr lang="en-US" sz="2400" dirty="0"/>
              <a:t>G</a:t>
            </a:r>
            <a:r>
              <a:rPr lang="sr-Latn-RS" sz="2400" dirty="0"/>
              <a:t>enitalni karakter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Adlerova tipologija karaktera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K</a:t>
            </a:r>
            <a:r>
              <a:rPr lang="sr-Latn-RS" sz="2400" dirty="0"/>
              <a:t>arakter zavisi od stepena razvijenosti osećanja za zajednicu i načina ispoljavanja težnje za nadmoći</a:t>
            </a:r>
          </a:p>
          <a:p>
            <a:r>
              <a:rPr lang="sr-Latn-RS" sz="2400" dirty="0"/>
              <a:t>Agresivni karakter (napadački karakter)</a:t>
            </a:r>
          </a:p>
          <a:p>
            <a:pPr lvl="1"/>
            <a:r>
              <a:rPr lang="en-US" sz="2400" dirty="0"/>
              <a:t>D</a:t>
            </a:r>
            <a:r>
              <a:rPr lang="sr-Latn-RS" sz="2400" dirty="0"/>
              <a:t>ominantne crte: sujeta, ljubomora, zavist, mržnja, tvrdičluk (težnja za nadmoći se ispoljava direktno)</a:t>
            </a:r>
          </a:p>
          <a:p>
            <a:r>
              <a:rPr lang="en-US" sz="2400" dirty="0"/>
              <a:t>N</a:t>
            </a:r>
            <a:r>
              <a:rPr lang="sr-Latn-RS" sz="2400" dirty="0"/>
              <a:t>eagresivni karakter </a:t>
            </a:r>
          </a:p>
          <a:p>
            <a:pPr lvl="1"/>
            <a:r>
              <a:rPr lang="en-US" sz="2400" dirty="0"/>
              <a:t>D</a:t>
            </a:r>
            <a:r>
              <a:rPr lang="sr-Latn-RS" sz="2400" dirty="0"/>
              <a:t>ominantne crte: bojažljivost, povučenost, malodušnost (težnja za nadmoći se ispoljava zaobilazno, indirektno)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r-Latn-RS" sz="4400" dirty="0"/>
              <a:t>Fromova tipologija karaktera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4325112"/>
          </a:xfrm>
        </p:spPr>
        <p:txBody>
          <a:bodyPr/>
          <a:lstStyle/>
          <a:p>
            <a:r>
              <a:rPr lang="en-US" dirty="0"/>
              <a:t>D</a:t>
            </a:r>
            <a:r>
              <a:rPr lang="sr-Latn-RS" dirty="0"/>
              <a:t>ruštveni karakter se obrazuje u skladu sa tipom društvenog sistema i pod uticajem agenasa socijalizacije</a:t>
            </a:r>
          </a:p>
          <a:p>
            <a:r>
              <a:rPr lang="en-US" dirty="0"/>
              <a:t>P</a:t>
            </a:r>
            <a:r>
              <a:rPr lang="sr-Latn-RS" dirty="0"/>
              <a:t>roduktivni karakter (zrela ličnost, razvijena)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553</Words>
  <Application>Microsoft Office PowerPoint</Application>
  <PresentationFormat>Široki ekran</PresentationFormat>
  <Paragraphs>95</Paragraphs>
  <Slides>12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</vt:lpstr>
      <vt:lpstr>Struktura ličnosti</vt:lpstr>
      <vt:lpstr>Jedinice analize</vt:lpstr>
      <vt:lpstr>Crte ličnosti</vt:lpstr>
      <vt:lpstr>Crte ličnosti</vt:lpstr>
      <vt:lpstr>Temperament</vt:lpstr>
      <vt:lpstr>Karakter</vt:lpstr>
      <vt:lpstr>Frojdovi tipovi karaktera</vt:lpstr>
      <vt:lpstr>Adlerova tipologija karaktera</vt:lpstr>
      <vt:lpstr>Fromova tipologija karaktera</vt:lpstr>
      <vt:lpstr>Fromova tipologija karaktera</vt:lpstr>
      <vt:lpstr>Tipologija karaktera Karen Hornaj</vt:lpstr>
      <vt:lpstr>Tipologije ličnosti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NN</dc:creator>
  <cp:lastModifiedBy>Luka M</cp:lastModifiedBy>
  <cp:revision>35</cp:revision>
  <dcterms:created xsi:type="dcterms:W3CDTF">2006-08-16T00:00:00Z</dcterms:created>
  <dcterms:modified xsi:type="dcterms:W3CDTF">2019-05-10T20:31:32Z</dcterms:modified>
</cp:coreProperties>
</file>