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8" r:id="rId3"/>
    <p:sldId id="302" r:id="rId4"/>
    <p:sldId id="300" r:id="rId5"/>
    <p:sldId id="301" r:id="rId6"/>
    <p:sldId id="303" r:id="rId7"/>
    <p:sldId id="304" r:id="rId8"/>
    <p:sldId id="30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632E4B6-C478-4421-AB6A-E4EFC78C6F31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73D3AE-517E-454F-AFAA-5E9138B75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11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9504C5-5C7D-4254-BE4B-DF2AB30C9963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0DCF29-C25B-47C7-AE62-9A3BD73597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33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664B6-A713-421D-93E6-6D78E35777CD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FE757A-D22B-4C22-A3D2-F4673DCFA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9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A7F90-147E-4AC5-84E6-0C472D0D4FED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63E0-8A8B-4084-8238-E0A7FB868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18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1188A-E1FB-498F-8071-266717D561D6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FFD2BE-A35C-41AB-A3D5-EB5EBF84F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26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C04D2-44E5-4836-BAB8-FBABCD86F032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B4673-2E5C-4A7F-9C2B-E84CD15A8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74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BC144-5C1D-4416-8C3F-FD8949B645E3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7A0A1D-12F7-46DA-924D-B87C1EEF2A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63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E865-3E57-45F0-82F3-CBDF78E1D116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F729-2A65-44B4-B52F-F7907A79B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21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AB3E-CF30-4B1B-8907-091BB6D34646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A9F57-5BCA-414F-83DA-FA77491343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10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BB103-9630-410E-A449-EA38B930C58D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D353C-A999-4F3C-AA2E-61BF69D0D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14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9F17-1C85-4410-89CB-A4E558569DCC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8F37F2-DE1E-4C7D-8022-DDB65F9336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50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8E63FF6-A20A-4D6C-BBA7-C6FE8BD4E28B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5C8603-4EA9-4E95-BAA4-01241C4FF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r-Latn-CS" noProof="0"/>
              <a:t>Kliknite na ikonu i dodajte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727EA-51D8-4719-929C-CEEE6640F62F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827F7D-FA7F-47D3-A30E-5011B4F526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58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/>
              <a:t>Kliknite i uredite tekst</a:t>
            </a:r>
          </a:p>
          <a:p>
            <a:pPr lvl="1"/>
            <a:r>
              <a:rPr lang="sr-Latn-CS" altLang="en-US"/>
              <a:t>Drugi nivo</a:t>
            </a:r>
          </a:p>
          <a:p>
            <a:pPr lvl="2"/>
            <a:r>
              <a:rPr lang="sr-Latn-CS" altLang="en-US"/>
              <a:t>Treći nivo</a:t>
            </a:r>
          </a:p>
          <a:p>
            <a:pPr lvl="3"/>
            <a:r>
              <a:rPr lang="sr-Latn-CS" altLang="en-US"/>
              <a:t>Četvrti nivo</a:t>
            </a:r>
          </a:p>
          <a:p>
            <a:pPr lvl="4"/>
            <a:r>
              <a:rPr lang="sr-Latn-CS" altLang="en-US"/>
              <a:t>Peti nivo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382F93-BD88-45E6-8294-0B2CC2656419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cap="all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12FDCD3-DFC1-4EA5-A5C4-B0F51F486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0" r:id="rId2"/>
    <p:sldLayoutId id="2147483866" r:id="rId3"/>
    <p:sldLayoutId id="2147483861" r:id="rId4"/>
    <p:sldLayoutId id="2147483862" r:id="rId5"/>
    <p:sldLayoutId id="2147483863" r:id="rId6"/>
    <p:sldLayoutId id="2147483867" r:id="rId7"/>
    <p:sldLayoutId id="2147483868" r:id="rId8"/>
    <p:sldLayoutId id="2147483869" r:id="rId9"/>
    <p:sldLayoutId id="2147483864" r:id="rId10"/>
    <p:sldLayoutId id="2147483870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822325" y="758825"/>
            <a:ext cx="7543800" cy="35655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altLang="en-US" b="1">
                <a:cs typeface="Times New Roman" panose="02020603050405020304" pitchFamily="18" charset="0"/>
              </a:rPr>
              <a:t>METODE PSIHOLOŠKIH ISTRAŽIVANJA</a:t>
            </a:r>
            <a:endParaRPr lang="en-US" altLang="en-US" b="1" dirty="0"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500" y="4456113"/>
            <a:ext cx="75438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Opšti način organizovanja istraživanja psihičke stvarnosti</a:t>
            </a:r>
          </a:p>
          <a:p>
            <a:pPr eaLnBrk="1" hangingPunct="1"/>
            <a:r>
              <a:rPr lang="en-US" altLang="en-US"/>
              <a:t>S obzirom na prirodu pojava:</a:t>
            </a:r>
          </a:p>
          <a:p>
            <a:pPr lvl="1" eaLnBrk="1" hangingPunct="1"/>
            <a:r>
              <a:rPr lang="en-US" altLang="en-US" sz="1800"/>
              <a:t>Posmatranje</a:t>
            </a:r>
          </a:p>
          <a:p>
            <a:pPr lvl="1" eaLnBrk="1" hangingPunct="1"/>
            <a:r>
              <a:rPr lang="en-US" altLang="en-US" sz="1800"/>
              <a:t>Samoposmatranje (introspekcija)</a:t>
            </a:r>
          </a:p>
          <a:p>
            <a:pPr eaLnBrk="1" hangingPunct="1"/>
            <a:r>
              <a:rPr lang="en-US" altLang="en-US"/>
              <a:t>S obzirom na način organizacije istraživanja:</a:t>
            </a:r>
          </a:p>
          <a:p>
            <a:pPr lvl="1" eaLnBrk="1" hangingPunct="1"/>
            <a:r>
              <a:rPr lang="en-US" altLang="en-US" sz="1800"/>
              <a:t>Eksperiment</a:t>
            </a:r>
          </a:p>
          <a:p>
            <a:pPr lvl="1" eaLnBrk="1" hangingPunct="1"/>
            <a:r>
              <a:rPr lang="en-US" altLang="en-US" sz="1800"/>
              <a:t>Sistematsko neeksperimentalno istraživanje</a:t>
            </a:r>
          </a:p>
          <a:p>
            <a:pPr lvl="1" eaLnBrk="1" hangingPunct="1"/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Samoposmatranje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eaLnBrk="1" fontAlgn="auto" hangingPunct="1">
              <a:buFont typeface="Arial" panose="020B0604020202020204" pitchFamily="34" charset="0"/>
              <a:buAutoNum type="arabicParenR"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Metod impresije (ograničeno psihofizičko samoposmatranje)</a:t>
            </a:r>
          </a:p>
          <a:p>
            <a:pPr marL="514350" indent="-514350" eaLnBrk="1" fontAlgn="auto" hangingPunct="1">
              <a:buFont typeface="Arial" panose="020B0604020202020204" pitchFamily="34" charset="0"/>
              <a:buAutoNum type="arabicParenR"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Sistematsko samoposmatranje</a:t>
            </a:r>
          </a:p>
          <a:p>
            <a:pPr marL="514350" indent="-514350" eaLnBrk="1" fontAlgn="auto" hangingPunct="1">
              <a:buFont typeface="Arial" panose="020B0604020202020204" pitchFamily="34" charset="0"/>
              <a:buAutoNum type="arabicParenR"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Fenomenološka metoda</a:t>
            </a:r>
          </a:p>
          <a:p>
            <a:pPr marL="514350" indent="-514350" eaLnBrk="1" fontAlgn="auto" hangingPunct="1">
              <a:buFont typeface="Arial" panose="020B0604020202020204" pitchFamily="34" charset="0"/>
              <a:buNone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Zamerke introspekciji:</a:t>
            </a:r>
          </a:p>
          <a:p>
            <a:pPr marL="514350" indent="-514350" eaLnBrk="1" fontAlgn="auto" hangingPunct="1">
              <a:buFontTx/>
              <a:buChar char="-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Nepotpunost</a:t>
            </a:r>
          </a:p>
          <a:p>
            <a:pPr marL="514350" indent="-514350" eaLnBrk="1" fontAlgn="auto" hangingPunct="1">
              <a:buFontTx/>
              <a:buChar char="-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Pristrasnost</a:t>
            </a:r>
          </a:p>
          <a:p>
            <a:pPr marL="514350" indent="-514350" eaLnBrk="1" fontAlgn="auto" hangingPunct="1">
              <a:buFontTx/>
              <a:buChar char="-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Retrospektivnost</a:t>
            </a:r>
          </a:p>
          <a:p>
            <a:pPr marL="514350" indent="-514350" eaLnBrk="1" fontAlgn="auto" hangingPunct="1">
              <a:buFontTx/>
              <a:buChar char="-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Naučna neobjektivnost</a:t>
            </a:r>
          </a:p>
          <a:p>
            <a:pPr marL="514350" indent="-514350" eaLnBrk="1" fontAlgn="auto" hangingPunct="1">
              <a:buFontTx/>
              <a:buChar char="-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Promena predmeta posmatranja</a:t>
            </a:r>
          </a:p>
          <a:p>
            <a:pPr marL="514350" indent="-514350" eaLnBrk="1" fontAlgn="auto" hangingPunct="1">
              <a:buFontTx/>
              <a:buChar char="-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</a:p>
          <a:p>
            <a:pPr marL="514350" indent="-514350" eaLnBrk="1" fontAlgn="auto" hangingPunct="1">
              <a:buFont typeface="Arial" panose="020B0604020202020204" pitchFamily="34" charset="0"/>
              <a:buNone/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Šta su prednosti?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Posmatranje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AutoNum type="arabicParenR"/>
            </a:pPr>
            <a:r>
              <a:rPr lang="en-US" altLang="en-US"/>
              <a:t>Naturalističko/terensko naspram laboratorijskog posmatranja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arenR"/>
            </a:pPr>
            <a:r>
              <a:rPr lang="en-US" altLang="en-US"/>
              <a:t>Sistematsko i strukturisano naspram nestrukturisanog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arenR"/>
            </a:pPr>
            <a:r>
              <a:rPr lang="en-US" altLang="en-US"/>
              <a:t>Posmatranje s učešćem naspram posmatranja bez učešća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en-US" b="1"/>
              <a:t>Prednosti?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en-US"/>
              <a:t>Mane: </a:t>
            </a:r>
            <a:r>
              <a:rPr lang="sr-Latn-RS" altLang="en-US"/>
              <a:t>o</a:t>
            </a:r>
            <a:r>
              <a:rPr lang="en-US" altLang="en-US"/>
              <a:t>graničenost na ono što je vidljivo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Eksperiment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Postupak u kome namerno, sistematski i planski menjamo nezavisnu varijablu sa ciljem da izazovemo promenu u zavisnoj varijabli</a:t>
            </a:r>
          </a:p>
          <a:p>
            <a:pPr eaLnBrk="1" hangingPunct="1"/>
            <a:r>
              <a:rPr lang="en-US" altLang="en-US"/>
              <a:t>Kontrola putem: </a:t>
            </a:r>
          </a:p>
          <a:p>
            <a:pPr lvl="1" eaLnBrk="1" hangingPunct="1"/>
            <a:r>
              <a:rPr lang="en-US" altLang="en-US" sz="1800"/>
              <a:t>Randomizacije</a:t>
            </a:r>
          </a:p>
          <a:p>
            <a:pPr lvl="1" eaLnBrk="1" hangingPunct="1"/>
            <a:r>
              <a:rPr lang="en-US" altLang="en-US" sz="1800"/>
              <a:t>Ujednačavanja grupa</a:t>
            </a:r>
          </a:p>
          <a:p>
            <a:pPr lvl="1" eaLnBrk="1" hangingPunct="1"/>
            <a:r>
              <a:rPr lang="en-US" altLang="en-US" sz="1800"/>
              <a:t>Eliminacije varijabli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Eksperiment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Vrste eksperimentalnih nacrta:</a:t>
            </a:r>
          </a:p>
          <a:p>
            <a:pPr lvl="1" eaLnBrk="1" hangingPunct="1"/>
            <a:r>
              <a:rPr lang="en-US" altLang="en-US" sz="1800"/>
              <a:t>Nacrt sa kontrolnom grupom</a:t>
            </a:r>
          </a:p>
          <a:p>
            <a:pPr lvl="1" eaLnBrk="1" hangingPunct="1"/>
            <a:r>
              <a:rPr lang="en-US" altLang="en-US" sz="1800"/>
              <a:t>Nacrt sa paralelnim grupama</a:t>
            </a:r>
          </a:p>
          <a:p>
            <a:pPr lvl="1" eaLnBrk="1" hangingPunct="1"/>
            <a:endParaRPr lang="en-US" altLang="en-US" sz="180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/>
              <a:t>Prednosti eksperimenta: </a:t>
            </a:r>
          </a:p>
          <a:p>
            <a:pPr lvl="1" eaLnBrk="1" hangingPunct="1"/>
            <a:r>
              <a:rPr lang="en-US" altLang="en-US" sz="1800"/>
              <a:t>Mogućnost ponavljanja</a:t>
            </a:r>
          </a:p>
          <a:p>
            <a:pPr lvl="1" eaLnBrk="1" hangingPunct="1"/>
            <a:r>
              <a:rPr lang="en-US" altLang="en-US" sz="1800"/>
              <a:t>Pouzdanost u donošenju zaključaka o uzročno-posledičnim vezama između pojava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b="1"/>
              <a:t>Mane eksperimenta?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Sistematsko neeksperimentalno istraživanje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 Prirodni eksperimenti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Korelaciona istraživanja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/>
              <a:t>Korelacija – dve varijable su korelirane ako variraju na srodan način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/>
              <a:t>Smer korelacije: 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Pozitivna korelacija (+</a:t>
            </a:r>
            <a:r>
              <a:rPr lang="sr-Latn-RS" altLang="en-US"/>
              <a:t>/+, -/-)</a:t>
            </a:r>
            <a:endParaRPr lang="en-US" altLang="en-US"/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Negativna korelacija</a:t>
            </a:r>
            <a:r>
              <a:rPr lang="sr-Latn-RS" altLang="en-US"/>
              <a:t> (-/+, +/-)</a:t>
            </a:r>
            <a:endParaRPr lang="en-US" altLang="en-US"/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Nulta korelacija</a:t>
            </a:r>
            <a:r>
              <a:rPr lang="sr-Latn-RS" altLang="en-US"/>
              <a:t> </a:t>
            </a:r>
            <a:endParaRPr lang="en-US" altLang="en-US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/>
              <a:t>Stepen korelacije: -1/+1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/>
              <a:t>Korelacija i predikcija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Prediktorska varijabla – </a:t>
            </a:r>
            <a:r>
              <a:rPr lang="sr-Latn-RS" altLang="en-US"/>
              <a:t>varijabla na </a:t>
            </a:r>
            <a:r>
              <a:rPr lang="en-US" altLang="en-US"/>
              <a:t>osnovu </a:t>
            </a:r>
            <a:r>
              <a:rPr lang="sr-Latn-RS" altLang="en-US"/>
              <a:t>koje </a:t>
            </a:r>
            <a:r>
              <a:rPr lang="en-US" altLang="en-US"/>
              <a:t>se vrši predviđanje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Kriterijumsk</a:t>
            </a:r>
            <a:r>
              <a:rPr lang="sr-Latn-RS" altLang="en-US"/>
              <a:t>a</a:t>
            </a:r>
            <a:r>
              <a:rPr lang="en-US" altLang="en-US"/>
              <a:t> varijabl</a:t>
            </a:r>
            <a:r>
              <a:rPr lang="sr-Latn-RS" altLang="en-US"/>
              <a:t>a</a:t>
            </a:r>
            <a:r>
              <a:rPr lang="en-US" altLang="en-US"/>
              <a:t> – varijabla čije se vrednosti predviđaju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Studija slučaja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91440" indent="-91440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Multimetodsko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ispitivanje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pojedinca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koje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cilj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rekonstrukciju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dinamike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sklopa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razvoja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njegove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ličnosti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Metodološki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okvir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malim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stepenom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strukturiranosti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(Berger)</a:t>
            </a:r>
            <a:endParaRPr lang="sr-Latn-C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Širok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spektar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informacija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sr-Latn-C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Opservacije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Biografski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podaci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Psihološki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izveštaj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podaci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dobijeni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putem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psihološke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eksploracije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ličnosti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84048" lvl="1" indent="-182880" eaLnBrk="1" fontAlgn="auto" hangingPunct="1">
              <a:defRPr/>
            </a:pP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Podaci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značajnih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drugih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Izveštaj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stručnjaka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no">
  <a:themeElements>
    <a:clrScheme name="Retrospektn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n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n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917</TotalTime>
  <Words>263</Words>
  <Application>Microsoft Office PowerPoint</Application>
  <PresentationFormat>Projekcija na ekranu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Retrospektno</vt:lpstr>
      <vt:lpstr>METODE PSIHOLOŠKIH ISTRAŽIVANJA</vt:lpstr>
      <vt:lpstr>METODE</vt:lpstr>
      <vt:lpstr>Samoposmatranje </vt:lpstr>
      <vt:lpstr>Posmatranje</vt:lpstr>
      <vt:lpstr>Eksperiment</vt:lpstr>
      <vt:lpstr>Eksperiment</vt:lpstr>
      <vt:lpstr>Sistematsko neeksperimentalno istraživanje</vt:lpstr>
      <vt:lpstr>Studija slučaja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Tehnike istraživanja u psihologiji</dc:title>
  <dc:creator>Luka M</dc:creator>
  <cp:lastModifiedBy>Luka M</cp:lastModifiedBy>
  <cp:revision>91</cp:revision>
  <dcterms:created xsi:type="dcterms:W3CDTF">2011-10-26T15:54:53Z</dcterms:created>
  <dcterms:modified xsi:type="dcterms:W3CDTF">2018-11-09T09:01:50Z</dcterms:modified>
</cp:coreProperties>
</file>