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72" r:id="rId6"/>
    <p:sldId id="259" r:id="rId7"/>
    <p:sldId id="273" r:id="rId8"/>
    <p:sldId id="260" r:id="rId9"/>
    <p:sldId id="274" r:id="rId10"/>
    <p:sldId id="266" r:id="rId11"/>
    <p:sldId id="262" r:id="rId12"/>
    <p:sldId id="275" r:id="rId13"/>
    <p:sldId id="261" r:id="rId14"/>
    <p:sldId id="264" r:id="rId15"/>
    <p:sldId id="263" r:id="rId16"/>
    <p:sldId id="276" r:id="rId17"/>
    <p:sldId id="265" r:id="rId18"/>
    <p:sldId id="277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Umereni stil 2 – Naglašav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P</a:t>
            </a:r>
            <a:r>
              <a:rPr lang="sr-Latn-RS" dirty="0"/>
              <a:t>sihološke škole i pravci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 err="1"/>
              <a:t>Refleksološka</a:t>
            </a:r>
            <a:r>
              <a:rPr lang="en-GB" dirty="0"/>
              <a:t> </a:t>
            </a:r>
            <a:r>
              <a:rPr lang="en-GB" dirty="0" err="1"/>
              <a:t>škola</a:t>
            </a:r>
            <a:endParaRPr lang="en-GB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Pavlov, </a:t>
            </a:r>
            <a:r>
              <a:rPr lang="en-GB" dirty="0" err="1"/>
              <a:t>Behtjerev</a:t>
            </a:r>
            <a:r>
              <a:rPr lang="en-GB" dirty="0"/>
              <a:t>, </a:t>
            </a:r>
            <a:r>
              <a:rPr lang="en-GB" dirty="0" err="1"/>
              <a:t>Sečenov</a:t>
            </a:r>
            <a:endParaRPr lang="en-GB" dirty="0"/>
          </a:p>
          <a:p>
            <a:r>
              <a:rPr lang="en-GB" dirty="0" err="1"/>
              <a:t>Celokupna</a:t>
            </a:r>
            <a:r>
              <a:rPr lang="en-GB" dirty="0"/>
              <a:t> </a:t>
            </a:r>
            <a:r>
              <a:rPr lang="en-GB" dirty="0" err="1"/>
              <a:t>psihološka</a:t>
            </a:r>
            <a:r>
              <a:rPr lang="en-GB" dirty="0"/>
              <a:t> </a:t>
            </a:r>
            <a:r>
              <a:rPr lang="en-GB" dirty="0" err="1"/>
              <a:t>aktivnost</a:t>
            </a:r>
            <a:r>
              <a:rPr lang="en-GB" dirty="0"/>
              <a:t> se </a:t>
            </a:r>
            <a:r>
              <a:rPr lang="en-GB" dirty="0" err="1"/>
              <a:t>odvija</a:t>
            </a:r>
            <a:r>
              <a:rPr lang="en-GB" dirty="0"/>
              <a:t> </a:t>
            </a:r>
            <a:r>
              <a:rPr lang="en-GB" dirty="0" err="1"/>
              <a:t>po</a:t>
            </a:r>
            <a:r>
              <a:rPr lang="en-GB" dirty="0"/>
              <a:t> </a:t>
            </a:r>
            <a:r>
              <a:rPr lang="en-GB" dirty="0" err="1"/>
              <a:t>modelu</a:t>
            </a:r>
            <a:r>
              <a:rPr lang="en-GB" dirty="0"/>
              <a:t> </a:t>
            </a:r>
            <a:r>
              <a:rPr lang="en-GB" dirty="0" err="1"/>
              <a:t>refleksnog</a:t>
            </a:r>
            <a:r>
              <a:rPr lang="en-GB" dirty="0"/>
              <a:t> </a:t>
            </a:r>
            <a:r>
              <a:rPr lang="en-GB" dirty="0" err="1"/>
              <a:t>luka</a:t>
            </a:r>
            <a:r>
              <a:rPr lang="en-GB" dirty="0"/>
              <a:t> – </a:t>
            </a:r>
            <a:r>
              <a:rPr lang="en-GB" dirty="0" err="1"/>
              <a:t>čist</a:t>
            </a:r>
            <a:r>
              <a:rPr lang="en-GB" dirty="0"/>
              <a:t> </a:t>
            </a:r>
            <a:r>
              <a:rPr lang="en-GB" dirty="0" err="1"/>
              <a:t>unutrašnji</a:t>
            </a:r>
            <a:r>
              <a:rPr lang="en-GB" dirty="0"/>
              <a:t> </a:t>
            </a:r>
            <a:r>
              <a:rPr lang="en-GB" dirty="0" err="1"/>
              <a:t>doživljaj</a:t>
            </a:r>
            <a:r>
              <a:rPr lang="en-GB" dirty="0"/>
              <a:t> bez </a:t>
            </a:r>
            <a:r>
              <a:rPr lang="en-GB" dirty="0" err="1"/>
              <a:t>senzornog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motoričkog</a:t>
            </a:r>
            <a:r>
              <a:rPr lang="en-GB" dirty="0"/>
              <a:t> </a:t>
            </a:r>
            <a:r>
              <a:rPr lang="en-GB" dirty="0" err="1"/>
              <a:t>aspekta</a:t>
            </a:r>
            <a:r>
              <a:rPr lang="en-GB" dirty="0"/>
              <a:t> je </a:t>
            </a:r>
            <a:r>
              <a:rPr lang="en-GB" dirty="0" err="1"/>
              <a:t>samo</a:t>
            </a:r>
            <a:r>
              <a:rPr lang="en-GB" dirty="0"/>
              <a:t> </a:t>
            </a:r>
            <a:r>
              <a:rPr lang="en-GB" dirty="0" err="1"/>
              <a:t>nuspojava</a:t>
            </a:r>
            <a:endParaRPr lang="en-GB" dirty="0"/>
          </a:p>
          <a:p>
            <a:r>
              <a:rPr lang="en-GB" dirty="0" err="1"/>
              <a:t>Objektivne</a:t>
            </a:r>
            <a:r>
              <a:rPr lang="en-GB" dirty="0"/>
              <a:t> </a:t>
            </a:r>
            <a:r>
              <a:rPr lang="en-GB" dirty="0" err="1"/>
              <a:t>metode</a:t>
            </a:r>
            <a:r>
              <a:rPr lang="en-GB" dirty="0"/>
              <a:t> – </a:t>
            </a:r>
            <a:r>
              <a:rPr lang="en-GB" dirty="0" err="1"/>
              <a:t>eksperiment</a:t>
            </a:r>
            <a:endParaRPr lang="en-GB" dirty="0"/>
          </a:p>
          <a:p>
            <a:r>
              <a:rPr lang="en-GB" dirty="0" err="1"/>
              <a:t>Sve</a:t>
            </a:r>
            <a:r>
              <a:rPr lang="en-GB" dirty="0"/>
              <a:t> </a:t>
            </a:r>
            <a:r>
              <a:rPr lang="en-GB" dirty="0" err="1"/>
              <a:t>psihičke</a:t>
            </a:r>
            <a:r>
              <a:rPr lang="en-GB" dirty="0"/>
              <a:t> </a:t>
            </a:r>
            <a:r>
              <a:rPr lang="en-GB" dirty="0" err="1"/>
              <a:t>pojave</a:t>
            </a:r>
            <a:r>
              <a:rPr lang="en-GB" dirty="0"/>
              <a:t> se </a:t>
            </a:r>
            <a:r>
              <a:rPr lang="en-GB" dirty="0" err="1"/>
              <a:t>mogu</a:t>
            </a:r>
            <a:r>
              <a:rPr lang="en-GB" dirty="0"/>
              <a:t> </a:t>
            </a:r>
            <a:r>
              <a:rPr lang="en-GB" dirty="0" err="1"/>
              <a:t>objasniti</a:t>
            </a:r>
            <a:r>
              <a:rPr lang="en-GB" dirty="0"/>
              <a:t> </a:t>
            </a:r>
            <a:r>
              <a:rPr lang="en-GB" dirty="0" err="1"/>
              <a:t>uslovnim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bezuslovnim</a:t>
            </a:r>
            <a:r>
              <a:rPr lang="en-GB" dirty="0"/>
              <a:t> </a:t>
            </a:r>
            <a:r>
              <a:rPr lang="en-GB" dirty="0" err="1"/>
              <a:t>refleksima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njihovim</a:t>
            </a:r>
            <a:r>
              <a:rPr lang="en-GB" dirty="0"/>
              <a:t> </a:t>
            </a:r>
            <a:r>
              <a:rPr lang="en-GB" dirty="0" err="1"/>
              <a:t>složajevima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9062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sr-Latn-RS" dirty="0"/>
              <a:t>Bihejviorizam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sr-Latn-RS" sz="2400" dirty="0"/>
              <a:t>Votson, 1913.</a:t>
            </a:r>
          </a:p>
          <a:p>
            <a:r>
              <a:rPr lang="sr-Latn-RS" sz="2400" dirty="0"/>
              <a:t>Predmet: spoljašnje ponašanje </a:t>
            </a:r>
          </a:p>
          <a:p>
            <a:r>
              <a:rPr lang="en-US" sz="2400" dirty="0"/>
              <a:t>I</a:t>
            </a:r>
            <a:r>
              <a:rPr lang="sr-Latn-RS" sz="2400" dirty="0"/>
              <a:t>zbacivanje mentalističkih pojmova (svest, duh, predstave, mišljenje....)</a:t>
            </a:r>
          </a:p>
          <a:p>
            <a:r>
              <a:rPr lang="sr-Latn-RS" sz="2400" dirty="0" err="1"/>
              <a:t>Votsonove</a:t>
            </a:r>
            <a:r>
              <a:rPr lang="sr-Latn-RS" sz="2400" dirty="0"/>
              <a:t> ključne ideje:</a:t>
            </a:r>
          </a:p>
          <a:p>
            <a:pPr lvl="1"/>
            <a:r>
              <a:rPr lang="sr-Latn-RS" sz="2000" dirty="0"/>
              <a:t>Ponašanje se može razložiti na elementarne akte i eksperimentalno proučavati</a:t>
            </a:r>
          </a:p>
          <a:p>
            <a:pPr lvl="1"/>
            <a:r>
              <a:rPr lang="sr-Latn-RS" sz="2000" dirty="0"/>
              <a:t>Ponašanje se može svesti na sekreciju žlezda i pokrete mišića – </a:t>
            </a:r>
            <a:r>
              <a:rPr lang="sr-Latn-RS" sz="2000" dirty="0" err="1"/>
              <a:t>mentalistički</a:t>
            </a:r>
            <a:r>
              <a:rPr lang="sr-Latn-RS" sz="2000" dirty="0"/>
              <a:t> pojmovi nisu potrebni (ne postoji mogućnost merenja njihovih fizioloških korelata)</a:t>
            </a:r>
          </a:p>
          <a:p>
            <a:pPr lvl="1"/>
            <a:r>
              <a:rPr lang="sr-Latn-RS" sz="2000" dirty="0"/>
              <a:t>U osnovi svakog ponašanja je neki stimulus kao okidač</a:t>
            </a:r>
          </a:p>
          <a:p>
            <a:pPr lvl="1"/>
            <a:r>
              <a:rPr lang="sr-Latn-RS" sz="2000" dirty="0"/>
              <a:t>Svesni procesi ne mogu biti predmet nauke</a:t>
            </a:r>
          </a:p>
          <a:p>
            <a:pPr lvl="2"/>
            <a:r>
              <a:rPr lang="sr-Latn-RS" sz="1600" dirty="0"/>
              <a:t>Metodološki </a:t>
            </a:r>
            <a:r>
              <a:rPr lang="sr-Latn-RS" sz="1600" dirty="0" err="1"/>
              <a:t>bihejviorizam</a:t>
            </a:r>
            <a:r>
              <a:rPr lang="sr-Latn-RS" sz="1600" dirty="0"/>
              <a:t>: ne postoji </a:t>
            </a:r>
            <a:r>
              <a:rPr lang="sr-Latn-RS" sz="1600" dirty="0" err="1"/>
              <a:t>proverljivost</a:t>
            </a:r>
            <a:r>
              <a:rPr lang="sr-Latn-RS" sz="1600" dirty="0"/>
              <a:t> subjektivnih doživljaja – ne poriče se njihovo postojanje</a:t>
            </a:r>
          </a:p>
          <a:p>
            <a:pPr lvl="2"/>
            <a:r>
              <a:rPr lang="sr-Latn-RS" sz="1600" dirty="0"/>
              <a:t>Ontološki </a:t>
            </a:r>
            <a:r>
              <a:rPr lang="sr-Latn-RS" sz="1600" dirty="0" err="1"/>
              <a:t>bihejviorizam</a:t>
            </a:r>
            <a:r>
              <a:rPr lang="sr-Latn-RS" sz="1600" dirty="0"/>
              <a:t>: mentalni procesi ne postoje – ponašanjem upravljaju unutrašnje i spoljašnje draži</a:t>
            </a:r>
          </a:p>
          <a:p>
            <a:pPr lvl="1"/>
            <a:r>
              <a:rPr lang="sr-Latn-RS" sz="2000" dirty="0"/>
              <a:t>Ponašanje je određeno iskustvima i učenjem – čovek kao „tabula rasa“</a:t>
            </a:r>
          </a:p>
          <a:p>
            <a:pPr lvl="1"/>
            <a:r>
              <a:rPr lang="sr-Latn-RS" sz="2000" dirty="0"/>
              <a:t>Učenje predstavlja jačanje veza između stimulusa (S) i reakcije (R)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sr-Latn-RS" dirty="0"/>
              <a:t>Bihejviorizam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hr-HR" dirty="0"/>
              <a:t>Postulat: </a:t>
            </a:r>
          </a:p>
          <a:p>
            <a:pPr lvl="1">
              <a:lnSpc>
                <a:spcPct val="80000"/>
              </a:lnSpc>
              <a:defRPr/>
            </a:pPr>
            <a:r>
              <a:rPr lang="hr-HR" dirty="0"/>
              <a:t>S-R </a:t>
            </a:r>
            <a:r>
              <a:rPr lang="hr-HR" dirty="0" err="1"/>
              <a:t>šema</a:t>
            </a:r>
            <a:r>
              <a:rPr lang="hr-HR" dirty="0"/>
              <a:t> – ponašanje je </a:t>
            </a:r>
            <a:r>
              <a:rPr lang="hr-HR" dirty="0" err="1"/>
              <a:t>uvek</a:t>
            </a:r>
            <a:r>
              <a:rPr lang="hr-HR" dirty="0"/>
              <a:t> u funkciji </a:t>
            </a:r>
            <a:r>
              <a:rPr lang="hr-HR" dirty="0" err="1"/>
              <a:t>spoljašnjih</a:t>
            </a:r>
            <a:r>
              <a:rPr lang="hr-HR" dirty="0"/>
              <a:t> draži, draž i ponašanje se povezuju u naviku.</a:t>
            </a:r>
          </a:p>
          <a:p>
            <a:pPr lvl="1">
              <a:lnSpc>
                <a:spcPct val="80000"/>
              </a:lnSpc>
              <a:defRPr/>
            </a:pPr>
            <a:r>
              <a:rPr lang="hr-HR" dirty="0"/>
              <a:t>Kasnije se uvodi proširena, S-O-R </a:t>
            </a:r>
            <a:r>
              <a:rPr lang="hr-HR" dirty="0" err="1"/>
              <a:t>šema</a:t>
            </a:r>
            <a:r>
              <a:rPr lang="hr-HR" dirty="0"/>
              <a:t> – O (</a:t>
            </a:r>
            <a:r>
              <a:rPr lang="hr-HR" dirty="0" err="1"/>
              <a:t>organizmičke</a:t>
            </a:r>
            <a:r>
              <a:rPr lang="hr-HR" dirty="0"/>
              <a:t> – fiziološke ili mentalne) varijable posreduju između </a:t>
            </a:r>
            <a:r>
              <a:rPr lang="hr-HR" dirty="0" err="1"/>
              <a:t>stimulusa</a:t>
            </a:r>
            <a:r>
              <a:rPr lang="hr-HR" dirty="0"/>
              <a:t> i reakcije</a:t>
            </a:r>
          </a:p>
          <a:p>
            <a:r>
              <a:rPr lang="en-US" dirty="0"/>
              <a:t>S</a:t>
            </a:r>
            <a:r>
              <a:rPr lang="sr-Latn-RS" dirty="0"/>
              <a:t>kiner – operantno i </a:t>
            </a:r>
            <a:r>
              <a:rPr lang="sr-Latn-RS" dirty="0" err="1"/>
              <a:t>respodentno</a:t>
            </a:r>
            <a:r>
              <a:rPr lang="sr-Latn-RS" dirty="0"/>
              <a:t> ponašanje</a:t>
            </a:r>
            <a:endParaRPr lang="en-GB" dirty="0"/>
          </a:p>
          <a:p>
            <a:r>
              <a:rPr lang="hr-HR" dirty="0"/>
              <a:t>Doprinos: psihologija učenja, </a:t>
            </a:r>
            <a:r>
              <a:rPr lang="hr-HR" dirty="0" err="1"/>
              <a:t>bihejvioralna</a:t>
            </a:r>
            <a:r>
              <a:rPr lang="hr-HR" dirty="0"/>
              <a:t> terapija</a:t>
            </a:r>
            <a:endParaRPr lang="en-US" dirty="0"/>
          </a:p>
          <a:p>
            <a:r>
              <a:rPr lang="en-US" dirty="0"/>
              <a:t>Z</a:t>
            </a:r>
            <a:r>
              <a:rPr lang="sr-Latn-RS" dirty="0"/>
              <a:t>amerka: reaktivizam, pasivizam, mehanicizam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138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sr-Latn-RS" dirty="0"/>
              <a:t>Geštalt psihologija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/>
              <a:t>Keler, Kofka, Verthajmer</a:t>
            </a:r>
          </a:p>
          <a:p>
            <a:r>
              <a:rPr lang="en-US" dirty="0"/>
              <a:t>R</a:t>
            </a:r>
            <a:r>
              <a:rPr lang="sr-Latn-RS" dirty="0"/>
              <a:t>eakcija na elementarizam strukturalizma i </a:t>
            </a:r>
            <a:r>
              <a:rPr lang="sr-Latn-RS" dirty="0" err="1"/>
              <a:t>bihejviorizma</a:t>
            </a:r>
            <a:endParaRPr lang="sr-Latn-RS" dirty="0"/>
          </a:p>
          <a:p>
            <a:pPr lvl="1"/>
            <a:r>
              <a:rPr lang="sr-Latn-RS" dirty="0"/>
              <a:t>Osim toga, reakcija i na učenja o </a:t>
            </a:r>
            <a:r>
              <a:rPr lang="sr-Latn-RS" dirty="0" err="1"/>
              <a:t>asocijacionizmu</a:t>
            </a:r>
            <a:r>
              <a:rPr lang="sr-Latn-RS" dirty="0"/>
              <a:t>: opažaj ne nastaje kao posledica udruženih oseta na osnovu njihovog istovremenog javljanja</a:t>
            </a:r>
          </a:p>
          <a:p>
            <a:r>
              <a:rPr lang="en-US" dirty="0"/>
              <a:t>P</a:t>
            </a:r>
            <a:r>
              <a:rPr lang="sr-Latn-RS" dirty="0"/>
              <a:t>redmet: pojave svesti i ponašanje (objektivne i subjektivne činjenice)</a:t>
            </a:r>
          </a:p>
          <a:p>
            <a:r>
              <a:rPr lang="en-US" dirty="0"/>
              <a:t>F</a:t>
            </a:r>
            <a:r>
              <a:rPr lang="sr-Latn-RS" dirty="0"/>
              <a:t>enomenološka metoda – opis neposrednog doživljaja</a:t>
            </a:r>
          </a:p>
          <a:p>
            <a:r>
              <a:rPr lang="en-US" dirty="0"/>
              <a:t>H</a:t>
            </a:r>
            <a:r>
              <a:rPr lang="sr-Latn-RS" dirty="0"/>
              <a:t>olistički pristup </a:t>
            </a:r>
          </a:p>
          <a:p>
            <a:r>
              <a:rPr lang="en-US" dirty="0"/>
              <a:t>P</a:t>
            </a:r>
            <a:r>
              <a:rPr lang="sr-Latn-RS" dirty="0" err="1"/>
              <a:t>ostulati</a:t>
            </a:r>
            <a:r>
              <a:rPr lang="sr-Latn-RS" dirty="0"/>
              <a:t>: celina kao primarno data i nesvodljiva na zbir delova</a:t>
            </a:r>
          </a:p>
          <a:p>
            <a:r>
              <a:rPr lang="en-US" dirty="0"/>
              <a:t>D</a:t>
            </a:r>
            <a:r>
              <a:rPr lang="sr-Latn-RS" dirty="0"/>
              <a:t>oprinos: </a:t>
            </a:r>
            <a:r>
              <a:rPr lang="hr-HR" dirty="0"/>
              <a:t>percepcija, mišljenje, učenje, emocije, izučavanje ličnosti, psihoterapija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sr-Latn-RS" dirty="0"/>
              <a:t>Egzistencijalistička psihologija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Bos, Binsvanger, Mej, Frankl</a:t>
            </a:r>
          </a:p>
          <a:p>
            <a:r>
              <a:rPr lang="en-US" dirty="0"/>
              <a:t>R</a:t>
            </a:r>
            <a:r>
              <a:rPr lang="sr-Latn-RS" dirty="0"/>
              <a:t>eakcija na empirizam i pozitivizam – zanemarivanje ključnih problema čovekovog postojanja</a:t>
            </a:r>
          </a:p>
          <a:p>
            <a:r>
              <a:rPr lang="en-US" dirty="0"/>
              <a:t>P</a:t>
            </a:r>
            <a:r>
              <a:rPr lang="sr-Latn-RS" dirty="0"/>
              <a:t>redmet: suštinski ljudski problemi – strepnja, strah, smisao, sloboda, krivica, odgovornost...</a:t>
            </a:r>
          </a:p>
          <a:p>
            <a:r>
              <a:rPr lang="en-US" dirty="0"/>
              <a:t>C</a:t>
            </a:r>
            <a:r>
              <a:rPr lang="sr-Latn-RS" dirty="0"/>
              <a:t>ilj: razumevanje subjektivnog sveta pojedinca a ne generalizacija</a:t>
            </a:r>
          </a:p>
          <a:p>
            <a:r>
              <a:rPr lang="en-US" dirty="0"/>
              <a:t>P</a:t>
            </a:r>
            <a:r>
              <a:rPr lang="sr-Latn-RS" dirty="0"/>
              <a:t>ristup: holistički i idiografski</a:t>
            </a:r>
          </a:p>
          <a:p>
            <a:r>
              <a:rPr lang="en-US" dirty="0"/>
              <a:t>M</a:t>
            </a:r>
            <a:r>
              <a:rPr lang="sr-Latn-RS" dirty="0"/>
              <a:t>etoda: fenomenološka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sr-Latn-RS" dirty="0"/>
              <a:t>Humanistička psihologija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/>
              <a:t>Maslov, Rodžers, Olport, From...</a:t>
            </a:r>
          </a:p>
          <a:p>
            <a:r>
              <a:rPr lang="sr-Latn-RS" dirty="0"/>
              <a:t>„Treća sila“ u psihologiji – pored psihoanalize i </a:t>
            </a:r>
            <a:r>
              <a:rPr lang="sr-Latn-RS" dirty="0" err="1"/>
              <a:t>bihejviorizma</a:t>
            </a:r>
            <a:r>
              <a:rPr lang="sr-Latn-RS" dirty="0"/>
              <a:t>; ne predstavlja koherentnu školu ili sistem</a:t>
            </a:r>
          </a:p>
          <a:p>
            <a:r>
              <a:rPr lang="sr-Latn-RS" dirty="0"/>
              <a:t>Ključna načela humanističke orijentacije</a:t>
            </a:r>
          </a:p>
          <a:p>
            <a:pPr lvl="1"/>
            <a:r>
              <a:rPr lang="sr-Latn-RS" dirty="0"/>
              <a:t>Pojedince treba opisivati i razumevati na osnovu njihovih subjektivnih doživljaja sopstvene individualnosti</a:t>
            </a:r>
          </a:p>
          <a:p>
            <a:pPr lvl="1"/>
            <a:r>
              <a:rPr lang="sr-Latn-RS" dirty="0"/>
              <a:t>Istraživanja u psihologiji bi trebalo da se bave slobodom izbora, </a:t>
            </a:r>
            <a:r>
              <a:rPr lang="sr-Latn-RS" dirty="0" err="1"/>
              <a:t>samoaktualizacijom</a:t>
            </a:r>
            <a:r>
              <a:rPr lang="sr-Latn-RS" dirty="0"/>
              <a:t>, stvaralaštvom…</a:t>
            </a:r>
          </a:p>
          <a:p>
            <a:pPr lvl="1"/>
            <a:r>
              <a:rPr lang="sr-Latn-RS" dirty="0"/>
              <a:t>U istraživanjima naglasak treba da bude na značaju problema, a ne na metodološkim istraživačkim aspektima</a:t>
            </a:r>
          </a:p>
          <a:p>
            <a:pPr lvl="1"/>
            <a:r>
              <a:rPr lang="sr-Latn-RS" dirty="0"/>
              <a:t>Cilj istraživanja treba da bude razumevanje pojedinaca, a ne predviđanje i kontrola njihovog ponašanja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sr-Latn-RS" dirty="0"/>
              <a:t>Humanistička psihologija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sr-Latn-RS" dirty="0"/>
              <a:t>riroda čoveka kao dobra (ili neutralna)</a:t>
            </a:r>
          </a:p>
          <a:p>
            <a:r>
              <a:rPr lang="en-US" dirty="0"/>
              <a:t>M</a:t>
            </a:r>
            <a:r>
              <a:rPr lang="sr-Latn-RS" dirty="0"/>
              <a:t>etod: fenomenološki</a:t>
            </a:r>
          </a:p>
          <a:p>
            <a:r>
              <a:rPr lang="sr-Latn-RS" dirty="0"/>
              <a:t>Pristup: idiografski</a:t>
            </a:r>
          </a:p>
          <a:p>
            <a:r>
              <a:rPr lang="en-US" dirty="0"/>
              <a:t>M</a:t>
            </a:r>
            <a:r>
              <a:rPr lang="sr-Latn-RS" dirty="0"/>
              <a:t>odel u istraživanjima: zdrava, zrela, integrisana, ostvarena ličnost</a:t>
            </a:r>
          </a:p>
          <a:p>
            <a:r>
              <a:rPr lang="en-US" dirty="0"/>
              <a:t>K</a:t>
            </a:r>
            <a:r>
              <a:rPr lang="sr-Latn-RS" dirty="0" err="1"/>
              <a:t>ljučni</a:t>
            </a:r>
            <a:r>
              <a:rPr lang="sr-Latn-RS" dirty="0"/>
              <a:t> pojmovi: </a:t>
            </a:r>
            <a:r>
              <a:rPr lang="sr-Latn-RS" dirty="0" err="1"/>
              <a:t>samoaktualizacija</a:t>
            </a:r>
            <a:r>
              <a:rPr lang="sr-Latn-RS" dirty="0"/>
              <a:t>, slika o sebi, vrednosti, ideali, identitet, imaginacija...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556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sr-Latn-RS" dirty="0"/>
              <a:t>Kognitivna psihologija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/>
              <a:t>Grupa usredsređena na psihologiju razvoja (Pijaže, Bruner, Zazo)</a:t>
            </a:r>
            <a:endParaRPr lang="en-US" dirty="0"/>
          </a:p>
          <a:p>
            <a:r>
              <a:rPr lang="sl-SI" dirty="0"/>
              <a:t>Grupa usredređena na psihologiju ličnosti i socijalnu psihologiju (Hajder, Keli, Festinger)</a:t>
            </a:r>
            <a:endParaRPr lang="en-US" dirty="0"/>
          </a:p>
          <a:p>
            <a:r>
              <a:rPr lang="sl-SI" dirty="0"/>
              <a:t>Grupa koja polazi od kibernetskog modela (</a:t>
            </a:r>
            <a:r>
              <a:rPr lang="en-GB" dirty="0" err="1"/>
              <a:t>kognitivna</a:t>
            </a:r>
            <a:r>
              <a:rPr lang="sl-SI" dirty="0"/>
              <a:t> obrad</a:t>
            </a:r>
            <a:r>
              <a:rPr lang="en-GB" dirty="0"/>
              <a:t>a</a:t>
            </a:r>
            <a:r>
              <a:rPr lang="sl-SI" dirty="0"/>
              <a:t> informacija)</a:t>
            </a:r>
            <a:endParaRPr lang="en-US" dirty="0"/>
          </a:p>
          <a:p>
            <a:r>
              <a:rPr lang="sl-SI" dirty="0"/>
              <a:t>Grupa kognitivnog bihejviorizma (Tolman, Estes)</a:t>
            </a:r>
            <a:endParaRPr lang="en-US" dirty="0"/>
          </a:p>
          <a:p>
            <a:r>
              <a:rPr lang="en-US" dirty="0" err="1"/>
              <a:t>Za</a:t>
            </a:r>
            <a:r>
              <a:rPr lang="sr-Latn-RS" dirty="0"/>
              <a:t>jedničko: čovek=biće koje saznaje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CCA35C-EC12-447F-9C66-71312156D0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sr-Latn-RS" dirty="0"/>
              <a:t>Kognitivna obrada informacija</a:t>
            </a:r>
            <a:endParaRPr lang="en-GB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F4737728-177C-41B5-9925-C656FAF09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/>
              <a:t>Nastaje kao reakcija na stanje u eksperimentalnoj psihologiji i na </a:t>
            </a:r>
            <a:r>
              <a:rPr lang="sr-Latn-RS" dirty="0" err="1"/>
              <a:t>bihejvioristička</a:t>
            </a:r>
            <a:r>
              <a:rPr lang="sr-Latn-RS" dirty="0"/>
              <a:t> uprošćena shvatanja psihičkih procesa</a:t>
            </a:r>
          </a:p>
          <a:p>
            <a:r>
              <a:rPr lang="sr-Latn-RS" dirty="0"/>
              <a:t>Pretpostavka o prijemu i obradi informacija iz okruženja, kao i o njihovom pohranjivanju i kasnijoj upotrebi</a:t>
            </a:r>
          </a:p>
          <a:p>
            <a:r>
              <a:rPr lang="sr-Latn-RS" dirty="0"/>
              <a:t>Nastojanje da se otkrije na koji način pojedinci opažaju, prave izbore, donose odluke i usmeravaju buduća ponašanja</a:t>
            </a:r>
          </a:p>
          <a:p>
            <a:r>
              <a:rPr lang="sr-Latn-RS" dirty="0"/>
              <a:t>Predmet istraživanja su mentalni procesi: pažnja, pamćenje, percepcija, rešavanje problema, zaključivanje…</a:t>
            </a:r>
          </a:p>
          <a:p>
            <a:r>
              <a:rPr lang="sr-Latn-RS" dirty="0"/>
              <a:t>Početna pretpostavka o serijskoj obradi informacija biva zamenjena shvatanjem o paralelnoj obradi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771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CB1D9D-ECDF-46ED-8387-D67C606DF56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sr-Latn-RS" dirty="0"/>
              <a:t>Raznovrsnost psiholoških teorija	</a:t>
            </a:r>
            <a:endParaRPr lang="en-GB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5DEB2376-71CB-41B6-9371-21F4B83E3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Veći broj sukobljenih teorija/sistema</a:t>
            </a:r>
          </a:p>
          <a:p>
            <a:r>
              <a:rPr lang="sr-Latn-RS" dirty="0"/>
              <a:t>Mana ili prednost?</a:t>
            </a:r>
          </a:p>
          <a:p>
            <a:pPr lvl="1"/>
            <a:r>
              <a:rPr lang="sr-Latn-RS" dirty="0"/>
              <a:t>Koegzistiranje većeg broja sistema kao indikator krize u nauci (Kun)</a:t>
            </a:r>
          </a:p>
          <a:p>
            <a:pPr lvl="1"/>
            <a:r>
              <a:rPr lang="sr-Latn-RS" dirty="0"/>
              <a:t>Raznovrsnost teorija kao okolnost koja sprečava razvoj dogmatizma – podstiče kritički pravac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2609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sr-Latn-RS" dirty="0"/>
              <a:t>Šta sadrže?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sr-Latn-RS" dirty="0"/>
              <a:t>redmet psihologije</a:t>
            </a:r>
          </a:p>
          <a:p>
            <a:r>
              <a:rPr lang="en-US" dirty="0"/>
              <a:t>F</a:t>
            </a:r>
            <a:r>
              <a:rPr lang="sr-Latn-RS" dirty="0"/>
              <a:t>ilozofsko-antropološke postavke</a:t>
            </a:r>
          </a:p>
          <a:p>
            <a:r>
              <a:rPr lang="en-US" dirty="0"/>
              <a:t>B</a:t>
            </a:r>
            <a:r>
              <a:rPr lang="sr-Latn-RS" dirty="0"/>
              <a:t>azičn</a:t>
            </a:r>
            <a:r>
              <a:rPr lang="en-US" dirty="0"/>
              <a:t>e</a:t>
            </a:r>
            <a:r>
              <a:rPr lang="sr-Latn-RS" dirty="0"/>
              <a:t> teorijsk</a:t>
            </a:r>
            <a:r>
              <a:rPr lang="en-US" dirty="0"/>
              <a:t>e</a:t>
            </a:r>
            <a:r>
              <a:rPr lang="sr-Latn-RS" dirty="0"/>
              <a:t> postulat</a:t>
            </a:r>
            <a:r>
              <a:rPr lang="en-US" dirty="0"/>
              <a:t>e</a:t>
            </a:r>
            <a:endParaRPr lang="sr-Latn-RS" dirty="0"/>
          </a:p>
          <a:p>
            <a:r>
              <a:rPr lang="en-US" dirty="0"/>
              <a:t>K</a:t>
            </a:r>
            <a:r>
              <a:rPr lang="sr-Latn-RS" dirty="0"/>
              <a:t>ljučn</a:t>
            </a:r>
            <a:r>
              <a:rPr lang="en-US" dirty="0"/>
              <a:t>e</a:t>
            </a:r>
            <a:r>
              <a:rPr lang="sr-Latn-RS" dirty="0"/>
              <a:t> pojmov</a:t>
            </a:r>
            <a:r>
              <a:rPr lang="en-US" dirty="0"/>
              <a:t>e</a:t>
            </a:r>
            <a:endParaRPr lang="sr-Latn-RS" dirty="0"/>
          </a:p>
          <a:p>
            <a:r>
              <a:rPr lang="en-US" dirty="0"/>
              <a:t>M</a:t>
            </a:r>
            <a:r>
              <a:rPr lang="sr-Latn-RS" dirty="0"/>
              <a:t>etode</a:t>
            </a:r>
          </a:p>
          <a:p>
            <a:r>
              <a:rPr lang="en-US" dirty="0"/>
              <a:t>Z</a:t>
            </a:r>
            <a:r>
              <a:rPr lang="sr-Latn-RS" dirty="0"/>
              <a:t>akon</a:t>
            </a:r>
            <a:r>
              <a:rPr lang="en-US" dirty="0"/>
              <a:t>e</a:t>
            </a:r>
            <a:r>
              <a:rPr lang="sr-Latn-RS" dirty="0"/>
              <a:t> i činjenice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hr-HR" dirty="0"/>
              <a:t>Vreme nastajanja pravaca</a:t>
            </a:r>
            <a:endParaRPr lang="en-US" dirty="0"/>
          </a:p>
        </p:txBody>
      </p:sp>
      <p:sp>
        <p:nvSpPr>
          <p:cNvPr id="6147" name="Line 4"/>
          <p:cNvSpPr>
            <a:spLocks noChangeShapeType="1"/>
          </p:cNvSpPr>
          <p:nvPr/>
        </p:nvSpPr>
        <p:spPr bwMode="auto">
          <a:xfrm>
            <a:off x="457200" y="32766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2819400" y="27432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en-US"/>
              <a:t>1900</a:t>
            </a:r>
            <a:endParaRPr lang="en-US" altLang="en-US"/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4038600" y="27432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en-US"/>
              <a:t>1913</a:t>
            </a:r>
            <a:endParaRPr lang="en-US" altLang="en-US"/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609600" y="27432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en-US"/>
              <a:t>1879</a:t>
            </a:r>
            <a:endParaRPr lang="en-US" altLang="en-US"/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7162800" y="2743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en-US"/>
              <a:t>1950</a:t>
            </a:r>
            <a:endParaRPr lang="en-US" altLang="en-US"/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6858000" y="3581400"/>
            <a:ext cx="21336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hr-HR" altLang="en-US"/>
              <a:t>Egzistencijalistička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hr-HR" altLang="en-US"/>
              <a:t>psihologija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hr-HR" altLang="en-US"/>
              <a:t>Humanistička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hr-HR" altLang="en-US"/>
              <a:t>psihologija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304800" y="35814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en-US"/>
              <a:t>Strukturalizam</a:t>
            </a:r>
            <a:endParaRPr lang="en-US" altLang="en-US"/>
          </a:p>
        </p:txBody>
      </p:sp>
      <p:sp>
        <p:nvSpPr>
          <p:cNvPr id="6154" name="Text Box 11"/>
          <p:cNvSpPr txBox="1">
            <a:spLocks noChangeArrowheads="1"/>
          </p:cNvSpPr>
          <p:nvPr/>
        </p:nvSpPr>
        <p:spPr bwMode="auto">
          <a:xfrm>
            <a:off x="1676400" y="48006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en-US"/>
              <a:t>Funkcionalizam</a:t>
            </a:r>
            <a:endParaRPr lang="en-US" altLang="en-US"/>
          </a:p>
        </p:txBody>
      </p:sp>
      <p:sp>
        <p:nvSpPr>
          <p:cNvPr id="6155" name="Text Box 12"/>
          <p:cNvSpPr txBox="1">
            <a:spLocks noChangeArrowheads="1"/>
          </p:cNvSpPr>
          <p:nvPr/>
        </p:nvSpPr>
        <p:spPr bwMode="auto">
          <a:xfrm>
            <a:off x="4724400" y="41910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en-US"/>
              <a:t>Geštalt psihologija</a:t>
            </a:r>
            <a:endParaRPr lang="en-US" altLang="en-US"/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2819400" y="4038600"/>
            <a:ext cx="167640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hr-HR" altLang="en-US"/>
              <a:t>Refleksološka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hr-HR" altLang="en-US"/>
              <a:t>psihologija</a:t>
            </a:r>
            <a:endParaRPr lang="en-US" altLang="en-US"/>
          </a:p>
        </p:txBody>
      </p:sp>
      <p:sp>
        <p:nvSpPr>
          <p:cNvPr id="6157" name="Text Box 14"/>
          <p:cNvSpPr txBox="1">
            <a:spLocks noChangeArrowheads="1"/>
          </p:cNvSpPr>
          <p:nvPr/>
        </p:nvSpPr>
        <p:spPr bwMode="auto">
          <a:xfrm>
            <a:off x="3810000" y="35814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en-US"/>
              <a:t>Bihejviorizam</a:t>
            </a:r>
            <a:endParaRPr lang="en-US" altLang="en-US"/>
          </a:p>
        </p:txBody>
      </p:sp>
      <p:sp>
        <p:nvSpPr>
          <p:cNvPr id="6158" name="Text Box 15"/>
          <p:cNvSpPr txBox="1">
            <a:spLocks noChangeArrowheads="1"/>
          </p:cNvSpPr>
          <p:nvPr/>
        </p:nvSpPr>
        <p:spPr bwMode="auto">
          <a:xfrm>
            <a:off x="1524000" y="54102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en-US"/>
              <a:t>Psihoanaliza</a:t>
            </a:r>
            <a:endParaRPr lang="en-US" altLang="en-US"/>
          </a:p>
        </p:txBody>
      </p:sp>
      <p:sp>
        <p:nvSpPr>
          <p:cNvPr id="6159" name="Line 16"/>
          <p:cNvSpPr>
            <a:spLocks noChangeShapeType="1"/>
          </p:cNvSpPr>
          <p:nvPr/>
        </p:nvSpPr>
        <p:spPr bwMode="auto">
          <a:xfrm flipV="1">
            <a:off x="990600" y="3276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0" name="Line 17"/>
          <p:cNvSpPr>
            <a:spLocks noChangeShapeType="1"/>
          </p:cNvSpPr>
          <p:nvPr/>
        </p:nvSpPr>
        <p:spPr bwMode="auto">
          <a:xfrm flipV="1">
            <a:off x="2590800" y="3276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1" name="Line 18"/>
          <p:cNvSpPr>
            <a:spLocks noChangeShapeType="1"/>
          </p:cNvSpPr>
          <p:nvPr/>
        </p:nvSpPr>
        <p:spPr bwMode="auto">
          <a:xfrm flipV="1">
            <a:off x="3429000" y="3276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2" name="Line 19"/>
          <p:cNvSpPr>
            <a:spLocks noChangeShapeType="1"/>
          </p:cNvSpPr>
          <p:nvPr/>
        </p:nvSpPr>
        <p:spPr bwMode="auto">
          <a:xfrm flipV="1">
            <a:off x="44958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3" name="Line 20"/>
          <p:cNvSpPr>
            <a:spLocks noChangeShapeType="1"/>
          </p:cNvSpPr>
          <p:nvPr/>
        </p:nvSpPr>
        <p:spPr bwMode="auto">
          <a:xfrm flipV="1">
            <a:off x="2209800" y="3276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4" name="Line 21"/>
          <p:cNvSpPr>
            <a:spLocks noChangeShapeType="1"/>
          </p:cNvSpPr>
          <p:nvPr/>
        </p:nvSpPr>
        <p:spPr bwMode="auto">
          <a:xfrm flipV="1">
            <a:off x="5638800" y="3276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5" name="Line 22"/>
          <p:cNvSpPr>
            <a:spLocks noChangeShapeType="1"/>
          </p:cNvSpPr>
          <p:nvPr/>
        </p:nvSpPr>
        <p:spPr bwMode="auto">
          <a:xfrm flipV="1">
            <a:off x="7620000" y="3276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294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sr-Latn-RS" dirty="0"/>
              <a:t>Strukturalizam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sr-Latn-RS" dirty="0" err="1"/>
              <a:t>Vunt</a:t>
            </a:r>
            <a:r>
              <a:rPr lang="sr-Latn-RS" dirty="0"/>
              <a:t>, 1879.; </a:t>
            </a:r>
            <a:r>
              <a:rPr lang="sr-Latn-RS" dirty="0" err="1"/>
              <a:t>Tičener</a:t>
            </a:r>
            <a:endParaRPr lang="sr-Latn-RS" dirty="0"/>
          </a:p>
          <a:p>
            <a:r>
              <a:rPr lang="en-US" dirty="0"/>
              <a:t>P</a:t>
            </a:r>
            <a:r>
              <a:rPr lang="sr-Latn-RS" dirty="0"/>
              <a:t>redmet: oseti, opažaji i osećanja / „unutrašnje iskustvo“</a:t>
            </a:r>
          </a:p>
          <a:p>
            <a:r>
              <a:rPr lang="en-US" dirty="0"/>
              <a:t>M</a:t>
            </a:r>
            <a:r>
              <a:rPr lang="sr-Latn-RS" dirty="0"/>
              <a:t>olekularno stanovište</a:t>
            </a:r>
          </a:p>
          <a:p>
            <a:r>
              <a:rPr lang="en-US" dirty="0"/>
              <a:t>M</a:t>
            </a:r>
            <a:r>
              <a:rPr lang="sr-Latn-RS" dirty="0"/>
              <a:t>etod: introspekcija</a:t>
            </a:r>
          </a:p>
          <a:p>
            <a:pPr lvl="1"/>
            <a:r>
              <a:rPr lang="sr-Latn-RS" dirty="0"/>
              <a:t>Ispitivanja vizuelnog i auditivnog opažanja, analize asocijacije na reči, ispitivanja jednostavnog pamćenja i sl.</a:t>
            </a:r>
            <a:endParaRPr lang="en-GB" dirty="0"/>
          </a:p>
          <a:p>
            <a:pPr>
              <a:lnSpc>
                <a:spcPct val="90000"/>
              </a:lnSpc>
              <a:defRPr/>
            </a:pPr>
            <a:r>
              <a:rPr lang="hr-HR" sz="2800" dirty="0"/>
              <a:t>Cilj: </a:t>
            </a:r>
          </a:p>
          <a:p>
            <a:pPr lvl="1">
              <a:lnSpc>
                <a:spcPct val="90000"/>
              </a:lnSpc>
              <a:defRPr/>
            </a:pPr>
            <a:r>
              <a:rPr lang="hr-HR" sz="2400" dirty="0"/>
              <a:t>Analiza </a:t>
            </a:r>
            <a:r>
              <a:rPr lang="hr-HR" sz="2400" dirty="0" err="1"/>
              <a:t>svesnih</a:t>
            </a:r>
            <a:r>
              <a:rPr lang="hr-HR" sz="2400" dirty="0"/>
              <a:t> psihičkih procesa</a:t>
            </a:r>
          </a:p>
          <a:p>
            <a:pPr lvl="1">
              <a:lnSpc>
                <a:spcPct val="90000"/>
              </a:lnSpc>
              <a:defRPr/>
            </a:pPr>
            <a:r>
              <a:rPr lang="hr-HR" sz="2400" dirty="0"/>
              <a:t>Otkriti strukturu i zakone </a:t>
            </a:r>
            <a:r>
              <a:rPr lang="hr-HR" sz="2400" dirty="0" err="1"/>
              <a:t>kombinovanja</a:t>
            </a:r>
            <a:r>
              <a:rPr lang="hr-HR" sz="2400" dirty="0"/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hr-HR" sz="2400" dirty="0"/>
              <a:t>Povezati sa fiziološkom osnovom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hr-HR" sz="2400" dirty="0"/>
              <a:t>Šta: </a:t>
            </a:r>
          </a:p>
          <a:p>
            <a:pPr lvl="1">
              <a:lnSpc>
                <a:spcPct val="90000"/>
              </a:lnSpc>
              <a:defRPr/>
            </a:pPr>
            <a:r>
              <a:rPr lang="hr-HR" sz="2400" dirty="0" err="1"/>
              <a:t>Osećanja</a:t>
            </a:r>
            <a:r>
              <a:rPr lang="hr-HR" sz="2400" dirty="0"/>
              <a:t> prijatnosti i neprijatnosti</a:t>
            </a:r>
          </a:p>
          <a:p>
            <a:pPr lvl="1">
              <a:lnSpc>
                <a:spcPct val="90000"/>
              </a:lnSpc>
              <a:defRPr/>
            </a:pPr>
            <a:r>
              <a:rPr lang="hr-HR" sz="2400" dirty="0" err="1"/>
              <a:t>Oseti</a:t>
            </a:r>
            <a:r>
              <a:rPr lang="hr-HR" sz="2400" dirty="0"/>
              <a:t> (</a:t>
            </a:r>
            <a:r>
              <a:rPr lang="hr-HR" sz="2400" dirty="0" err="1"/>
              <a:t>svesni</a:t>
            </a:r>
            <a:r>
              <a:rPr lang="hr-HR" sz="2400" dirty="0"/>
              <a:t> doživljaji nastali reakcijom čula na </a:t>
            </a:r>
            <a:r>
              <a:rPr lang="hr-HR" sz="2400" dirty="0" err="1"/>
              <a:t>promene</a:t>
            </a:r>
            <a:r>
              <a:rPr lang="hr-HR" sz="2400" dirty="0"/>
              <a:t> u okolini ili u organizmu)</a:t>
            </a:r>
          </a:p>
          <a:p>
            <a:pPr lvl="1">
              <a:lnSpc>
                <a:spcPct val="90000"/>
              </a:lnSpc>
              <a:defRPr/>
            </a:pPr>
            <a:r>
              <a:rPr lang="hr-HR" sz="2400" dirty="0"/>
              <a:t>Predstave (doživljaji koji postoje u svesti kao </a:t>
            </a:r>
            <a:r>
              <a:rPr lang="hr-HR" sz="2400" dirty="0" err="1"/>
              <a:t>sećanje</a:t>
            </a:r>
            <a:r>
              <a:rPr lang="hr-HR" sz="2400" dirty="0"/>
              <a:t> na raniji čulni doživljaj)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sr-Latn-RS" dirty="0"/>
              <a:t>Strukturalizam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D</a:t>
            </a:r>
            <a:r>
              <a:rPr lang="sr-Latn-RS" dirty="0"/>
              <a:t>oprinos: izučavanje jednostavnih psihičkih procesa, brzine reakcije, čulne osetljivosti (pragovi opažanja i sl.)</a:t>
            </a:r>
          </a:p>
          <a:p>
            <a:r>
              <a:rPr lang="en-US" dirty="0"/>
              <a:t>R</a:t>
            </a:r>
            <a:r>
              <a:rPr lang="sr-Latn-RS" dirty="0"/>
              <a:t>eakcije – nastaju: </a:t>
            </a:r>
          </a:p>
          <a:p>
            <a:pPr lvl="1"/>
            <a:r>
              <a:rPr lang="sr-Latn-RS" dirty="0"/>
              <a:t>funkcionalizam (nije struktura nego funkcija)</a:t>
            </a:r>
          </a:p>
          <a:p>
            <a:pPr lvl="1"/>
            <a:r>
              <a:rPr lang="sr-Latn-RS" dirty="0"/>
              <a:t>psihoanaliza (nije svesno nego nesvesno)</a:t>
            </a:r>
          </a:p>
          <a:p>
            <a:pPr lvl="1"/>
            <a:r>
              <a:rPr lang="sr-Latn-RS" dirty="0"/>
              <a:t>bihejviorizam (nisu elementi svesti niti je introspekcija, već su ponašanje i posmatranje)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586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sr-Latn-RS" dirty="0"/>
              <a:t>Funkcionalizam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sz="2400" dirty="0"/>
              <a:t>Džejms, Djui</a:t>
            </a:r>
          </a:p>
          <a:p>
            <a:r>
              <a:rPr lang="sr-Latn-RS" sz="2400" dirty="0"/>
              <a:t>Za razumevanje psihičkih procesa, funkcija je primarna u odnosu na strukturu</a:t>
            </a:r>
          </a:p>
          <a:p>
            <a:r>
              <a:rPr lang="en-US" sz="2400" dirty="0"/>
              <a:t>P</a:t>
            </a:r>
            <a:r>
              <a:rPr lang="sr-Latn-RS" sz="2400" dirty="0"/>
              <a:t>redmet: svesni procesi, ponašanja, njihove funkcije i ukupan odnos organizma sa sredinom</a:t>
            </a:r>
          </a:p>
          <a:p>
            <a:r>
              <a:rPr lang="sr-Latn-RS" sz="2400" dirty="0"/>
              <a:t>Džejmsov opis toka svesti:</a:t>
            </a:r>
          </a:p>
          <a:p>
            <a:pPr lvl="1"/>
            <a:r>
              <a:rPr lang="sr-Latn-RS" sz="2000" dirty="0"/>
              <a:t>Svako stanje svesti je deo lične svesti / lično obeležje svesti</a:t>
            </a:r>
          </a:p>
          <a:p>
            <a:pPr lvl="1"/>
            <a:r>
              <a:rPr lang="sr-Latn-RS" sz="2000" dirty="0"/>
              <a:t>Svest je u procesu stalne promene / emocije, misli, opažanja se konstantno menjaju</a:t>
            </a:r>
          </a:p>
          <a:p>
            <a:pPr lvl="1"/>
            <a:r>
              <a:rPr lang="sr-Latn-RS" sz="2000" dirty="0"/>
              <a:t>Svaka lična svest je kontinuirana</a:t>
            </a:r>
          </a:p>
          <a:p>
            <a:pPr lvl="2"/>
            <a:r>
              <a:rPr lang="sr-Latn-RS" sz="1800" dirty="0"/>
              <a:t>Supstantivna stanja svesti: mirna stanja, popunjena čulnim utiscima – dostupna introspekciji</a:t>
            </a:r>
          </a:p>
          <a:p>
            <a:pPr lvl="2"/>
            <a:r>
              <a:rPr lang="sr-Latn-RS" sz="1800" dirty="0"/>
              <a:t>Tranzitivna stanja svesti: brza, prolazna stanja svesti – nedostupna introspekciji</a:t>
            </a:r>
          </a:p>
          <a:p>
            <a:pPr lvl="1"/>
            <a:r>
              <a:rPr lang="sr-Latn-RS" sz="2000" dirty="0"/>
              <a:t>Svest je selektivna / daje primat jednoj grupi sadržaja u odnosu na drugu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sr-Latn-RS" dirty="0"/>
              <a:t>Funkcionalizam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</a:t>
            </a:r>
            <a:r>
              <a:rPr lang="sr-Latn-RS" dirty="0"/>
              <a:t>snovni postulat: psihičke pojave su sredstvo prilagođavanja sredini (adaptivna f-ja)</a:t>
            </a:r>
          </a:p>
          <a:p>
            <a:pPr lvl="1"/>
            <a:r>
              <a:rPr lang="sr-Latn-RS" dirty="0"/>
              <a:t>Svest se javlja onda kada urođeni mehanizmi i navike nisu dovoljni</a:t>
            </a:r>
          </a:p>
          <a:p>
            <a:pPr lvl="1"/>
            <a:r>
              <a:rPr lang="sr-Latn-RS" dirty="0"/>
              <a:t>Okretanje pitanjima razvoja i delovanja svesti na sredinu</a:t>
            </a:r>
          </a:p>
          <a:p>
            <a:r>
              <a:rPr lang="en-US" dirty="0"/>
              <a:t>P</a:t>
            </a:r>
            <a:r>
              <a:rPr lang="sr-Latn-RS" dirty="0"/>
              <a:t>ragmatizam: </a:t>
            </a:r>
          </a:p>
          <a:p>
            <a:pPr lvl="1"/>
            <a:r>
              <a:rPr lang="sr-Latn-RS" dirty="0"/>
              <a:t>upotreba svih pouzdanih metoda</a:t>
            </a:r>
          </a:p>
          <a:p>
            <a:pPr lvl="1"/>
            <a:r>
              <a:rPr lang="sr-Latn-RS" dirty="0"/>
              <a:t>baratanje i subjektivnim i objektivnim činjenicama</a:t>
            </a:r>
          </a:p>
          <a:p>
            <a:pPr lvl="1"/>
            <a:r>
              <a:rPr lang="sr-Latn-RS" dirty="0"/>
              <a:t>upotreba raznovrsnih tehnika: testovi, upitnici i dr.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354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sr-Latn-RS" dirty="0"/>
              <a:t>Psihoanaliza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</a:t>
            </a:r>
            <a:r>
              <a:rPr lang="sr-Latn-RS" dirty="0"/>
              <a:t>redmet: nesvesni i nagonski deo ličnosti</a:t>
            </a:r>
          </a:p>
          <a:p>
            <a:r>
              <a:rPr lang="en-US" dirty="0"/>
              <a:t>P</a:t>
            </a:r>
            <a:r>
              <a:rPr lang="sr-Latn-RS" dirty="0"/>
              <a:t>sihodinamski pristup: nagoni, afekti, konflikti, mehanizmi odbrane</a:t>
            </a:r>
          </a:p>
          <a:p>
            <a:pPr lvl="1"/>
            <a:r>
              <a:rPr lang="sr-Latn-RS" dirty="0"/>
              <a:t>Imaju presudnu ulogu u oblikovanju ljudskog ponašanja i doživljaja</a:t>
            </a:r>
          </a:p>
          <a:p>
            <a:pPr lvl="1"/>
            <a:r>
              <a:rPr lang="sr-Latn-RS" dirty="0"/>
              <a:t>Odgovorni za motivaciju i zdravih i mentalno bolesnih pojedinaca</a:t>
            </a:r>
          </a:p>
          <a:p>
            <a:r>
              <a:rPr lang="sr-Latn-RS" dirty="0"/>
              <a:t>Tri strukture unutar psihičkog aparata</a:t>
            </a:r>
          </a:p>
          <a:p>
            <a:pPr lvl="1"/>
            <a:r>
              <a:rPr lang="sr-Latn-RS" dirty="0" err="1"/>
              <a:t>Id</a:t>
            </a:r>
            <a:r>
              <a:rPr lang="sr-Latn-RS" dirty="0"/>
              <a:t> (Ono) – reprezentacija nagonskih težnji (nagoni života i nagoni smrti)</a:t>
            </a:r>
          </a:p>
          <a:p>
            <a:pPr lvl="1"/>
            <a:r>
              <a:rPr lang="sr-Latn-RS" dirty="0"/>
              <a:t>Ego (Ja) – nosilac i organizator kognitivnih funkcija (opažanja i mišljenja)</a:t>
            </a:r>
          </a:p>
          <a:p>
            <a:pPr lvl="1"/>
            <a:r>
              <a:rPr lang="sr-Latn-RS" dirty="0"/>
              <a:t>Super-ego (Nad-Ja) – nosilac moralnih standarda (sačinjen od Savesti i Ego-Ideala)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sr-Latn-RS" dirty="0"/>
              <a:t>Psihoanaliza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</a:t>
            </a:r>
            <a:r>
              <a:rPr lang="sr-Latn-RS" dirty="0" err="1"/>
              <a:t>etod</a:t>
            </a:r>
            <a:r>
              <a:rPr lang="sr-Latn-RS" dirty="0"/>
              <a:t>: analiza </a:t>
            </a:r>
            <a:r>
              <a:rPr lang="sr-Latn-RS" dirty="0" err="1"/>
              <a:t>manifestnog</a:t>
            </a:r>
            <a:r>
              <a:rPr lang="sr-Latn-RS" dirty="0"/>
              <a:t> ponašanja sa dinamičkog, dubinskog stanovišta</a:t>
            </a:r>
          </a:p>
          <a:p>
            <a:r>
              <a:rPr lang="en-US" dirty="0"/>
              <a:t>P</a:t>
            </a:r>
            <a:r>
              <a:rPr lang="sr-Latn-RS" dirty="0" err="1"/>
              <a:t>ostulati</a:t>
            </a:r>
            <a:r>
              <a:rPr lang="sr-Latn-RS" dirty="0"/>
              <a:t>: učenje o nesvesnom, potiskivanju, značaj ranog razvoja, seksualni i agresivni nagoni</a:t>
            </a:r>
          </a:p>
          <a:p>
            <a:r>
              <a:rPr lang="sr-Latn-RS" dirty="0"/>
              <a:t>Uticaj: razvoj većeg broja teorija koje pripadaju grupi </a:t>
            </a:r>
            <a:r>
              <a:rPr lang="sr-Latn-RS" dirty="0" err="1"/>
              <a:t>psihodinamskih</a:t>
            </a:r>
            <a:endParaRPr lang="sr-Latn-RS" dirty="0"/>
          </a:p>
          <a:p>
            <a:pPr lvl="1"/>
            <a:r>
              <a:rPr lang="sr-Latn-RS" dirty="0"/>
              <a:t>Pojedine teorije veći naglasak stavljaju na snagu Ega ili na odnose sa socijalnom sredinom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267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1208</Words>
  <Application>Microsoft Office PowerPoint</Application>
  <PresentationFormat>Projekcija na ekranu (4:3)</PresentationFormat>
  <Paragraphs>149</Paragraphs>
  <Slides>19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Psihološke škole i pravci</vt:lpstr>
      <vt:lpstr>Šta sadrže?</vt:lpstr>
      <vt:lpstr>Vreme nastajanja pravaca</vt:lpstr>
      <vt:lpstr>Strukturalizam</vt:lpstr>
      <vt:lpstr>Strukturalizam</vt:lpstr>
      <vt:lpstr>Funkcionalizam</vt:lpstr>
      <vt:lpstr>Funkcionalizam</vt:lpstr>
      <vt:lpstr>Psihoanaliza</vt:lpstr>
      <vt:lpstr>Psihoanaliza</vt:lpstr>
      <vt:lpstr>Refleksološka škola</vt:lpstr>
      <vt:lpstr>Bihejviorizam</vt:lpstr>
      <vt:lpstr>Bihejviorizam</vt:lpstr>
      <vt:lpstr>Geštalt psihologija</vt:lpstr>
      <vt:lpstr>Egzistencijalistička psihologija</vt:lpstr>
      <vt:lpstr>Humanistička psihologija</vt:lpstr>
      <vt:lpstr>Humanistička psihologija</vt:lpstr>
      <vt:lpstr>Kognitivna psihologija</vt:lpstr>
      <vt:lpstr>Kognitivna obrada informacija</vt:lpstr>
      <vt:lpstr>Raznovrsnost psiholoških teorija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Psihološke škole i pravci</dc:title>
  <dc:creator>NN</dc:creator>
  <cp:lastModifiedBy>Luka M</cp:lastModifiedBy>
  <cp:revision>47</cp:revision>
  <dcterms:created xsi:type="dcterms:W3CDTF">2006-08-16T00:00:00Z</dcterms:created>
  <dcterms:modified xsi:type="dcterms:W3CDTF">2018-10-09T06:10:21Z</dcterms:modified>
</cp:coreProperties>
</file>