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9" r:id="rId3"/>
    <p:sldId id="285" r:id="rId4"/>
    <p:sldId id="297" r:id="rId5"/>
    <p:sldId id="275" r:id="rId6"/>
    <p:sldId id="276" r:id="rId7"/>
    <p:sldId id="298" r:id="rId8"/>
    <p:sldId id="277" r:id="rId9"/>
    <p:sldId id="295" r:id="rId10"/>
    <p:sldId id="293" r:id="rId11"/>
    <p:sldId id="296" r:id="rId12"/>
    <p:sldId id="282" r:id="rId13"/>
    <p:sldId id="283" r:id="rId14"/>
    <p:sldId id="284" r:id="rId15"/>
    <p:sldId id="278" r:id="rId16"/>
    <p:sldId id="279" r:id="rId17"/>
    <p:sldId id="280" r:id="rId18"/>
    <p:sldId id="281" r:id="rId19"/>
    <p:sldId id="286" r:id="rId20"/>
    <p:sldId id="287" r:id="rId21"/>
    <p:sldId id="288" r:id="rId22"/>
    <p:sldId id="300" r:id="rId23"/>
    <p:sldId id="289" r:id="rId24"/>
    <p:sldId id="290" r:id="rId25"/>
    <p:sldId id="294" r:id="rId26"/>
    <p:sldId id="29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5" autoAdjust="0"/>
    <p:restoredTop sz="94660"/>
  </p:normalViewPr>
  <p:slideViewPr>
    <p:cSldViewPr snapToGrid="0">
      <p:cViewPr>
        <p:scale>
          <a:sx n="77" d="100"/>
          <a:sy n="77" d="100"/>
        </p:scale>
        <p:origin x="-16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772275"/>
            <a:ext cx="10095978" cy="137307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Metodski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pristupi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u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razvoju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samoregulacije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sr-Latn-RS" sz="3400" dirty="0" smtClean="0">
                <a:latin typeface="Arial Black" pitchFamily="34" charset="0"/>
                <a:cs typeface="Aharoni" pitchFamily="2" charset="-79"/>
              </a:rPr>
            </a:b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kod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osoba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intelektualnom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ometeno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šću</a:t>
            </a: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Samoefikasnost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Ukoliko deca </a:t>
            </a:r>
            <a:r>
              <a:rPr lang="en-US" dirty="0" err="1" smtClean="0">
                <a:latin typeface="Arial Black" pitchFamily="34" charset="0"/>
              </a:rPr>
              <a:t>stalno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dobijaju pohvale </a:t>
            </a:r>
            <a:r>
              <a:rPr lang="sr-Latn-RS" dirty="0" smtClean="0">
                <a:latin typeface="Arial Black" pitchFamily="34" charset="0"/>
              </a:rPr>
              <a:t>ili se njihov rad ocenjuje kao uspešan, bez obzira </a:t>
            </a:r>
            <a:r>
              <a:rPr lang="sr-Latn-RS" dirty="0" smtClean="0">
                <a:latin typeface="Arial Black" pitchFamily="34" charset="0"/>
              </a:rPr>
              <a:t>na to da li su ostvarivanju cilja posvetili dovoljno vremena, da li su </a:t>
            </a:r>
            <a:r>
              <a:rPr lang="sr-Latn-RS" dirty="0" smtClean="0">
                <a:latin typeface="Arial Black" pitchFamily="34" charset="0"/>
              </a:rPr>
              <a:t>uložili</a:t>
            </a:r>
            <a:r>
              <a:rPr lang="sr-Latn-RS" dirty="0" smtClean="0">
                <a:latin typeface="Arial Black" pitchFamily="34" charset="0"/>
              </a:rPr>
              <a:t> odgovarajući </a:t>
            </a:r>
            <a:r>
              <a:rPr lang="en-US" dirty="0" err="1" smtClean="0">
                <a:latin typeface="Arial Black" pitchFamily="34" charset="0"/>
              </a:rPr>
              <a:t>napor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kakav je konačni </a:t>
            </a:r>
            <a:r>
              <a:rPr lang="en-US" dirty="0" err="1" smtClean="0">
                <a:latin typeface="Arial Black" pitchFamily="34" charset="0"/>
              </a:rPr>
              <a:t>ishod</a:t>
            </a:r>
            <a:r>
              <a:rPr lang="sr-Latn-RS" dirty="0" smtClean="0">
                <a:latin typeface="Arial Black" pitchFamily="34" charset="0"/>
              </a:rPr>
              <a:t>, kod njih će se </a:t>
            </a:r>
            <a:r>
              <a:rPr lang="en-US" dirty="0" err="1" smtClean="0">
                <a:latin typeface="Arial Black" pitchFamily="34" charset="0"/>
              </a:rPr>
              <a:t>javi</a:t>
            </a:r>
            <a:r>
              <a:rPr lang="sr-Latn-RS" dirty="0" smtClean="0">
                <a:latin typeface="Arial Black" pitchFamily="34" charset="0"/>
              </a:rPr>
              <a:t>ti teškoće u realnoj proceni sopstvenih mogućnosti.</a:t>
            </a:r>
            <a:r>
              <a:rPr lang="sr-Latn-RS" dirty="0" smtClean="0">
                <a:latin typeface="Arial Black" pitchFamily="34" charset="0"/>
              </a:rPr>
              <a:t>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Dete </a:t>
            </a:r>
            <a:r>
              <a:rPr lang="sr-Latn-RS" dirty="0" smtClean="0">
                <a:latin typeface="Arial Black" pitchFamily="34" charset="0"/>
              </a:rPr>
              <a:t>može da preceni svoje sposobnosti ili da bude svesno da </a:t>
            </a:r>
            <a:r>
              <a:rPr lang="sr-Latn-RS" dirty="0" smtClean="0">
                <a:latin typeface="Arial Black" pitchFamily="34" charset="0"/>
              </a:rPr>
              <a:t>npr. školski </a:t>
            </a:r>
            <a:r>
              <a:rPr lang="sr-Latn-RS" dirty="0" smtClean="0">
                <a:latin typeface="Arial Black" pitchFamily="34" charset="0"/>
              </a:rPr>
              <a:t>uspeh nije povezan sa njegovim realnim mogućnostima.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Samoefikasnost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Visok nivo </a:t>
            </a:r>
            <a:r>
              <a:rPr lang="sr-Latn-RS" dirty="0" smtClean="0">
                <a:latin typeface="Arial Black" pitchFamily="34" charset="0"/>
              </a:rPr>
              <a:t>samoefikasnosti podrazumeva </a:t>
            </a:r>
            <a:r>
              <a:rPr lang="sr-Latn-RS" dirty="0" smtClean="0">
                <a:latin typeface="Arial Black" pitchFamily="34" charset="0"/>
              </a:rPr>
              <a:t>realnu procenu sopstvenih kapaciteta. </a:t>
            </a: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 </a:t>
            </a:r>
          </a:p>
          <a:p>
            <a:r>
              <a:rPr lang="sr-Latn-RS" dirty="0" smtClean="0">
                <a:latin typeface="Arial Black" pitchFamily="34" charset="0"/>
              </a:rPr>
              <a:t>Za viši nivo samoefikasnosti kod osoba sa IO važna je realna procena uspeha u realizaciji određenog cilja, koja je zasnovana na odnosu između ličnih sposobnosti i</a:t>
            </a:r>
            <a:r>
              <a:rPr lang="en-US" dirty="0" smtClean="0">
                <a:latin typeface="Arial Black" pitchFamily="34" charset="0"/>
              </a:rPr>
              <a:t>/</a:t>
            </a:r>
            <a:r>
              <a:rPr lang="sr-Latn-RS" dirty="0" smtClean="0">
                <a:latin typeface="Arial Black" pitchFamily="34" charset="0"/>
              </a:rPr>
              <a:t>ili veština, kompleksnosti cilja, uloženog truda i dobijene  podrške.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Definisanje cilja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</a:rPr>
              <a:t>Neophodno je da osoba, koja pruža podršku pri izboru cilja, ne deluje sugestivno, ne nameće osobi sa IO sopstvene želje i rešenja, već da joj pomaže da sama identifikuje cilj koji želi da ostvari.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D</a:t>
            </a:r>
            <a:r>
              <a:rPr lang="sr-Latn-RS" dirty="0" smtClean="0">
                <a:latin typeface="Arial Black" pitchFamily="34" charset="0"/>
              </a:rPr>
              <a:t>eduktivni metod (od opšteg ka posebnom) </a:t>
            </a:r>
          </a:p>
          <a:p>
            <a:pPr>
              <a:lnSpc>
                <a:spcPct val="150000"/>
              </a:lnSpc>
            </a:pPr>
            <a:r>
              <a:rPr lang="sr-Latn-RS" i="1" dirty="0" smtClean="0">
                <a:latin typeface="Arial Black" pitchFamily="34" charset="0"/>
              </a:rPr>
              <a:t>Šta voliš da radiš u slobodno vreme? </a:t>
            </a:r>
          </a:p>
          <a:p>
            <a:pPr>
              <a:lnSpc>
                <a:spcPct val="150000"/>
              </a:lnSpc>
            </a:pPr>
            <a:r>
              <a:rPr lang="sr-Latn-RS" i="1" dirty="0" smtClean="0">
                <a:latin typeface="Arial Black" pitchFamily="34" charset="0"/>
              </a:rPr>
              <a:t>Volim kompjutere?</a:t>
            </a:r>
          </a:p>
          <a:p>
            <a:pPr>
              <a:lnSpc>
                <a:spcPct val="150000"/>
              </a:lnSpc>
            </a:pPr>
            <a:r>
              <a:rPr lang="sr-Latn-RS" i="1" dirty="0" smtClean="0">
                <a:latin typeface="Arial Black" pitchFamily="34" charset="0"/>
              </a:rPr>
              <a:t>Za šta najviše voliš da koristiš kompjuter?</a:t>
            </a:r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Definisanje cilja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</a:rPr>
              <a:t>Sadržaj i način postavljanja pitanja ne sme da upućuje na odgovore koje ispitivač želi da dobije.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Ispitivač mora da kontroliše ispoljavanje emocija, neverbalne signale, intonaciju, kako bi izbegao vršenje uticaja na odluke osobe sa IO.  </a:t>
            </a:r>
          </a:p>
          <a:p>
            <a:endParaRPr lang="sr-Latn-RS" dirty="0" smtClean="0"/>
          </a:p>
          <a:p>
            <a:r>
              <a:rPr lang="sr-Latn-RS" dirty="0" smtClean="0"/>
              <a:t> </a:t>
            </a:r>
            <a:r>
              <a:rPr lang="sr-Latn-RS" dirty="0" smtClean="0">
                <a:latin typeface="Arial Black" pitchFamily="34" charset="0"/>
              </a:rPr>
              <a:t>Ukoliko je neophodno da se napravi uži izbor, bolje je izvršiti predselekciju i dati da osoba sa IO izabere jednu od nekoliko ponuđenih opcija, nego postaviti pitanje na koje se odgovara sa </a:t>
            </a:r>
            <a:r>
              <a:rPr lang="sr-Latn-RS" i="1" dirty="0" smtClean="0">
                <a:latin typeface="Arial Black" pitchFamily="34" charset="0"/>
              </a:rPr>
              <a:t>da</a:t>
            </a:r>
            <a:r>
              <a:rPr lang="sr-Latn-RS" dirty="0" smtClean="0">
                <a:latin typeface="Arial Black" pitchFamily="34" charset="0"/>
              </a:rPr>
              <a:t> ili </a:t>
            </a:r>
            <a:r>
              <a:rPr lang="sr-Latn-RS" i="1" dirty="0" smtClean="0">
                <a:latin typeface="Arial Black" pitchFamily="34" charset="0"/>
              </a:rPr>
              <a:t>ne</a:t>
            </a:r>
            <a:r>
              <a:rPr lang="sr-Latn-RS" dirty="0" smtClean="0">
                <a:latin typeface="Arial Black" pitchFamily="34" charset="0"/>
              </a:rPr>
              <a:t>.</a:t>
            </a:r>
          </a:p>
          <a:p>
            <a:pPr>
              <a:buNone/>
            </a:pP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Definisanje cilja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i="1" dirty="0" smtClean="0">
                <a:latin typeface="Arial Black" pitchFamily="34" charset="0"/>
              </a:rPr>
              <a:t>Da li voliš da koristiš kompjuter za gledanje filmova? </a:t>
            </a:r>
            <a:r>
              <a:rPr lang="sr-Latn-RS" dirty="0" smtClean="0">
                <a:latin typeface="Arial Black" pitchFamily="34" charset="0"/>
              </a:rPr>
              <a:t>(negativan primer)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i="1" dirty="0" smtClean="0">
                <a:latin typeface="Arial Black" pitchFamily="34" charset="0"/>
              </a:rPr>
              <a:t>Za šta najviše voliš da koristiš kompjuter: video igre, fejsbuk, muziku ili filmove? </a:t>
            </a:r>
            <a:r>
              <a:rPr lang="sr-Latn-RS" dirty="0" smtClean="0">
                <a:latin typeface="Arial Black" pitchFamily="34" charset="0"/>
              </a:rPr>
              <a:t>(manje sugestivno pitanje)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i="1" dirty="0" smtClean="0">
                <a:latin typeface="Arial Black" pitchFamily="34" charset="0"/>
              </a:rPr>
              <a:t>Da li postoji nešto što bi želeo da naučiš da radiš na kompjuteru? </a:t>
            </a:r>
            <a:endParaRPr lang="en-US" i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228"/>
            <a:ext cx="12192000" cy="1080938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</a:rPr>
              <a:t>Uradi to (DO IT)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2"/>
            <a:ext cx="11511679" cy="45211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(</a:t>
            </a:r>
            <a:r>
              <a:rPr lang="en-US" b="1" i="1" dirty="0" smtClean="0">
                <a:solidFill>
                  <a:schemeClr val="bg1"/>
                </a:solidFill>
                <a:latin typeface="Arial Black" pitchFamily="34" charset="0"/>
              </a:rPr>
              <a:t>D</a:t>
            </a:r>
            <a:r>
              <a:rPr lang="en-US" i="1" dirty="0" smtClean="0">
                <a:latin typeface="Arial Black" pitchFamily="34" charset="0"/>
              </a:rPr>
              <a:t> ‒ Define problem</a:t>
            </a:r>
            <a:r>
              <a:rPr lang="en-US" dirty="0" smtClean="0">
                <a:latin typeface="Arial Black" pitchFamily="34" charset="0"/>
              </a:rPr>
              <a:t>) </a:t>
            </a:r>
            <a:r>
              <a:rPr lang="en-US" dirty="0" err="1" smtClean="0">
                <a:latin typeface="Arial Black" pitchFamily="34" charset="0"/>
              </a:rPr>
              <a:t>defini</a:t>
            </a:r>
            <a:r>
              <a:rPr lang="sr-Latn-RS" dirty="0" smtClean="0">
                <a:latin typeface="Arial Black" pitchFamily="34" charset="0"/>
              </a:rPr>
              <a:t>cija</a:t>
            </a:r>
            <a:r>
              <a:rPr lang="en-US" dirty="0" smtClean="0">
                <a:latin typeface="Arial Black" pitchFamily="34" charset="0"/>
              </a:rPr>
              <a:t> problem</a:t>
            </a:r>
            <a:r>
              <a:rPr lang="sr-Latn-RS" dirty="0" smtClean="0">
                <a:latin typeface="Arial Black" pitchFamily="34" charset="0"/>
              </a:rPr>
              <a:t>a</a:t>
            </a:r>
            <a:r>
              <a:rPr lang="en-US" dirty="0" smtClean="0">
                <a:latin typeface="Arial Black" pitchFamily="34" charset="0"/>
              </a:rPr>
              <a:t>, </a:t>
            </a: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(</a:t>
            </a:r>
            <a:r>
              <a:rPr lang="en-US" b="1" i="1" dirty="0" smtClean="0">
                <a:solidFill>
                  <a:schemeClr val="bg1"/>
                </a:solidFill>
                <a:latin typeface="Arial Black" pitchFamily="34" charset="0"/>
              </a:rPr>
              <a:t>O</a:t>
            </a:r>
            <a:r>
              <a:rPr lang="en-US" i="1" dirty="0" smtClean="0">
                <a:latin typeface="Arial Black" pitchFamily="34" charset="0"/>
              </a:rPr>
              <a:t> ‒ Outline options</a:t>
            </a:r>
            <a:r>
              <a:rPr lang="en-US" dirty="0" smtClean="0">
                <a:latin typeface="Arial Black" pitchFamily="34" charset="0"/>
              </a:rPr>
              <a:t>) </a:t>
            </a:r>
            <a:r>
              <a:rPr lang="en-US" dirty="0" err="1" smtClean="0">
                <a:latin typeface="Arial Black" pitchFamily="34" charset="0"/>
              </a:rPr>
              <a:t>izdv</a:t>
            </a:r>
            <a:r>
              <a:rPr lang="sr-Latn-RS" dirty="0" smtClean="0">
                <a:latin typeface="Arial Black" pitchFamily="34" charset="0"/>
              </a:rPr>
              <a:t>ajanje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značajn</a:t>
            </a:r>
            <a:r>
              <a:rPr lang="sr-Latn-RS" dirty="0" smtClean="0">
                <a:latin typeface="Arial Black" pitchFamily="34" charset="0"/>
              </a:rPr>
              <a:t>ih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informacij</a:t>
            </a:r>
            <a:r>
              <a:rPr lang="sr-Latn-RS" dirty="0" smtClean="0">
                <a:latin typeface="Arial Black" pitchFamily="34" charset="0"/>
              </a:rPr>
              <a:t>a</a:t>
            </a:r>
            <a:r>
              <a:rPr lang="en-US" dirty="0" smtClean="0">
                <a:latin typeface="Arial Black" pitchFamily="34" charset="0"/>
              </a:rPr>
              <a:t>,</a:t>
            </a: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 </a:t>
            </a: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(</a:t>
            </a:r>
            <a:r>
              <a:rPr lang="sr-Latn-RS" b="1" i="1" dirty="0" smtClean="0">
                <a:solidFill>
                  <a:schemeClr val="bg1"/>
                </a:solidFill>
                <a:latin typeface="Arial Black" pitchFamily="34" charset="0"/>
              </a:rPr>
              <a:t>I</a:t>
            </a:r>
            <a:r>
              <a:rPr lang="en-US" i="1" dirty="0" smtClean="0">
                <a:latin typeface="Arial Black" pitchFamily="34" charset="0"/>
              </a:rPr>
              <a:t> ‒ Identify the outcome</a:t>
            </a:r>
            <a:r>
              <a:rPr lang="en-US" dirty="0" smtClean="0">
                <a:latin typeface="Arial Black" pitchFamily="34" charset="0"/>
              </a:rPr>
              <a:t>) </a:t>
            </a:r>
            <a:r>
              <a:rPr lang="sr-Latn-RS" dirty="0" smtClean="0">
                <a:latin typeface="Arial Black" pitchFamily="34" charset="0"/>
              </a:rPr>
              <a:t>predviđanje </a:t>
            </a:r>
            <a:r>
              <a:rPr lang="en-US" dirty="0" err="1" smtClean="0">
                <a:latin typeface="Arial Black" pitchFamily="34" charset="0"/>
              </a:rPr>
              <a:t>ishod</a:t>
            </a:r>
            <a:r>
              <a:rPr lang="sr-Latn-RS" dirty="0" smtClean="0">
                <a:latin typeface="Arial Black" pitchFamily="34" charset="0"/>
              </a:rPr>
              <a:t>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različitih </a:t>
            </a:r>
            <a:r>
              <a:rPr lang="en-US" dirty="0" err="1" smtClean="0">
                <a:latin typeface="Arial Black" pitchFamily="34" charset="0"/>
              </a:rPr>
              <a:t>opcija</a:t>
            </a:r>
            <a:r>
              <a:rPr lang="en-US" dirty="0" smtClean="0">
                <a:latin typeface="Arial Black" pitchFamily="34" charset="0"/>
              </a:rPr>
              <a:t>, </a:t>
            </a: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(</a:t>
            </a:r>
            <a:r>
              <a:rPr lang="en-US" b="1" i="1" dirty="0" smtClean="0">
                <a:solidFill>
                  <a:schemeClr val="bg1"/>
                </a:solidFill>
                <a:latin typeface="Arial Black" pitchFamily="34" charset="0"/>
              </a:rPr>
              <a:t>T</a:t>
            </a:r>
            <a:r>
              <a:rPr lang="en-US" i="1" dirty="0" smtClean="0">
                <a:latin typeface="Arial Black" pitchFamily="34" charset="0"/>
              </a:rPr>
              <a:t>‒ Take action</a:t>
            </a:r>
            <a:r>
              <a:rPr lang="en-US" dirty="0" smtClean="0">
                <a:latin typeface="Arial Black" pitchFamily="34" charset="0"/>
              </a:rPr>
              <a:t>) </a:t>
            </a:r>
            <a:r>
              <a:rPr lang="sr-Latn-RS" dirty="0" smtClean="0">
                <a:latin typeface="Arial Black" pitchFamily="34" charset="0"/>
              </a:rPr>
              <a:t>i</a:t>
            </a:r>
            <a:r>
              <a:rPr lang="en-US" dirty="0" err="1" smtClean="0">
                <a:latin typeface="Arial Black" pitchFamily="34" charset="0"/>
              </a:rPr>
              <a:t>dentifik</a:t>
            </a:r>
            <a:r>
              <a:rPr lang="sr-Latn-RS" dirty="0" smtClean="0">
                <a:latin typeface="Arial Black" pitchFamily="34" charset="0"/>
              </a:rPr>
              <a:t>acija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konkretn</a:t>
            </a:r>
            <a:r>
              <a:rPr lang="sr-Latn-RS" dirty="0" smtClean="0">
                <a:latin typeface="Arial Black" pitchFamily="34" charset="0"/>
              </a:rPr>
              <a:t>ih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korak</a:t>
            </a:r>
            <a:r>
              <a:rPr lang="sr-Latn-RS" dirty="0" smtClean="0">
                <a:latin typeface="Arial Black" pitchFamily="34" charset="0"/>
              </a:rPr>
              <a:t>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neophodnih za </a:t>
            </a:r>
            <a:r>
              <a:rPr lang="en-US" dirty="0" err="1" smtClean="0">
                <a:latin typeface="Arial Black" pitchFamily="34" charset="0"/>
              </a:rPr>
              <a:t>realiz</a:t>
            </a:r>
            <a:r>
              <a:rPr lang="sr-Latn-RS" dirty="0" smtClean="0">
                <a:latin typeface="Arial Black" pitchFamily="34" charset="0"/>
              </a:rPr>
              <a:t>aciju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cilj</a:t>
            </a:r>
            <a:r>
              <a:rPr lang="sr-Latn-RS" dirty="0" smtClean="0">
                <a:latin typeface="Arial Black" pitchFamily="34" charset="0"/>
              </a:rPr>
              <a:t>a</a:t>
            </a:r>
            <a:r>
              <a:rPr lang="en-US" dirty="0" smtClean="0">
                <a:latin typeface="Arial Black" pitchFamily="34" charset="0"/>
              </a:rPr>
              <a:t>. </a:t>
            </a: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 Black" pitchFamily="34" charset="0"/>
              </a:rPr>
              <a:t>Poslednji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zadatak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nije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deo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akronima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donosi</a:t>
            </a:r>
            <a:r>
              <a:rPr lang="en-US" dirty="0" smtClean="0">
                <a:latin typeface="Arial Black" pitchFamily="34" charset="0"/>
              </a:rPr>
              <a:t> se </a:t>
            </a:r>
            <a:r>
              <a:rPr lang="en-US" dirty="0" err="1" smtClean="0">
                <a:latin typeface="Arial Black" pitchFamily="34" charset="0"/>
              </a:rPr>
              <a:t>na</a:t>
            </a:r>
            <a:r>
              <a:rPr lang="sr-Latn-R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samomotivisanje</a:t>
            </a:r>
            <a:r>
              <a:rPr lang="en-US" dirty="0" smtClean="0">
                <a:latin typeface="Arial Black" pitchFamily="34" charset="0"/>
              </a:rPr>
              <a:t> </a:t>
            </a:r>
            <a:endParaRPr lang="sr-Latn-RS" dirty="0" smtClean="0">
              <a:latin typeface="Arial Black" pitchFamily="34" charset="0"/>
            </a:endParaRPr>
          </a:p>
          <a:p>
            <a:endParaRPr lang="sr-Latn-RS" dirty="0" smtClean="0"/>
          </a:p>
          <a:p>
            <a:r>
              <a:rPr lang="en-US" dirty="0" smtClean="0">
                <a:latin typeface="Arial Black" pitchFamily="34" charset="0"/>
              </a:rPr>
              <a:t>(</a:t>
            </a:r>
            <a:r>
              <a:rPr lang="en-US" dirty="0" err="1" smtClean="0">
                <a:latin typeface="Arial Black" pitchFamily="34" charset="0"/>
              </a:rPr>
              <a:t>Wehmeyer</a:t>
            </a:r>
            <a:r>
              <a:rPr lang="en-US" dirty="0" smtClean="0">
                <a:latin typeface="Arial Black" pitchFamily="34" charset="0"/>
              </a:rPr>
              <a:t>, &amp; Lawrence, 1995)</a:t>
            </a: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</a:rPr>
              <a:t>Podrška u izboru cilja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Prikupljanje i integracija informacija relevantnih za realizaciju cilja.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Roditelji, učitelji, SE mogu biti izvori potrebnih informacija.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Primenom upitnika mogu se izdvojiti ciljevi koje više informanata izdvaja kao najznačajnije.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Planiranje podrška u realizaciji cilja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Analizom ponašanja pri realizaciji određenih zadataka može se utvrditi potrebni nivo podrške.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Identifikacija </a:t>
            </a:r>
            <a:r>
              <a:rPr lang="en-US" dirty="0" err="1" smtClean="0">
                <a:latin typeface="Arial Black" pitchFamily="34" charset="0"/>
              </a:rPr>
              <a:t>raspoloživi</a:t>
            </a:r>
            <a:r>
              <a:rPr lang="sr-Latn-RS" dirty="0" smtClean="0">
                <a:latin typeface="Arial Black" pitchFamily="34" charset="0"/>
              </a:rPr>
              <a:t>h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resurs</a:t>
            </a:r>
            <a:r>
              <a:rPr lang="sr-Latn-RS" dirty="0" smtClean="0">
                <a:latin typeface="Arial Black" pitchFamily="34" charset="0"/>
              </a:rPr>
              <a:t>a: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utvrđivanje uloge servisa podrške i</a:t>
            </a:r>
            <a:r>
              <a:rPr lang="en-US" dirty="0" smtClean="0">
                <a:latin typeface="Arial Black" pitchFamily="34" charset="0"/>
              </a:rPr>
              <a:t>/</a:t>
            </a:r>
            <a:r>
              <a:rPr lang="en-US" dirty="0" err="1" smtClean="0">
                <a:latin typeface="Arial Black" pitchFamily="34" charset="0"/>
              </a:rPr>
              <a:t>ili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osoba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koje mogu da pruže podršku.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Operacionalizacija cilja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2"/>
            <a:ext cx="10070057" cy="45211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err="1" smtClean="0">
                <a:latin typeface="Arial Black" pitchFamily="34" charset="0"/>
              </a:rPr>
              <a:t>Svaki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cilj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mora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bude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precizno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operacionalno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definisan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i da bude </a:t>
            </a:r>
            <a:r>
              <a:rPr lang="en-US" dirty="0" err="1" smtClean="0">
                <a:latin typeface="Arial Black" pitchFamily="34" charset="0"/>
              </a:rPr>
              <a:t>uskla</a:t>
            </a:r>
            <a:r>
              <a:rPr lang="sr-Latn-RS" dirty="0" smtClean="0">
                <a:latin typeface="Arial Black" pitchFamily="34" charset="0"/>
              </a:rPr>
              <a:t>đen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raspoloživim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resursima</a:t>
            </a:r>
            <a:r>
              <a:rPr lang="en-US" dirty="0" smtClean="0">
                <a:latin typeface="Arial Black" pitchFamily="34" charset="0"/>
              </a:rPr>
              <a:t>.</a:t>
            </a:r>
            <a:endParaRPr lang="sr-Latn-RS" dirty="0" smtClean="0">
              <a:latin typeface="Arial Black" pitchFamily="34" charset="0"/>
            </a:endParaRPr>
          </a:p>
          <a:p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Korektna formulacija cilja omogućava: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r-Latn-RS" dirty="0" smtClean="0">
                <a:latin typeface="Arial Black" pitchFamily="34" charset="0"/>
              </a:rPr>
              <a:t>da osoba sa IO i osobe koje pružaju podršku bolje razumeju cilj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r-Latn-RS" dirty="0" smtClean="0">
                <a:latin typeface="Arial Black" pitchFamily="34" charset="0"/>
              </a:rPr>
              <a:t>uspešnije samopraćenje realizacije pojedinačnih etapa i 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r-Latn-RS" dirty="0" smtClean="0">
                <a:latin typeface="Arial Black" pitchFamily="34" charset="0"/>
              </a:rPr>
              <a:t>precizniju procenu konačnog ishoda. 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 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Etape u ostvarivanju cilja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fontScale="92500" lnSpcReduction="10000"/>
          </a:bodyPr>
          <a:lstStyle/>
          <a:p>
            <a:r>
              <a:rPr lang="sr-Latn-RS" sz="2600" dirty="0" smtClean="0">
                <a:latin typeface="Arial Black" pitchFamily="34" charset="0"/>
              </a:rPr>
              <a:t>Komplekstnost cilja zavisi </a:t>
            </a:r>
            <a:r>
              <a:rPr lang="sr-Latn-RS" sz="2600" dirty="0" smtClean="0">
                <a:latin typeface="Arial Black" pitchFamily="34" charset="0"/>
              </a:rPr>
              <a:t>od nivoa usvojenosti veština </a:t>
            </a:r>
            <a:r>
              <a:rPr lang="sr-Latn-RS" sz="2600" dirty="0" smtClean="0">
                <a:latin typeface="Arial Black" pitchFamily="34" charset="0"/>
              </a:rPr>
              <a:t>osobe sa IO, ali svaki cilj mora da se podeli na minimum dve etape.</a:t>
            </a:r>
          </a:p>
          <a:p>
            <a:endParaRPr lang="sr-Latn-RS" sz="2600" dirty="0" smtClean="0">
              <a:latin typeface="Arial Black" pitchFamily="34" charset="0"/>
            </a:endParaRPr>
          </a:p>
          <a:p>
            <a:r>
              <a:rPr lang="sr-Latn-RS" sz="2600" dirty="0" smtClean="0">
                <a:latin typeface="Arial Black" pitchFamily="34" charset="0"/>
              </a:rPr>
              <a:t>Osoba sa IO treba da aktivno učestvuje u analizi zadataka u okviru svake etape. </a:t>
            </a:r>
          </a:p>
          <a:p>
            <a:endParaRPr lang="sr-Latn-RS" sz="2600" dirty="0" smtClean="0">
              <a:latin typeface="Arial Black" pitchFamily="34" charset="0"/>
            </a:endParaRPr>
          </a:p>
          <a:p>
            <a:r>
              <a:rPr lang="sr-Latn-RS" sz="2600" dirty="0" smtClean="0">
                <a:latin typeface="Arial Black" pitchFamily="34" charset="0"/>
              </a:rPr>
              <a:t>Za svaku etapu potrebno je odrediti indikatore koji će se koristiti u proceni ostvarenog napretka. </a:t>
            </a:r>
          </a:p>
          <a:p>
            <a:endParaRPr lang="sr-Latn-RS" sz="2600" dirty="0" smtClean="0">
              <a:latin typeface="Arial Black" pitchFamily="34" charset="0"/>
            </a:endParaRPr>
          </a:p>
          <a:p>
            <a:r>
              <a:rPr lang="sr-Latn-RS" sz="2600" dirty="0" smtClean="0">
                <a:latin typeface="Arial Black" pitchFamily="34" charset="0"/>
              </a:rPr>
              <a:t>Indikatori moraju biti konktretni i lako merljivi pokazatelji.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17588"/>
            <a:ext cx="12192000" cy="2656703"/>
          </a:xfrm>
        </p:spPr>
        <p:txBody>
          <a:bodyPr/>
          <a:lstStyle/>
          <a:p>
            <a:pPr algn="ctr"/>
            <a:r>
              <a:rPr lang="en-US" sz="3600" b="1" dirty="0" err="1" smtClean="0">
                <a:latin typeface="Arial Black" pitchFamily="34" charset="0"/>
              </a:rPr>
              <a:t>Izbor</a:t>
            </a:r>
            <a:r>
              <a:rPr lang="en-US" sz="3600" b="1" dirty="0" smtClean="0">
                <a:latin typeface="Arial Black" pitchFamily="34" charset="0"/>
              </a:rPr>
              <a:t> </a:t>
            </a:r>
            <a:r>
              <a:rPr lang="en-US" sz="3600" b="1" dirty="0" err="1" smtClean="0">
                <a:latin typeface="Arial Black" pitchFamily="34" charset="0"/>
              </a:rPr>
              <a:t>i</a:t>
            </a:r>
            <a:r>
              <a:rPr lang="en-US" sz="3600" b="1" dirty="0" smtClean="0">
                <a:latin typeface="Arial Black" pitchFamily="34" charset="0"/>
              </a:rPr>
              <a:t> </a:t>
            </a:r>
            <a:r>
              <a:rPr lang="en-US" sz="3400" b="1" dirty="0" err="1" smtClean="0">
                <a:latin typeface="Arial Black" pitchFamily="34" charset="0"/>
              </a:rPr>
              <a:t>optimizacija</a:t>
            </a:r>
            <a:r>
              <a:rPr lang="en-US" sz="3600" b="1" dirty="0" smtClean="0">
                <a:latin typeface="Arial Black" pitchFamily="34" charset="0"/>
              </a:rPr>
              <a:t> </a:t>
            </a:r>
            <a:r>
              <a:rPr lang="en-US" sz="3600" b="1" dirty="0" err="1" smtClean="0">
                <a:latin typeface="Arial Black" pitchFamily="34" charset="0"/>
              </a:rPr>
              <a:t>ciljeva</a:t>
            </a:r>
            <a:r>
              <a:rPr lang="en-US" sz="3600" b="1" dirty="0" smtClean="0">
                <a:latin typeface="Arial Black" pitchFamily="34" charset="0"/>
              </a:rPr>
              <a:t> </a:t>
            </a:r>
            <a:r>
              <a:rPr lang="sr-Latn-RS" sz="3600" b="1" dirty="0" smtClean="0">
                <a:latin typeface="Arial Black" pitchFamily="34" charset="0"/>
              </a:rPr>
              <a:t>kod osoba sa IO</a:t>
            </a:r>
            <a:br>
              <a:rPr lang="sr-Latn-RS" sz="3600" b="1" dirty="0" smtClean="0">
                <a:latin typeface="Arial Black" pitchFamily="34" charset="0"/>
              </a:rPr>
            </a:br>
            <a:r>
              <a:rPr lang="sr-Latn-RS" sz="3600" b="1" dirty="0" smtClean="0">
                <a:latin typeface="Arial Black" pitchFamily="34" charset="0"/>
              </a:rPr>
              <a:t/>
            </a:r>
            <a:br>
              <a:rPr lang="sr-Latn-RS" sz="3600" b="1" dirty="0" smtClean="0">
                <a:latin typeface="Arial Black" pitchFamily="34" charset="0"/>
              </a:rPr>
            </a:br>
            <a:endParaRPr lang="sr-Latn-RS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4144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Operacionalizacija cilja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Za svaku etapu potrebno je odrediti oblik i nivo podrške.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U okviru svake etape osmišljavaju se i strategije samomotivacije i samonagrađivanja.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Barijere </a:t>
            </a:r>
            <a:r>
              <a:rPr lang="sr-Latn-RS" dirty="0" smtClean="0">
                <a:latin typeface="Arial Black" pitchFamily="34" charset="0"/>
              </a:rPr>
              <a:t>i rizici za ostvarivanje cilja se identifikuju kako bi se osmislili postupci kojima se njihovo potencijalno delovanje neutrališe ili umanjuje. </a:t>
            </a:r>
          </a:p>
          <a:p>
            <a:endParaRPr lang="sr-Latn-RS" dirty="0" smtClean="0"/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Modifikovanje plana realizacije definisanog cilja može da se vrši: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p</a:t>
            </a:r>
            <a:r>
              <a:rPr lang="sr-Latn-RS" dirty="0" smtClean="0">
                <a:latin typeface="Arial Black" pitchFamily="34" charset="0"/>
              </a:rPr>
              <a:t>rodužavanjem vremena realizacije određene etape</a:t>
            </a:r>
          </a:p>
          <a:p>
            <a:pPr>
              <a:lnSpc>
                <a:spcPct val="150000"/>
              </a:lnSpc>
            </a:pPr>
            <a:r>
              <a:rPr lang="sr-Latn-RS" dirty="0" smtClean="0">
                <a:latin typeface="Arial Black" pitchFamily="34" charset="0"/>
              </a:rPr>
              <a:t>pronalaženjem novih načina (strategija) za ostvarivanje cilja</a:t>
            </a:r>
          </a:p>
          <a:p>
            <a:pPr>
              <a:lnSpc>
                <a:spcPct val="150000"/>
              </a:lnSpc>
            </a:pPr>
            <a:r>
              <a:rPr lang="sr-Latn-RS" dirty="0" smtClean="0">
                <a:latin typeface="Arial Black" pitchFamily="34" charset="0"/>
              </a:rPr>
              <a:t>deljenjem etape na više manjih celina</a:t>
            </a:r>
          </a:p>
          <a:p>
            <a:pPr>
              <a:lnSpc>
                <a:spcPct val="150000"/>
              </a:lnSpc>
            </a:pPr>
            <a:r>
              <a:rPr lang="sr-Latn-RS" dirty="0" smtClean="0">
                <a:latin typeface="Arial Black" pitchFamily="34" charset="0"/>
              </a:rPr>
              <a:t>pružanjem dodatne podrške (sredstva) i</a:t>
            </a:r>
          </a:p>
          <a:p>
            <a:pPr>
              <a:lnSpc>
                <a:spcPct val="150000"/>
              </a:lnSpc>
            </a:pPr>
            <a:r>
              <a:rPr lang="sr-Latn-RS" dirty="0" smtClean="0">
                <a:latin typeface="Arial Black" pitchFamily="34" charset="0"/>
              </a:rPr>
              <a:t>dodatnim treningom koji za cilj ima usvajanje veština neophodnih za realizaciju cilja.</a:t>
            </a:r>
          </a:p>
          <a:p>
            <a:pPr>
              <a:buNone/>
            </a:pPr>
            <a:endParaRPr lang="sr-Latn-RS" dirty="0" smtClean="0"/>
          </a:p>
          <a:p>
            <a:endParaRPr lang="sr-Latn-R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Hijerarhija ciljeva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Hijerarhija ciljeva omogućava da se ukoliko je to neophodno iz iste oblasti izabere alternativni, manje zahtevan cilj koji će osoba sa IO da lakše ostvari.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39" y="753228"/>
            <a:ext cx="10133544" cy="1080938"/>
          </a:xfrm>
        </p:spPr>
        <p:txBody>
          <a:bodyPr>
            <a:normAutofit/>
          </a:bodyPr>
          <a:lstStyle/>
          <a:p>
            <a:r>
              <a:rPr lang="sr-Latn-RS" sz="3200" dirty="0" smtClean="0">
                <a:latin typeface="Arial Black" pitchFamily="34" charset="0"/>
              </a:rPr>
              <a:t>Najčešće identifikovane barijere </a:t>
            </a:r>
            <a:br>
              <a:rPr lang="sr-Latn-RS" sz="3200" dirty="0" smtClean="0">
                <a:latin typeface="Arial Black" pitchFamily="34" charset="0"/>
              </a:rPr>
            </a:br>
            <a:r>
              <a:rPr lang="sr-Latn-RS" sz="3200" dirty="0" smtClean="0">
                <a:latin typeface="Arial Black" pitchFamily="34" charset="0"/>
              </a:rPr>
              <a:t>kod osoba sa IO: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2"/>
            <a:ext cx="10601399" cy="45211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-</a:t>
            </a:r>
            <a:r>
              <a:rPr lang="sr-Latn-RS" dirty="0" smtClean="0"/>
              <a:t> </a:t>
            </a:r>
            <a:r>
              <a:rPr lang="en-US" dirty="0" smtClean="0">
                <a:latin typeface="Arial Black" pitchFamily="34" charset="0"/>
              </a:rPr>
              <a:t>p</a:t>
            </a:r>
            <a:r>
              <a:rPr lang="sr-Latn-RS" dirty="0" smtClean="0">
                <a:latin typeface="Arial Black" pitchFamily="34" charset="0"/>
              </a:rPr>
              <a:t>oremećaji u ponašanju</a:t>
            </a: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- </a:t>
            </a:r>
            <a:r>
              <a:rPr lang="en-US" dirty="0" smtClean="0">
                <a:latin typeface="Arial Black" pitchFamily="34" charset="0"/>
              </a:rPr>
              <a:t>z</a:t>
            </a:r>
            <a:r>
              <a:rPr lang="sr-Latn-RS" dirty="0" smtClean="0">
                <a:latin typeface="Arial Black" pitchFamily="34" charset="0"/>
              </a:rPr>
              <a:t>dravstveni problemi</a:t>
            </a: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- </a:t>
            </a:r>
            <a:r>
              <a:rPr lang="en-US" dirty="0" smtClean="0">
                <a:latin typeface="Arial Black" pitchFamily="34" charset="0"/>
              </a:rPr>
              <a:t>n</a:t>
            </a:r>
            <a:r>
              <a:rPr lang="sr-Latn-RS" dirty="0" smtClean="0">
                <a:latin typeface="Arial Black" pitchFamily="34" charset="0"/>
              </a:rPr>
              <a:t>edovoljna informisanost</a:t>
            </a: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- </a:t>
            </a:r>
            <a:r>
              <a:rPr lang="en-US" dirty="0" smtClean="0">
                <a:latin typeface="Arial Black" pitchFamily="34" charset="0"/>
              </a:rPr>
              <a:t>n</a:t>
            </a:r>
            <a:r>
              <a:rPr lang="sr-Latn-RS" dirty="0" smtClean="0">
                <a:latin typeface="Arial Black" pitchFamily="34" charset="0"/>
              </a:rPr>
              <a:t>edovoljna motivisanost</a:t>
            </a: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- </a:t>
            </a:r>
            <a:r>
              <a:rPr lang="en-US" dirty="0" smtClean="0">
                <a:latin typeface="Arial Black" pitchFamily="34" charset="0"/>
              </a:rPr>
              <a:t>n</a:t>
            </a:r>
            <a:r>
              <a:rPr lang="sr-Latn-RS" dirty="0" smtClean="0">
                <a:latin typeface="Arial Black" pitchFamily="34" charset="0"/>
              </a:rPr>
              <a:t>edostatak finansijskih sredstava</a:t>
            </a: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- izostanak planirane podrške</a:t>
            </a: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- </a:t>
            </a:r>
            <a:r>
              <a:rPr lang="en-US" dirty="0" smtClean="0">
                <a:latin typeface="Arial Black" pitchFamily="34" charset="0"/>
              </a:rPr>
              <a:t>n</a:t>
            </a:r>
            <a:r>
              <a:rPr lang="sr-Latn-RS" dirty="0" smtClean="0">
                <a:latin typeface="Arial Black" pitchFamily="34" charset="0"/>
              </a:rPr>
              <a:t>edovoljno usvojene veštine (upotreba javnog prevoza i sl.) i</a:t>
            </a: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- pasivnost, potreba za istovetnošću i odbijanje </a:t>
            </a:r>
            <a:r>
              <a:rPr lang="sr-Latn-RS" dirty="0" smtClean="0">
                <a:latin typeface="Arial Black" pitchFamily="34" charset="0"/>
              </a:rPr>
              <a:t>promena. </a:t>
            </a:r>
            <a:r>
              <a:rPr lang="en-US" dirty="0" smtClean="0">
                <a:latin typeface="Arial Black" pitchFamily="34" charset="0"/>
              </a:rPr>
              <a:t> 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Rizici koji se mogu javiti u procesu realizacije cilja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N</a:t>
            </a:r>
            <a:r>
              <a:rPr lang="sr-Latn-RS" dirty="0" smtClean="0">
                <a:latin typeface="Arial Black" pitchFamily="34" charset="0"/>
              </a:rPr>
              <a:t>edostatak iskustva može biti jedna od značajnih prepreka u realizaciji odabranog cilja.</a:t>
            </a: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 </a:t>
            </a:r>
          </a:p>
          <a:p>
            <a:r>
              <a:rPr lang="sr-Latn-RS" dirty="0" smtClean="0">
                <a:latin typeface="Arial Black" pitchFamily="34" charset="0"/>
              </a:rPr>
              <a:t>Niska samoefiksanost, nedovoljno razumevanje svrhe i dobiti koja može da se ostvari realizacijom cilja, kod osoba sa IO dovode do gubitka motivacije.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Strah od neuspeha osobu sa IO može da učini pasivnom i da dovede do njenog odbijanja da pokuša da ostvari određene promene i da napreduje.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Spoljašnji lokus kontrole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Dominantan spoljašnji lokus kontrole kod osoba sa IO može da dovede do toga da osoba sa IO sebe doživljava kao </a:t>
            </a:r>
            <a:r>
              <a:rPr lang="sr-Latn-RS" dirty="0" smtClean="0">
                <a:latin typeface="Arial Black" pitchFamily="34" charset="0"/>
              </a:rPr>
              <a:t>nemoćnu i </a:t>
            </a:r>
            <a:r>
              <a:rPr lang="sr-Latn-RS" dirty="0" smtClean="0">
                <a:latin typeface="Arial Black" pitchFamily="34" charset="0"/>
              </a:rPr>
              <a:t>da smatra </a:t>
            </a:r>
            <a:r>
              <a:rPr lang="sr-Latn-RS" dirty="0" smtClean="0">
                <a:latin typeface="Arial Black" pitchFamily="34" charset="0"/>
              </a:rPr>
              <a:t>da </a:t>
            </a:r>
            <a:r>
              <a:rPr lang="sr-Latn-RS" dirty="0" smtClean="0">
                <a:latin typeface="Arial Black" pitchFamily="34" charset="0"/>
              </a:rPr>
              <a:t>sve zavisi od drugih.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Ove osobe često imaju nizak nivo samopoštovanja i samoefikasnosti, pasivne su i fokusiraju se na sopstvena ograničenja, a ne na snage (potencijale). 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Za samomotivaciju mogu se koristiti: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g</a:t>
            </a:r>
            <a:r>
              <a:rPr lang="sr-Latn-RS" dirty="0" smtClean="0">
                <a:latin typeface="Arial Black" pitchFamily="34" charset="0"/>
              </a:rPr>
              <a:t>rafikoni i liste praćenja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prikazivanje dobiti koju će osoba sa </a:t>
            </a:r>
            <a:r>
              <a:rPr lang="sr-Latn-RS" dirty="0" smtClean="0">
                <a:latin typeface="Arial Black" pitchFamily="34" charset="0"/>
              </a:rPr>
              <a:t>IO da ostvari </a:t>
            </a:r>
            <a:r>
              <a:rPr lang="sr-Latn-RS" dirty="0" smtClean="0">
                <a:latin typeface="Arial Black" pitchFamily="34" charset="0"/>
              </a:rPr>
              <a:t>realizacijom cilja (slike, video snimci, crteži)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opisivanje ostvarenog napretka i razgovor o budućim etapama i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nagrade koje nisu direktno povezane sa ciljem, ali ih osoba sa </a:t>
            </a:r>
            <a:r>
              <a:rPr lang="sr-Latn-RS" dirty="0" smtClean="0">
                <a:latin typeface="Arial Black" pitchFamily="34" charset="0"/>
              </a:rPr>
              <a:t>IO </a:t>
            </a:r>
            <a:r>
              <a:rPr lang="sr-Latn-RS" dirty="0" smtClean="0">
                <a:latin typeface="Arial Black" pitchFamily="34" charset="0"/>
              </a:rPr>
              <a:t>dobija kada realizuje određenu etapu (omiljena hrana, zabavana aktivnost i sl.).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Opšte napomene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020630" cy="452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Cilj</a:t>
            </a:r>
            <a:r>
              <a:rPr lang="en-US" dirty="0" smtClean="0">
                <a:latin typeface="Arial Black" pitchFamily="34" charset="0"/>
              </a:rPr>
              <a:t>e</a:t>
            </a:r>
            <a:r>
              <a:rPr lang="sr-Latn-RS" dirty="0" smtClean="0">
                <a:latin typeface="Arial Black" pitchFamily="34" charset="0"/>
              </a:rPr>
              <a:t>vi </a:t>
            </a:r>
            <a:r>
              <a:rPr lang="en-US" dirty="0" smtClean="0">
                <a:latin typeface="Arial Black" pitchFamily="34" charset="0"/>
              </a:rPr>
              <a:t>u </a:t>
            </a:r>
            <a:r>
              <a:rPr lang="en-US" dirty="0" err="1" smtClean="0">
                <a:latin typeface="Arial Black" pitchFamily="34" charset="0"/>
              </a:rPr>
              <a:t>skladu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životn</a:t>
            </a:r>
            <a:r>
              <a:rPr lang="en-US" dirty="0" err="1" smtClean="0">
                <a:latin typeface="Arial Black" pitchFamily="34" charset="0"/>
              </a:rPr>
              <a:t>i</a:t>
            </a:r>
            <a:r>
              <a:rPr lang="sr-Latn-RS" dirty="0" smtClean="0">
                <a:latin typeface="Arial Black" pitchFamily="34" charset="0"/>
              </a:rPr>
              <a:t>m dob</a:t>
            </a:r>
            <a:r>
              <a:rPr lang="en-US" dirty="0" err="1" smtClean="0">
                <a:latin typeface="Arial Black" pitchFamily="34" charset="0"/>
              </a:rPr>
              <a:t>om</a:t>
            </a:r>
            <a:r>
              <a:rPr lang="sr-Latn-R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osobe sa IO. </a:t>
            </a:r>
          </a:p>
          <a:p>
            <a:pPr>
              <a:buNone/>
            </a:pP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Cilj mora da bude </a:t>
            </a:r>
            <a:r>
              <a:rPr lang="sr-Latn-RS" dirty="0" smtClean="0">
                <a:latin typeface="Arial Black" pitchFamily="34" charset="0"/>
              </a:rPr>
              <a:t>usklađen </a:t>
            </a:r>
            <a:r>
              <a:rPr lang="sr-Latn-RS" dirty="0" smtClean="0">
                <a:latin typeface="Arial Black" pitchFamily="34" charset="0"/>
              </a:rPr>
              <a:t>sa raspoloživim sredstvima i podrškom.</a:t>
            </a:r>
          </a:p>
          <a:p>
            <a:pPr>
              <a:buNone/>
            </a:pP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Hijerarhija ciljva omogućava sukcesivno ostvarivanje niza ciljeva, koji zajednički čine sistem usvajanja kompleksnih veština </a:t>
            </a:r>
            <a:r>
              <a:rPr lang="en-US" dirty="0" smtClean="0">
                <a:latin typeface="Arial Black" pitchFamily="34" charset="0"/>
              </a:rPr>
              <a:t>(m</a:t>
            </a:r>
            <a:r>
              <a:rPr lang="sr-Latn-RS" dirty="0" smtClean="0">
                <a:latin typeface="Arial Black" pitchFamily="34" charset="0"/>
              </a:rPr>
              <a:t>odifikacije ponašanja</a:t>
            </a:r>
            <a:r>
              <a:rPr lang="en-US" dirty="0" smtClean="0">
                <a:latin typeface="Arial Black" pitchFamily="34" charset="0"/>
              </a:rPr>
              <a:t>)</a:t>
            </a:r>
            <a:r>
              <a:rPr lang="sr-Latn-RS" dirty="0" smtClean="0">
                <a:latin typeface="Arial Black" pitchFamily="34" charset="0"/>
              </a:rPr>
              <a:t>.</a:t>
            </a: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endParaRPr lang="sr-Latn-RS" dirty="0" smtClean="0">
              <a:latin typeface="Arial 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Opšte napomene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R</a:t>
            </a:r>
            <a:r>
              <a:rPr lang="sr-Latn-RS" dirty="0" smtClean="0">
                <a:latin typeface="Arial Black" pitchFamily="34" charset="0"/>
              </a:rPr>
              <a:t>ealizacija </a:t>
            </a:r>
            <a:r>
              <a:rPr lang="en-US" dirty="0" smtClean="0">
                <a:latin typeface="Arial Black" pitchFamily="34" charset="0"/>
              </a:rPr>
              <a:t>c</a:t>
            </a:r>
            <a:r>
              <a:rPr lang="sr-Latn-RS" dirty="0" smtClean="0">
                <a:latin typeface="Arial Black" pitchFamily="34" charset="0"/>
              </a:rPr>
              <a:t>ilj</a:t>
            </a:r>
            <a:r>
              <a:rPr lang="en-US" dirty="0" smtClean="0">
                <a:latin typeface="Arial Black" pitchFamily="34" charset="0"/>
              </a:rPr>
              <a:t>a</a:t>
            </a:r>
            <a:r>
              <a:rPr lang="sr-Latn-R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ne sme da </a:t>
            </a:r>
            <a:r>
              <a:rPr lang="sr-Latn-RS" dirty="0" smtClean="0">
                <a:latin typeface="Arial Black" pitchFamily="34" charset="0"/>
              </a:rPr>
              <a:t>ugrožava </a:t>
            </a:r>
            <a:r>
              <a:rPr lang="sr-Latn-RS" dirty="0" smtClean="0">
                <a:latin typeface="Arial Black" pitchFamily="34" charset="0"/>
              </a:rPr>
              <a:t>bezbednost i zdravlje osobe sa IO, kao ni bezbednost i zdravlje drugih osoba. </a:t>
            </a:r>
          </a:p>
          <a:p>
            <a:pPr>
              <a:buNone/>
            </a:pP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Postupci u realizaciji cilja moraju da budu u okvirima socijalno prihvatljivih oblika ponašanja.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8" y="753228"/>
            <a:ext cx="10096475" cy="1174426"/>
          </a:xfrm>
        </p:spPr>
        <p:txBody>
          <a:bodyPr>
            <a:noAutofit/>
          </a:bodyPr>
          <a:lstStyle/>
          <a:p>
            <a:r>
              <a:rPr lang="en-US" dirty="0" err="1" smtClean="0">
                <a:latin typeface="Arial Black" pitchFamily="34" charset="0"/>
              </a:rPr>
              <a:t>Osobe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sa</a:t>
            </a:r>
            <a:r>
              <a:rPr lang="en-US" dirty="0" smtClean="0">
                <a:latin typeface="Arial Black" pitchFamily="34" charset="0"/>
              </a:rPr>
              <a:t> IO </a:t>
            </a:r>
            <a:r>
              <a:rPr lang="en-US" dirty="0" err="1" smtClean="0">
                <a:latin typeface="Arial Black" pitchFamily="34" charset="0"/>
              </a:rPr>
              <a:t>treba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da</a:t>
            </a:r>
            <a:r>
              <a:rPr lang="en-US" dirty="0" smtClean="0">
                <a:latin typeface="Arial Black" pitchFamily="34" charset="0"/>
              </a:rPr>
              <a:t> u</a:t>
            </a:r>
            <a:r>
              <a:rPr lang="sr-Latn-RS" dirty="0" smtClean="0">
                <a:latin typeface="Arial Black" pitchFamily="34" charset="0"/>
              </a:rPr>
              <a:t>čestvuju u definisanju cilja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RS" sz="2800" dirty="0" smtClean="0">
                <a:latin typeface="Arial Black" pitchFamily="34" charset="0"/>
              </a:rPr>
              <a:t> </a:t>
            </a:r>
          </a:p>
          <a:p>
            <a:r>
              <a:rPr lang="sr-Latn-RS" sz="2600" dirty="0" smtClean="0">
                <a:latin typeface="Arial Black" pitchFamily="34" charset="0"/>
              </a:rPr>
              <a:t>Osobe sa IO mogu samostalno da saopšte njihove potrebe i želje, da analiziraju etape realizacije cilja i da ukažu na eventualne teškoće ili to mogu da učine uz pomoć koju im pruža SE. </a:t>
            </a:r>
          </a:p>
          <a:p>
            <a:endParaRPr lang="sr-Latn-RS" sz="2600" dirty="0" smtClean="0">
              <a:latin typeface="Arial Black" pitchFamily="34" charset="0"/>
            </a:endParaRPr>
          </a:p>
          <a:p>
            <a:r>
              <a:rPr lang="sr-Latn-RS" sz="2600" dirty="0" smtClean="0">
                <a:latin typeface="Arial Black" pitchFamily="34" charset="0"/>
              </a:rPr>
              <a:t>I</a:t>
            </a:r>
            <a:r>
              <a:rPr lang="en-US" sz="2600" dirty="0" smtClean="0">
                <a:latin typeface="Arial Black" pitchFamily="34" charset="0"/>
              </a:rPr>
              <a:t>a</a:t>
            </a:r>
            <a:r>
              <a:rPr lang="sr-Latn-RS" sz="2600" dirty="0" smtClean="0">
                <a:latin typeface="Arial Black" pitchFamily="34" charset="0"/>
              </a:rPr>
              <a:t>ko je način učestvovanja osoba sa IO određen nivoom njihove potrebe za podrškom, njihovo aktivno učestvovanje u svim fazama izbora i planiranja realizacije je neophodno.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Pravo na izbor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</a:rPr>
              <a:t>Bez obzira na nivo ometenosti, u skladu sa svojim mogućnostima svako ima pravo da donosi odluke o sopstvenom životu.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Pored prava na izbor, osoba sa IO treba da preuzme i odgovornost za donetu odluku.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Osobe sa IO mogu da: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601398" cy="4521127"/>
          </a:xfrm>
        </p:spPr>
        <p:txBody>
          <a:bodyPr/>
          <a:lstStyle/>
          <a:p>
            <a:pPr>
              <a:buNone/>
            </a:pPr>
            <a:endParaRPr lang="sr-Latn-RS" dirty="0" smtClean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Arial Black" pitchFamily="34" charset="0"/>
              </a:rPr>
              <a:t>samostalno izdvoje cilj koji žele da ostvare, </a:t>
            </a:r>
          </a:p>
          <a:p>
            <a:pPr>
              <a:buFontTx/>
              <a:buChar char="-"/>
            </a:pPr>
            <a:endParaRPr lang="sr-Latn-RS" dirty="0" smtClean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Arial Black" pitchFamily="34" charset="0"/>
              </a:rPr>
              <a:t>definišu cilj pomoću unapred pripremljenih pitanja (upitnika)</a:t>
            </a:r>
          </a:p>
          <a:p>
            <a:pPr>
              <a:buFontTx/>
              <a:buChar char="-"/>
            </a:pPr>
            <a:endParaRPr lang="sr-Latn-RS" dirty="0" smtClean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Arial Black" pitchFamily="34" charset="0"/>
              </a:rPr>
              <a:t>odaberu jedan od nekoliko ponuđenih ciljeva ili </a:t>
            </a:r>
          </a:p>
          <a:p>
            <a:pPr>
              <a:buFontTx/>
              <a:buChar char="-"/>
            </a:pPr>
            <a:endParaRPr lang="sr-Latn-RS" dirty="0" smtClean="0">
              <a:latin typeface="Arial Black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 Black" pitchFamily="34" charset="0"/>
              </a:rPr>
              <a:t>- identifikuju oblast u okviru koje žele da ostvare napredak.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Samoodređenje i samoefikasnost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</a:rPr>
              <a:t>Veštine donošenja odluka povezane su sa iskustvom. Ukoliko se osobama sa IO češće pružaju prilike da vrše izbore one će lakše da donose odluke.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Kada se deca vaspitavaju u okruženju u kome se poštuju njihove želje, interesovanja, ukazuje im se poverenje i pruža prilika za vršenje izbora ona imaju viši nivo samoodređenja i samoefikasnosti.  </a:t>
            </a:r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Samoodređenje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Deca sa IO u skladu sa njihovim mogućnostima na predškolskom i osnovnoškolskom uzrastu mogu da donose odluke u porodičnom okruženju, kao i na nivou </a:t>
            </a:r>
            <a:r>
              <a:rPr lang="sr-Latn-RS" dirty="0" smtClean="0">
                <a:latin typeface="Arial Black" pitchFamily="34" charset="0"/>
              </a:rPr>
              <a:t>vaspitne </a:t>
            </a:r>
            <a:r>
              <a:rPr lang="sr-Latn-RS" dirty="0" smtClean="0">
                <a:latin typeface="Arial Black" pitchFamily="34" charset="0"/>
              </a:rPr>
              <a:t>grupe ili odeljenja u školi. 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N</a:t>
            </a:r>
            <a:r>
              <a:rPr lang="sr-Latn-RS" dirty="0" smtClean="0">
                <a:latin typeface="Arial Black" pitchFamily="34" charset="0"/>
              </a:rPr>
              <a:t>pr. odluke o redosledu aktivnosti, uređenju učionice, načinu nagrađivanja i sl.   </a:t>
            </a:r>
            <a:endParaRPr lang="en-US" dirty="0" smtClean="0">
              <a:latin typeface="Arial 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TM00001032</Template>
  <TotalTime>505</TotalTime>
  <Words>1348</Words>
  <Application>Microsoft Office PowerPoint</Application>
  <PresentationFormat>Custom</PresentationFormat>
  <Paragraphs>149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TM04033917[[fn=Berlin]]_novariants</vt:lpstr>
      <vt:lpstr>Metodski pristupi u razvoju samoregulacije  kod osoba sa intelektualnom ometenošću</vt:lpstr>
      <vt:lpstr>Izbor i optimizacija ciljeva kod osoba sa IO  </vt:lpstr>
      <vt:lpstr>Opšte napomene</vt:lpstr>
      <vt:lpstr>Opšte napomene</vt:lpstr>
      <vt:lpstr>Osobe sa IO treba da učestvuju u definisanju cilja</vt:lpstr>
      <vt:lpstr>Pravo na izbor</vt:lpstr>
      <vt:lpstr>Osobe sa IO mogu da:</vt:lpstr>
      <vt:lpstr>Samoodređenje i samoefikasnost</vt:lpstr>
      <vt:lpstr>Samoodređenje</vt:lpstr>
      <vt:lpstr>Samoefikasnost</vt:lpstr>
      <vt:lpstr>Samoefikasnost</vt:lpstr>
      <vt:lpstr>Definisanje cilja</vt:lpstr>
      <vt:lpstr>Definisanje cilja</vt:lpstr>
      <vt:lpstr>Definisanje cilja</vt:lpstr>
      <vt:lpstr>Uradi to (DO IT)</vt:lpstr>
      <vt:lpstr>Podrška u izboru cilja </vt:lpstr>
      <vt:lpstr>Planiranje podrška u realizaciji cilja </vt:lpstr>
      <vt:lpstr>Operacionalizacija cilja</vt:lpstr>
      <vt:lpstr>Etape u ostvarivanju cilja</vt:lpstr>
      <vt:lpstr>Operacionalizacija cilja</vt:lpstr>
      <vt:lpstr>Modifikovanje plana realizacije definisanog cilja može da se vrši:</vt:lpstr>
      <vt:lpstr>Hijerarhija ciljeva</vt:lpstr>
      <vt:lpstr>Najčešće identifikovane barijere  kod osoba sa IO:</vt:lpstr>
      <vt:lpstr>Rizici koji se mogu javiti u procesu realizacije cilja</vt:lpstr>
      <vt:lpstr>Spoljašnji lokus kontrole</vt:lpstr>
      <vt:lpstr>Za samomotivaciju mogu se koristiti: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</dc:creator>
  <cp:lastModifiedBy>unknown</cp:lastModifiedBy>
  <cp:revision>54</cp:revision>
  <dcterms:created xsi:type="dcterms:W3CDTF">2015-09-21T23:12:49Z</dcterms:created>
  <dcterms:modified xsi:type="dcterms:W3CDTF">2018-03-05T13:20:07Z</dcterms:modified>
</cp:coreProperties>
</file>